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1"/>
  </p:notesMasterIdLst>
  <p:sldIdLst>
    <p:sldId id="256" r:id="rId2"/>
    <p:sldId id="257" r:id="rId3"/>
    <p:sldId id="423" r:id="rId4"/>
    <p:sldId id="418" r:id="rId5"/>
    <p:sldId id="419" r:id="rId6"/>
    <p:sldId id="420" r:id="rId7"/>
    <p:sldId id="421" r:id="rId8"/>
    <p:sldId id="422" r:id="rId9"/>
    <p:sldId id="258" r:id="rId10"/>
    <p:sldId id="307" r:id="rId11"/>
    <p:sldId id="309" r:id="rId12"/>
    <p:sldId id="310" r:id="rId13"/>
    <p:sldId id="308" r:id="rId14"/>
    <p:sldId id="311" r:id="rId15"/>
    <p:sldId id="318" r:id="rId16"/>
    <p:sldId id="317" r:id="rId17"/>
    <p:sldId id="331" r:id="rId18"/>
    <p:sldId id="312" r:id="rId19"/>
    <p:sldId id="445" r:id="rId20"/>
    <p:sldId id="313" r:id="rId21"/>
    <p:sldId id="410" r:id="rId22"/>
    <p:sldId id="320" r:id="rId23"/>
    <p:sldId id="319" r:id="rId24"/>
    <p:sldId id="332" r:id="rId25"/>
    <p:sldId id="358" r:id="rId26"/>
    <p:sldId id="451" r:id="rId27"/>
    <p:sldId id="334" r:id="rId28"/>
    <p:sldId id="335" r:id="rId29"/>
    <p:sldId id="359" r:id="rId30"/>
    <p:sldId id="336" r:id="rId31"/>
    <p:sldId id="381" r:id="rId32"/>
    <p:sldId id="382" r:id="rId33"/>
    <p:sldId id="383" r:id="rId34"/>
    <p:sldId id="384" r:id="rId35"/>
    <p:sldId id="385" r:id="rId36"/>
    <p:sldId id="387" r:id="rId37"/>
    <p:sldId id="386" r:id="rId38"/>
    <p:sldId id="342" r:id="rId39"/>
    <p:sldId id="380" r:id="rId40"/>
    <p:sldId id="388" r:id="rId41"/>
    <p:sldId id="389" r:id="rId42"/>
    <p:sldId id="390" r:id="rId43"/>
    <p:sldId id="391" r:id="rId44"/>
    <p:sldId id="392" r:id="rId45"/>
    <p:sldId id="399" r:id="rId46"/>
    <p:sldId id="400" r:id="rId47"/>
    <p:sldId id="401" r:id="rId48"/>
    <p:sldId id="402" r:id="rId49"/>
    <p:sldId id="403" r:id="rId50"/>
    <p:sldId id="404" r:id="rId51"/>
    <p:sldId id="405" r:id="rId52"/>
    <p:sldId id="406" r:id="rId53"/>
    <p:sldId id="407" r:id="rId54"/>
    <p:sldId id="409" r:id="rId55"/>
    <p:sldId id="408" r:id="rId56"/>
    <p:sldId id="411" r:id="rId57"/>
    <p:sldId id="432" r:id="rId58"/>
    <p:sldId id="428" r:id="rId59"/>
    <p:sldId id="429" r:id="rId60"/>
    <p:sldId id="430" r:id="rId61"/>
    <p:sldId id="431" r:id="rId62"/>
    <p:sldId id="425" r:id="rId63"/>
    <p:sldId id="426" r:id="rId64"/>
    <p:sldId id="433" r:id="rId65"/>
    <p:sldId id="427" r:id="rId66"/>
    <p:sldId id="412" r:id="rId67"/>
    <p:sldId id="413" r:id="rId68"/>
    <p:sldId id="415" r:id="rId69"/>
    <p:sldId id="414" r:id="rId70"/>
    <p:sldId id="417" r:id="rId71"/>
    <p:sldId id="457" r:id="rId72"/>
    <p:sldId id="461" r:id="rId73"/>
    <p:sldId id="416" r:id="rId74"/>
    <p:sldId id="434" r:id="rId75"/>
    <p:sldId id="437" r:id="rId76"/>
    <p:sldId id="444" r:id="rId77"/>
    <p:sldId id="439" r:id="rId78"/>
    <p:sldId id="438" r:id="rId79"/>
    <p:sldId id="440" r:id="rId80"/>
    <p:sldId id="441" r:id="rId81"/>
    <p:sldId id="458" r:id="rId82"/>
    <p:sldId id="468" r:id="rId83"/>
    <p:sldId id="469" r:id="rId84"/>
    <p:sldId id="470" r:id="rId85"/>
    <p:sldId id="471" r:id="rId86"/>
    <p:sldId id="472" r:id="rId87"/>
    <p:sldId id="467" r:id="rId88"/>
    <p:sldId id="446" r:id="rId89"/>
    <p:sldId id="466" r:id="rId90"/>
    <p:sldId id="463" r:id="rId91"/>
    <p:sldId id="462" r:id="rId92"/>
    <p:sldId id="464" r:id="rId93"/>
    <p:sldId id="442" r:id="rId94"/>
    <p:sldId id="465" r:id="rId95"/>
    <p:sldId id="473" r:id="rId96"/>
    <p:sldId id="459" r:id="rId97"/>
    <p:sldId id="306" r:id="rId98"/>
    <p:sldId id="448" r:id="rId99"/>
    <p:sldId id="447" r:id="rId100"/>
  </p:sldIdLst>
  <p:sldSz cx="12192000" cy="6858000"/>
  <p:notesSz cx="9144000" cy="6858000"/>
  <p:embeddedFontLst>
    <p:embeddedFont>
      <p:font typeface="Calibri" panose="020F0502020204030204" pitchFamily="34" charset="0"/>
      <p:regular r:id="rId102"/>
      <p:bold r:id="rId103"/>
      <p:italic r:id="rId104"/>
      <p:boldItalic r:id="rId105"/>
    </p:embeddedFont>
    <p:embeddedFont>
      <p:font typeface="Segoe UI" panose="020B0502040204020203" pitchFamily="34" charset="0"/>
      <p:regular r:id="rId106"/>
      <p:bold r:id="rId107"/>
      <p:italic r:id="rId108"/>
      <p:boldItalic r:id="rId109"/>
    </p:embeddedFont>
    <p:embeddedFont>
      <p:font typeface="Roboto" pitchFamily="2" charset="0"/>
      <p:regular r:id="rId110"/>
      <p:bold r:id="rId111"/>
      <p:italic r:id="rId112"/>
      <p:boldItalic r:id="rId1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4" roundtripDataSignature="AMtx7mi7UTFYSn0hg0QQYXOE8g7BMEJRt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30EC69-B87B-4918-9E3E-7FED8CB5AC7A}">
  <a:tblStyle styleId="{D830EC69-B87B-4918-9E3E-7FED8CB5AC7A}" styleName="Table_0">
    <a:wholeTbl>
      <a:tcTxStyle b="off" i="off">
        <a:font>
          <a:latin typeface="Arial"/>
          <a:ea typeface="Arial"/>
          <a:cs typeface="Arial"/>
        </a:font>
        <a:schemeClr val="dk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chemeClr val="accent2"/>
              </a:solidFill>
              <a:prstDash val="solid"/>
              <a:round/>
              <a:headEnd type="none" w="sm" len="sm"/>
              <a:tailEnd type="none" w="sm" len="sm"/>
            </a:ln>
          </a:insideV>
        </a:tcBdr>
        <a:fill>
          <a:solidFill>
            <a:srgbClr val="FFFFFF">
              <a:alpha val="0"/>
            </a:srgbClr>
          </a:solidFill>
        </a:fill>
      </a:tcStyle>
    </a:wholeTbl>
    <a:band1H>
      <a:tcTxStyle b="off" i="off"/>
      <a:tcStyle>
        <a:tcBdr/>
        <a:fill>
          <a:solidFill>
            <a:schemeClr val="accent2">
              <a:alpha val="40000"/>
            </a:schemeClr>
          </a:solidFill>
        </a:fill>
      </a:tcStyle>
    </a:band1H>
    <a:band2H>
      <a:tcTxStyle b="off" i="off"/>
      <a:tcStyle>
        <a:tcBdr/>
      </a:tcStyle>
    </a:band2H>
    <a:band1V>
      <a:tcTxStyle b="off" i="off"/>
      <a:tcStyle>
        <a:tcBdr>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tcBdr>
        <a:fill>
          <a:solidFill>
            <a:schemeClr val="accent2">
              <a:alpha val="40000"/>
            </a:schemeClr>
          </a:solidFill>
        </a:fill>
      </a:tcStyle>
    </a:band1V>
    <a:band2V>
      <a:tcTxStyle b="off" i="off"/>
      <a:tcStyle>
        <a:tcBdr/>
      </a:tcStyle>
    </a:band2V>
    <a:lastCol>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2"/>
          </a:solidFill>
        </a:fill>
      </a:tcStyle>
    </a:firstRow>
    <a:neCell>
      <a:tcTxStyle b="off" i="off"/>
      <a:tcStyle>
        <a:tcBdr/>
      </a:tcStyle>
    </a:neCell>
    <a:nwCell>
      <a:tcTxStyle b="off" i="off"/>
      <a:tcStyle>
        <a:tcBdr/>
      </a:tcStyle>
    </a:nwCell>
  </a:tblStyle>
  <a:tblStyle styleId="{83C226DA-F47C-458B-B4E6-4286FC2847E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AFACAD3-5B46-47FC-BF88-397EADB30704}" styleName="Table_2">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2">
              <a:alpha val="20000"/>
            </a:schemeClr>
          </a:solidFill>
        </a:fill>
      </a:tcStyle>
    </a:band1H>
    <a:band2H>
      <a:tcTxStyle/>
      <a:tcStyle>
        <a:tcBdr/>
      </a:tcStyle>
    </a:band2H>
    <a:band1V>
      <a:tcTxStyle/>
      <a:tcStyle>
        <a:tcBdr/>
        <a:fill>
          <a:solidFill>
            <a:schemeClr val="accent2">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2"/>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2"/>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7B93BA8D-8DCC-4406-B9D5-6FF1C9ED9769}" styleName="Table_3">
    <a:wholeTbl>
      <a:tcTxStyle b="off" i="off">
        <a:font>
          <a:latin typeface="Arial"/>
          <a:ea typeface="Arial"/>
          <a:cs typeface="Arial"/>
        </a:font>
        <a:srgbClr val="000000"/>
      </a:tcTxStyle>
      <a:tcStyle>
        <a:tcBdr>
          <a:left>
            <a:ln w="12700" cap="flat" cmpd="sng">
              <a:solidFill>
                <a:srgbClr val="A51890"/>
              </a:solidFill>
              <a:prstDash val="solid"/>
              <a:round/>
              <a:headEnd type="none" w="sm" len="sm"/>
              <a:tailEnd type="none" w="sm" len="sm"/>
            </a:ln>
          </a:left>
          <a:right>
            <a:ln w="12700" cap="flat" cmpd="sng">
              <a:solidFill>
                <a:srgbClr val="A51890"/>
              </a:solidFill>
              <a:prstDash val="solid"/>
              <a:round/>
              <a:headEnd type="none" w="sm" len="sm"/>
              <a:tailEnd type="none" w="sm" len="sm"/>
            </a:ln>
          </a:right>
          <a:top>
            <a:ln w="12700" cap="flat" cmpd="sng">
              <a:solidFill>
                <a:srgbClr val="A51890"/>
              </a:solidFill>
              <a:prstDash val="solid"/>
              <a:round/>
              <a:headEnd type="none" w="sm" len="sm"/>
              <a:tailEnd type="none" w="sm" len="sm"/>
            </a:ln>
          </a:top>
          <a:bottom>
            <a:ln w="12700" cap="flat" cmpd="sng">
              <a:solidFill>
                <a:srgbClr val="A51890"/>
              </a:solidFill>
              <a:prstDash val="solid"/>
              <a:round/>
              <a:headEnd type="none" w="sm" len="sm"/>
              <a:tailEnd type="none" w="sm" len="sm"/>
            </a:ln>
          </a:bottom>
          <a:insideH>
            <a:ln w="12700" cap="flat" cmpd="sng">
              <a:solidFill>
                <a:srgbClr val="A51890"/>
              </a:solidFill>
              <a:prstDash val="solid"/>
              <a:round/>
              <a:headEnd type="none" w="sm" len="sm"/>
              <a:tailEnd type="none" w="sm" len="sm"/>
            </a:ln>
          </a:insideH>
          <a:insideV>
            <a:ln w="12700" cap="flat" cmpd="sng">
              <a:solidFill>
                <a:srgbClr val="A51890"/>
              </a:solidFill>
              <a:prstDash val="solid"/>
              <a:round/>
              <a:headEnd type="none" w="sm" len="sm"/>
              <a:tailEnd type="none" w="sm" len="sm"/>
            </a:ln>
          </a:insideV>
        </a:tcBdr>
        <a:fill>
          <a:solidFill>
            <a:srgbClr val="FFFFFF">
              <a:alpha val="0"/>
            </a:srgbClr>
          </a:solidFill>
        </a:fill>
      </a:tcStyle>
    </a:wholeTbl>
    <a:band1H>
      <a:tcTxStyle/>
      <a:tcStyle>
        <a:tcBdr/>
        <a:fill>
          <a:solidFill>
            <a:srgbClr val="A51890">
              <a:alpha val="20000"/>
            </a:srgbClr>
          </a:solidFill>
        </a:fill>
      </a:tcStyle>
    </a:band1H>
    <a:band2H>
      <a:tcTxStyle/>
      <a:tcStyle>
        <a:tcBdr/>
      </a:tcStyle>
    </a:band2H>
    <a:band1V>
      <a:tcTxStyle/>
      <a:tcStyle>
        <a:tcBdr/>
        <a:fill>
          <a:solidFill>
            <a:srgbClr val="A51890">
              <a:alpha val="20000"/>
            </a:srgb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rgbClr val="A51890"/>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rgbClr val="A51890"/>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9" autoAdjust="0"/>
    <p:restoredTop sz="94660"/>
  </p:normalViewPr>
  <p:slideViewPr>
    <p:cSldViewPr snapToGrid="0">
      <p:cViewPr>
        <p:scale>
          <a:sx n="75" d="100"/>
          <a:sy n="75" d="100"/>
        </p:scale>
        <p:origin x="384" y="-42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1.fntdata"/><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1.fntdata"/><Relationship Id="rId110" Type="http://schemas.openxmlformats.org/officeDocument/2006/relationships/font" Target="fonts/font9.fntdata"/><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4.fntdata"/><Relationship Id="rId113" Type="http://schemas.openxmlformats.org/officeDocument/2006/relationships/font" Target="fonts/font12.fntdata"/><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2.fntdata"/><Relationship Id="rId108" Type="http://schemas.openxmlformats.org/officeDocument/2006/relationships/font" Target="fonts/font7.fntdata"/><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5.fntdata"/><Relationship Id="rId114"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400" cy="344091"/>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179484" y="0"/>
            <a:ext cx="3962400" cy="344091"/>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910"/>
            <a:ext cx="3962400" cy="34409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179484" y="6513910"/>
            <a:ext cx="3962400" cy="34409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9051767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 name="Google Shape;215;p1: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0643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94147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3138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8cee4503e_0_9: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108cee4503e_0_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2296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8cee4503e_0_9: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108cee4503e_0_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2235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8cee4503e_0_9: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108cee4503e_0_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811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8cee4503e_0_9: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108cee4503e_0_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793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4034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8cee4503e_0_9: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108cee4503e_0_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8411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8cee4503e_0_9: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108cee4503e_0_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791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8cee4503e_0_9: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108cee4503e_0_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51097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notes"/>
          <p:cNvSpPr txBox="1">
            <a:spLocks noGrp="1"/>
          </p:cNvSpPr>
          <p:nvPr>
            <p:ph type="body" idx="1"/>
          </p:nvPr>
        </p:nvSpPr>
        <p:spPr>
          <a:xfrm>
            <a:off x="914400" y="3300412"/>
            <a:ext cx="7315200" cy="270033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p2: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8594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8cee4503e_0_9: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108cee4503e_0_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36410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044570a3ec_0_8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g1044570a3ec_0_845:notes"/>
          <p:cNvSpPr txBox="1">
            <a:spLocks noGrp="1"/>
          </p:cNvSpPr>
          <p:nvPr>
            <p:ph type="body" idx="1"/>
          </p:nvPr>
        </p:nvSpPr>
        <p:spPr>
          <a:xfrm>
            <a:off x="685800" y="4400549"/>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g1044570a3ec_0_845: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a:p>
        </p:txBody>
      </p:sp>
    </p:spTree>
    <p:extLst>
      <p:ext uri="{BB962C8B-B14F-4D97-AF65-F5344CB8AC3E}">
        <p14:creationId xmlns:p14="http://schemas.microsoft.com/office/powerpoint/2010/main" val="2312695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044570a3ec_0_8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g1044570a3ec_0_845:notes"/>
          <p:cNvSpPr txBox="1">
            <a:spLocks noGrp="1"/>
          </p:cNvSpPr>
          <p:nvPr>
            <p:ph type="body" idx="1"/>
          </p:nvPr>
        </p:nvSpPr>
        <p:spPr>
          <a:xfrm>
            <a:off x="685800" y="4400549"/>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g1044570a3ec_0_845:notes"/>
          <p:cNvSpPr txBox="1">
            <a:spLocks noGrp="1"/>
          </p:cNvSpPr>
          <p:nvPr>
            <p:ph type="sldNum" idx="12"/>
          </p:nvPr>
        </p:nvSpPr>
        <p:spPr>
          <a:xfrm>
            <a:off x="3884613" y="8685214"/>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54</a:t>
            </a:fld>
            <a:endParaRPr/>
          </a:p>
        </p:txBody>
      </p:sp>
    </p:spTree>
    <p:extLst>
      <p:ext uri="{BB962C8B-B14F-4D97-AF65-F5344CB8AC3E}">
        <p14:creationId xmlns:p14="http://schemas.microsoft.com/office/powerpoint/2010/main" val="2862817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f9844e2ae4_1_1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6" name="Google Shape;4456;gf9844e2ae4_1_1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8365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f9844e2ae4_1_1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6" name="Google Shape;4456;gf9844e2ae4_1_1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2912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8cee4503e_0_9: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108cee4503e_0_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085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8cee4503e_0_9: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108cee4503e_0_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0939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f9844e2ae4_1_1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6" name="Google Shape;4456;gf9844e2ae4_1_1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2124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f9844e2ae4_1_1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6" name="Google Shape;4456;gf9844e2ae4_1_1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1211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f9844e2ae4_1_1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6" name="Google Shape;4456;gf9844e2ae4_1_1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8391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8cee4503e_0_9: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108cee4503e_0_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93138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f9844e2ae4_1_1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6" name="Google Shape;4456;gf9844e2ae4_1_1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9703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f9844e2ae4_1_1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6" name="Google Shape;4456;gf9844e2ae4_1_1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8839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f9844e2ae4_1_1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56" name="Google Shape;4456;gf9844e2ae4_1_1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480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8cee4503e_0_9: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108cee4503e_0_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33739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8cee4503e_0_9: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108cee4503e_0_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57462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8cee4503e_0_9: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108cee4503e_0_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1494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108d1736015_0_23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4" name="Google Shape;1064;g108d1736015_0_239:notes"/>
          <p:cNvSpPr txBox="1">
            <a:spLocks noGrp="1"/>
          </p:cNvSpPr>
          <p:nvPr>
            <p:ph type="body" idx="1"/>
          </p:nvPr>
        </p:nvSpPr>
        <p:spPr>
          <a:xfrm>
            <a:off x="914400" y="3300413"/>
            <a:ext cx="7315200" cy="27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5" name="Google Shape;1065;g108d1736015_0_239:notes"/>
          <p:cNvSpPr txBox="1">
            <a:spLocks noGrp="1"/>
          </p:cNvSpPr>
          <p:nvPr>
            <p:ph type="sldNum" idx="12"/>
          </p:nvPr>
        </p:nvSpPr>
        <p:spPr>
          <a:xfrm>
            <a:off x="5179484" y="6513910"/>
            <a:ext cx="3962400" cy="3441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97</a:t>
            </a:fld>
            <a:endParaRPr/>
          </a:p>
        </p:txBody>
      </p:sp>
    </p:spTree>
    <p:extLst>
      <p:ext uri="{BB962C8B-B14F-4D97-AF65-F5344CB8AC3E}">
        <p14:creationId xmlns:p14="http://schemas.microsoft.com/office/powerpoint/2010/main" val="30199766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9"/>
        <p:cNvGrpSpPr/>
        <p:nvPr/>
      </p:nvGrpSpPr>
      <p:grpSpPr>
        <a:xfrm>
          <a:off x="0" y="0"/>
          <a:ext cx="0" cy="0"/>
          <a:chOff x="0" y="0"/>
          <a:chExt cx="0" cy="0"/>
        </a:xfrm>
      </p:grpSpPr>
      <p:sp>
        <p:nvSpPr>
          <p:cNvPr id="3400" name="Google Shape;3400;gf9844e2ae4_1_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01" name="Google Shape;3401;gf9844e2ae4_1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7508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7"/>
        <p:cNvGrpSpPr/>
        <p:nvPr/>
      </p:nvGrpSpPr>
      <p:grpSpPr>
        <a:xfrm>
          <a:off x="0" y="0"/>
          <a:ext cx="0" cy="0"/>
          <a:chOff x="0" y="0"/>
          <a:chExt cx="0" cy="0"/>
        </a:xfrm>
      </p:grpSpPr>
      <p:sp>
        <p:nvSpPr>
          <p:cNvPr id="3898" name="Google Shape;3898;gfc0dbfb781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99" name="Google Shape;3899;gfc0dbfb781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8932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fa2f5e02f7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fa2f5e02f7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gfa2f5e02f7_0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extLst>
      <p:ext uri="{BB962C8B-B14F-4D97-AF65-F5344CB8AC3E}">
        <p14:creationId xmlns:p14="http://schemas.microsoft.com/office/powerpoint/2010/main" val="832133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d5103032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0d5103032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10d5103032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extLst>
      <p:ext uri="{BB962C8B-B14F-4D97-AF65-F5344CB8AC3E}">
        <p14:creationId xmlns:p14="http://schemas.microsoft.com/office/powerpoint/2010/main" val="1610952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0d51030326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0d51030326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g10d51030326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1073129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0d8a1829a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0d8a1829a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10d8a1829a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extLst>
      <p:ext uri="{BB962C8B-B14F-4D97-AF65-F5344CB8AC3E}">
        <p14:creationId xmlns:p14="http://schemas.microsoft.com/office/powerpoint/2010/main" val="1895675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0d8a1829a2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0d8a1829a2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g10d8a1829a2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extLst>
      <p:ext uri="{BB962C8B-B14F-4D97-AF65-F5344CB8AC3E}">
        <p14:creationId xmlns:p14="http://schemas.microsoft.com/office/powerpoint/2010/main" val="238802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08cee4503e_0_9:notes"/>
          <p:cNvSpPr txBox="1">
            <a:spLocks noGrp="1"/>
          </p:cNvSpPr>
          <p:nvPr>
            <p:ph type="body" idx="1"/>
          </p:nvPr>
        </p:nvSpPr>
        <p:spPr>
          <a:xfrm>
            <a:off x="914400" y="3300412"/>
            <a:ext cx="7315200" cy="27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g108cee4503e_0_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23182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53"/>
          <p:cNvSpPr/>
          <p:nvPr/>
        </p:nvSpPr>
        <p:spPr>
          <a:xfrm>
            <a:off x="0" y="5424787"/>
            <a:ext cx="12192000" cy="1433213"/>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61"/>
              <a:buFont typeface="Arial"/>
              <a:buNone/>
            </a:pPr>
            <a:endParaRPr sz="1361" b="0" i="0" u="none" strike="noStrike" cap="none">
              <a:solidFill>
                <a:srgbClr val="000000"/>
              </a:solidFill>
              <a:latin typeface="Arial"/>
              <a:ea typeface="Arial"/>
              <a:cs typeface="Arial"/>
              <a:sym typeface="Arial"/>
            </a:endParaRPr>
          </a:p>
        </p:txBody>
      </p:sp>
      <p:grpSp>
        <p:nvGrpSpPr>
          <p:cNvPr id="17" name="Google Shape;17;p53"/>
          <p:cNvGrpSpPr/>
          <p:nvPr/>
        </p:nvGrpSpPr>
        <p:grpSpPr>
          <a:xfrm>
            <a:off x="0" y="5412023"/>
            <a:ext cx="12192000" cy="61996"/>
            <a:chOff x="0" y="3175"/>
            <a:chExt cx="6736" cy="68"/>
          </a:xfrm>
        </p:grpSpPr>
        <p:sp>
          <p:nvSpPr>
            <p:cNvPr id="18" name="Google Shape;18;p53"/>
            <p:cNvSpPr/>
            <p:nvPr/>
          </p:nvSpPr>
          <p:spPr>
            <a:xfrm>
              <a:off x="0" y="3175"/>
              <a:ext cx="6733" cy="23"/>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61"/>
                <a:buFont typeface="Arial"/>
                <a:buNone/>
              </a:pPr>
              <a:endParaRPr sz="1361" b="0" i="0" u="none" strike="noStrike" cap="none">
                <a:solidFill>
                  <a:srgbClr val="000000"/>
                </a:solidFill>
                <a:latin typeface="Arial"/>
                <a:ea typeface="Arial"/>
                <a:cs typeface="Arial"/>
                <a:sym typeface="Arial"/>
              </a:endParaRPr>
            </a:p>
          </p:txBody>
        </p:sp>
        <p:sp>
          <p:nvSpPr>
            <p:cNvPr id="19" name="Google Shape;19;p53"/>
            <p:cNvSpPr/>
            <p:nvPr/>
          </p:nvSpPr>
          <p:spPr>
            <a:xfrm>
              <a:off x="1826" y="3175"/>
              <a:ext cx="4910" cy="6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61"/>
                <a:buFont typeface="Arial"/>
                <a:buNone/>
              </a:pPr>
              <a:endParaRPr sz="1361" b="0" i="0" u="none" strike="noStrike" cap="none">
                <a:solidFill>
                  <a:srgbClr val="000000"/>
                </a:solidFill>
                <a:latin typeface="Arial"/>
                <a:ea typeface="Arial"/>
                <a:cs typeface="Arial"/>
                <a:sym typeface="Arial"/>
              </a:endParaRPr>
            </a:p>
          </p:txBody>
        </p:sp>
      </p:grpSp>
      <p:sp>
        <p:nvSpPr>
          <p:cNvPr id="20" name="Google Shape;20;p53"/>
          <p:cNvSpPr txBox="1">
            <a:spLocks noGrp="1"/>
          </p:cNvSpPr>
          <p:nvPr>
            <p:ph type="ctrTitle"/>
          </p:nvPr>
        </p:nvSpPr>
        <p:spPr>
          <a:xfrm>
            <a:off x="3305016" y="3136668"/>
            <a:ext cx="6031344" cy="1384932"/>
          </a:xfrm>
          <a:prstGeom prst="rect">
            <a:avLst/>
          </a:prstGeom>
          <a:noFill/>
          <a:ln>
            <a:noFill/>
          </a:ln>
        </p:spPr>
        <p:txBody>
          <a:bodyPr spcFirstLastPara="1" wrap="square" lIns="0" tIns="0" rIns="0" bIns="0" anchor="b" anchorCtr="0">
            <a:noAutofit/>
          </a:bodyPr>
          <a:lstStyle>
            <a:lvl1pPr lvl="0" algn="l">
              <a:lnSpc>
                <a:spcPct val="105000"/>
              </a:lnSpc>
              <a:spcBef>
                <a:spcPts val="0"/>
              </a:spcBef>
              <a:spcAft>
                <a:spcPts val="0"/>
              </a:spcAft>
              <a:buClr>
                <a:schemeClr val="dk2"/>
              </a:buClr>
              <a:buSzPts val="3000"/>
              <a:buFont typeface="Arial"/>
              <a:buNone/>
              <a:defRPr sz="30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53"/>
          <p:cNvSpPr txBox="1">
            <a:spLocks noGrp="1"/>
          </p:cNvSpPr>
          <p:nvPr>
            <p:ph type="subTitle" idx="1"/>
          </p:nvPr>
        </p:nvSpPr>
        <p:spPr>
          <a:xfrm>
            <a:off x="3305016" y="4561676"/>
            <a:ext cx="6031344" cy="86311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2000"/>
              <a:buNone/>
              <a:defRPr sz="2000">
                <a:solidFill>
                  <a:schemeClr val="dk2"/>
                </a:solidFill>
              </a:defRPr>
            </a:lvl1pPr>
            <a:lvl2pPr lvl="1" algn="l">
              <a:lnSpc>
                <a:spcPct val="113000"/>
              </a:lnSpc>
              <a:spcBef>
                <a:spcPts val="0"/>
              </a:spcBef>
              <a:spcAft>
                <a:spcPts val="0"/>
              </a:spcAft>
              <a:buClr>
                <a:srgbClr val="595959"/>
              </a:buClr>
              <a:buSzPts val="1800"/>
              <a:buChar char="–"/>
              <a:defRPr/>
            </a:lvl2pPr>
            <a:lvl3pPr lvl="2" algn="l">
              <a:lnSpc>
                <a:spcPct val="113000"/>
              </a:lnSpc>
              <a:spcBef>
                <a:spcPts val="0"/>
              </a:spcBef>
              <a:spcAft>
                <a:spcPts val="0"/>
              </a:spcAft>
              <a:buClr>
                <a:srgbClr val="595959"/>
              </a:buClr>
              <a:buSzPts val="1800"/>
              <a:buChar char="–"/>
              <a:defRPr/>
            </a:lvl3pPr>
            <a:lvl4pPr lvl="3" algn="l">
              <a:lnSpc>
                <a:spcPct val="113000"/>
              </a:lnSpc>
              <a:spcBef>
                <a:spcPts val="0"/>
              </a:spcBef>
              <a:spcAft>
                <a:spcPts val="0"/>
              </a:spcAft>
              <a:buClr>
                <a:srgbClr val="595959"/>
              </a:buClr>
              <a:buSzPts val="1800"/>
              <a:buChar char="–"/>
              <a:defRPr/>
            </a:lvl4pPr>
            <a:lvl5pPr lvl="4" algn="l">
              <a:lnSpc>
                <a:spcPct val="113000"/>
              </a:lnSpc>
              <a:spcBef>
                <a:spcPts val="0"/>
              </a:spcBef>
              <a:spcAft>
                <a:spcPts val="0"/>
              </a:spcAft>
              <a:buClr>
                <a:srgbClr val="595959"/>
              </a:buClr>
              <a:buSzPts val="1800"/>
              <a:buChar char="–"/>
              <a:defRPr/>
            </a:lvl5pPr>
            <a:lvl6pPr lvl="5" algn="l">
              <a:lnSpc>
                <a:spcPct val="113000"/>
              </a:lnSpc>
              <a:spcBef>
                <a:spcPts val="0"/>
              </a:spcBef>
              <a:spcAft>
                <a:spcPts val="0"/>
              </a:spcAft>
              <a:buClr>
                <a:srgbClr val="595959"/>
              </a:buClr>
              <a:buSzPts val="1800"/>
              <a:buChar char="–"/>
              <a:defRPr/>
            </a:lvl6pPr>
            <a:lvl7pPr lvl="6" algn="l">
              <a:lnSpc>
                <a:spcPct val="113000"/>
              </a:lnSpc>
              <a:spcBef>
                <a:spcPts val="0"/>
              </a:spcBef>
              <a:spcAft>
                <a:spcPts val="0"/>
              </a:spcAft>
              <a:buClr>
                <a:srgbClr val="595959"/>
              </a:buClr>
              <a:buSzPts val="1800"/>
              <a:buChar char="–"/>
              <a:defRPr/>
            </a:lvl7pPr>
            <a:lvl8pPr lvl="7" algn="l">
              <a:lnSpc>
                <a:spcPct val="113000"/>
              </a:lnSpc>
              <a:spcBef>
                <a:spcPts val="0"/>
              </a:spcBef>
              <a:spcAft>
                <a:spcPts val="0"/>
              </a:spcAft>
              <a:buClr>
                <a:srgbClr val="595959"/>
              </a:buClr>
              <a:buSzPts val="1800"/>
              <a:buChar char="–"/>
              <a:defRPr/>
            </a:lvl8pPr>
            <a:lvl9pPr lvl="8" algn="l">
              <a:lnSpc>
                <a:spcPct val="113000"/>
              </a:lnSpc>
              <a:spcBef>
                <a:spcPts val="0"/>
              </a:spcBef>
              <a:spcAft>
                <a:spcPts val="0"/>
              </a:spcAft>
              <a:buClr>
                <a:srgbClr val="595959"/>
              </a:buClr>
              <a:buSzPts val="1800"/>
              <a:buChar char="–"/>
              <a:defRPr/>
            </a:lvl9pPr>
          </a:lstStyle>
          <a:p>
            <a:endParaRPr/>
          </a:p>
        </p:txBody>
      </p:sp>
      <p:grpSp>
        <p:nvGrpSpPr>
          <p:cNvPr id="22" name="Google Shape;22;p53"/>
          <p:cNvGrpSpPr/>
          <p:nvPr/>
        </p:nvGrpSpPr>
        <p:grpSpPr>
          <a:xfrm>
            <a:off x="10614576" y="6254454"/>
            <a:ext cx="1332000" cy="246595"/>
            <a:chOff x="830300" y="1716088"/>
            <a:chExt cx="10058401" cy="1862137"/>
          </a:xfrm>
        </p:grpSpPr>
        <p:sp>
          <p:nvSpPr>
            <p:cNvPr id="23" name="Google Shape;23;p53"/>
            <p:cNvSpPr/>
            <p:nvPr/>
          </p:nvSpPr>
          <p:spPr>
            <a:xfrm>
              <a:off x="3857663" y="1749425"/>
              <a:ext cx="1604963" cy="1789112"/>
            </a:xfrm>
            <a:custGeom>
              <a:avLst/>
              <a:gdLst/>
              <a:ahLst/>
              <a:cxnLst/>
              <a:rect l="l" t="t" r="r" b="b"/>
              <a:pathLst>
                <a:path w="247" h="275" extrusionOk="0">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 name="Google Shape;24;p53"/>
            <p:cNvSpPr/>
            <p:nvPr/>
          </p:nvSpPr>
          <p:spPr>
            <a:xfrm>
              <a:off x="3130588" y="1749425"/>
              <a:ext cx="434975" cy="1789112"/>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 name="Google Shape;25;p53"/>
            <p:cNvSpPr/>
            <p:nvPr/>
          </p:nvSpPr>
          <p:spPr>
            <a:xfrm>
              <a:off x="830300" y="1749425"/>
              <a:ext cx="2203450" cy="1789112"/>
            </a:xfrm>
            <a:custGeom>
              <a:avLst/>
              <a:gdLst/>
              <a:ahLst/>
              <a:cxnLst/>
              <a:rect l="l" t="t" r="r" b="b"/>
              <a:pathLst>
                <a:path w="1388" h="1127" extrusionOk="0">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 name="Google Shape;26;p53"/>
            <p:cNvSpPr/>
            <p:nvPr/>
          </p:nvSpPr>
          <p:spPr>
            <a:xfrm>
              <a:off x="5670588" y="1749425"/>
              <a:ext cx="1670050" cy="1789112"/>
            </a:xfrm>
            <a:custGeom>
              <a:avLst/>
              <a:gdLst/>
              <a:ahLst/>
              <a:cxnLst/>
              <a:rect l="l" t="t" r="r" b="b"/>
              <a:pathLst>
                <a:path w="257" h="275" extrusionOk="0">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 name="Google Shape;27;p53"/>
            <p:cNvSpPr/>
            <p:nvPr/>
          </p:nvSpPr>
          <p:spPr>
            <a:xfrm>
              <a:off x="7529550" y="1749425"/>
              <a:ext cx="1630363" cy="1828800"/>
            </a:xfrm>
            <a:custGeom>
              <a:avLst/>
              <a:gdLst/>
              <a:ahLst/>
              <a:cxnLst/>
              <a:rect l="l" t="t" r="r" b="b"/>
              <a:pathLst>
                <a:path w="251" h="281" extrusionOk="0">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 name="Google Shape;28;p53"/>
            <p:cNvSpPr/>
            <p:nvPr/>
          </p:nvSpPr>
          <p:spPr>
            <a:xfrm>
              <a:off x="9309138" y="1716088"/>
              <a:ext cx="1579563" cy="1862137"/>
            </a:xfrm>
            <a:custGeom>
              <a:avLst/>
              <a:gdLst/>
              <a:ahLst/>
              <a:cxnLst/>
              <a:rect l="l" t="t" r="r" b="b"/>
              <a:pathLst>
                <a:path w="243" h="286" extrusionOk="0">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9" name="Google Shape;29;p53"/>
          <p:cNvSpPr txBox="1">
            <a:spLocks noGrp="1"/>
          </p:cNvSpPr>
          <p:nvPr>
            <p:ph type="subTitle" idx="2"/>
          </p:nvPr>
        </p:nvSpPr>
        <p:spPr>
          <a:xfrm>
            <a:off x="3330750" y="5887425"/>
            <a:ext cx="5151600" cy="469200"/>
          </a:xfrm>
          <a:prstGeom prst="rect">
            <a:avLst/>
          </a:prstGeom>
          <a:noFill/>
          <a:ln>
            <a:noFill/>
          </a:ln>
        </p:spPr>
        <p:txBody>
          <a:bodyPr spcFirstLastPara="1" wrap="square" lIns="0" tIns="0" rIns="0" bIns="0" anchor="t" anchorCtr="0">
            <a:noAutofit/>
          </a:bodyPr>
          <a:lstStyle>
            <a:lvl1pPr lvl="0" algn="l">
              <a:lnSpc>
                <a:spcPct val="113000"/>
              </a:lnSpc>
              <a:spcBef>
                <a:spcPts val="0"/>
              </a:spcBef>
              <a:spcAft>
                <a:spcPts val="0"/>
              </a:spcAft>
              <a:buClr>
                <a:srgbClr val="FFFFFF"/>
              </a:buClr>
              <a:buSzPts val="1500"/>
              <a:buNone/>
              <a:defRPr>
                <a:solidFill>
                  <a:srgbClr val="FFFFFF"/>
                </a:solidFill>
              </a:defRPr>
            </a:lvl1pPr>
            <a:lvl2pPr lvl="1" algn="l">
              <a:lnSpc>
                <a:spcPct val="113000"/>
              </a:lnSpc>
              <a:spcBef>
                <a:spcPts val="0"/>
              </a:spcBef>
              <a:spcAft>
                <a:spcPts val="0"/>
              </a:spcAft>
              <a:buSzPts val="1500"/>
              <a:buNone/>
              <a:defRPr/>
            </a:lvl2pPr>
            <a:lvl3pPr lvl="2" algn="l">
              <a:lnSpc>
                <a:spcPct val="113000"/>
              </a:lnSpc>
              <a:spcBef>
                <a:spcPts val="0"/>
              </a:spcBef>
              <a:spcAft>
                <a:spcPts val="0"/>
              </a:spcAft>
              <a:buSzPts val="1500"/>
              <a:buNone/>
              <a:defRPr/>
            </a:lvl3pPr>
            <a:lvl4pPr lvl="3" algn="l">
              <a:lnSpc>
                <a:spcPct val="113000"/>
              </a:lnSpc>
              <a:spcBef>
                <a:spcPts val="0"/>
              </a:spcBef>
              <a:spcAft>
                <a:spcPts val="0"/>
              </a:spcAft>
              <a:buSzPts val="1500"/>
              <a:buNone/>
              <a:defRPr/>
            </a:lvl4pPr>
            <a:lvl5pPr lvl="4" algn="l">
              <a:lnSpc>
                <a:spcPct val="113000"/>
              </a:lnSpc>
              <a:spcBef>
                <a:spcPts val="0"/>
              </a:spcBef>
              <a:spcAft>
                <a:spcPts val="0"/>
              </a:spcAft>
              <a:buSzPts val="1500"/>
              <a:buNone/>
              <a:defRPr/>
            </a:lvl5pPr>
            <a:lvl6pPr lvl="5" algn="l">
              <a:lnSpc>
                <a:spcPct val="113000"/>
              </a:lnSpc>
              <a:spcBef>
                <a:spcPts val="0"/>
              </a:spcBef>
              <a:spcAft>
                <a:spcPts val="0"/>
              </a:spcAft>
              <a:buSzPts val="1500"/>
              <a:buNone/>
              <a:defRPr/>
            </a:lvl6pPr>
            <a:lvl7pPr lvl="6" algn="l">
              <a:lnSpc>
                <a:spcPct val="113000"/>
              </a:lnSpc>
              <a:spcBef>
                <a:spcPts val="0"/>
              </a:spcBef>
              <a:spcAft>
                <a:spcPts val="0"/>
              </a:spcAft>
              <a:buSzPts val="1500"/>
              <a:buNone/>
              <a:defRPr/>
            </a:lvl7pPr>
            <a:lvl8pPr lvl="7" algn="l">
              <a:lnSpc>
                <a:spcPct val="113000"/>
              </a:lnSpc>
              <a:spcBef>
                <a:spcPts val="0"/>
              </a:spcBef>
              <a:spcAft>
                <a:spcPts val="0"/>
              </a:spcAft>
              <a:buSzPts val="1500"/>
              <a:buNone/>
              <a:defRPr/>
            </a:lvl8pPr>
            <a:lvl9pPr lvl="8" algn="l">
              <a:lnSpc>
                <a:spcPct val="113000"/>
              </a:lnSpc>
              <a:spcBef>
                <a:spcPts val="0"/>
              </a:spcBef>
              <a:spcAft>
                <a:spcPts val="0"/>
              </a:spcAft>
              <a:buSzPts val="15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pictures with text">
  <p:cSld name="Three pictures with text">
    <p:spTree>
      <p:nvGrpSpPr>
        <p:cNvPr id="1" name="Shape 104"/>
        <p:cNvGrpSpPr/>
        <p:nvPr/>
      </p:nvGrpSpPr>
      <p:grpSpPr>
        <a:xfrm>
          <a:off x="0" y="0"/>
          <a:ext cx="0" cy="0"/>
          <a:chOff x="0" y="0"/>
          <a:chExt cx="0" cy="0"/>
        </a:xfrm>
      </p:grpSpPr>
      <p:sp>
        <p:nvSpPr>
          <p:cNvPr id="105" name="Google Shape;105;p67"/>
          <p:cNvSpPr txBox="1">
            <a:spLocks noGrp="1"/>
          </p:cNvSpPr>
          <p:nvPr>
            <p:ph type="title"/>
          </p:nvPr>
        </p:nvSpPr>
        <p:spPr>
          <a:xfrm>
            <a:off x="478800" y="655200"/>
            <a:ext cx="11232000" cy="9000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25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67"/>
          <p:cNvSpPr txBox="1">
            <a:spLocks noGrp="1"/>
          </p:cNvSpPr>
          <p:nvPr>
            <p:ph type="body" idx="1"/>
          </p:nvPr>
        </p:nvSpPr>
        <p:spPr>
          <a:xfrm>
            <a:off x="481929" y="1566001"/>
            <a:ext cx="3600000" cy="422840"/>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0"/>
              </a:spcBef>
              <a:spcAft>
                <a:spcPts val="0"/>
              </a:spcAft>
              <a:buClr>
                <a:srgbClr val="595959"/>
              </a:buClr>
              <a:buSzPts val="1500"/>
              <a:buNone/>
              <a:defRPr b="1"/>
            </a:lvl1pPr>
            <a:lvl2pPr marL="914400" lvl="1" indent="-342900" algn="l">
              <a:lnSpc>
                <a:spcPct val="113000"/>
              </a:lnSpc>
              <a:spcBef>
                <a:spcPts val="0"/>
              </a:spcBef>
              <a:spcAft>
                <a:spcPts val="0"/>
              </a:spcAft>
              <a:buClr>
                <a:srgbClr val="595959"/>
              </a:buClr>
              <a:buSzPts val="1800"/>
              <a:buChar char="–"/>
              <a:defRPr/>
            </a:lvl2pPr>
            <a:lvl3pPr marL="1371600" lvl="2" indent="-342900" algn="l">
              <a:lnSpc>
                <a:spcPct val="113000"/>
              </a:lnSpc>
              <a:spcBef>
                <a:spcPts val="0"/>
              </a:spcBef>
              <a:spcAft>
                <a:spcPts val="0"/>
              </a:spcAft>
              <a:buClr>
                <a:srgbClr val="595959"/>
              </a:buClr>
              <a:buSzPts val="1800"/>
              <a:buChar char="–"/>
              <a:defRPr/>
            </a:lvl3pPr>
            <a:lvl4pPr marL="1828800" lvl="3" indent="-342900" algn="l">
              <a:lnSpc>
                <a:spcPct val="113000"/>
              </a:lnSpc>
              <a:spcBef>
                <a:spcPts val="0"/>
              </a:spcBef>
              <a:spcAft>
                <a:spcPts val="0"/>
              </a:spcAft>
              <a:buClr>
                <a:srgbClr val="595959"/>
              </a:buClr>
              <a:buSzPts val="1800"/>
              <a:buChar char="–"/>
              <a:defRPr/>
            </a:lvl4pPr>
            <a:lvl5pPr marL="2286000" lvl="4" indent="-342900" algn="l">
              <a:lnSpc>
                <a:spcPct val="113000"/>
              </a:lnSpc>
              <a:spcBef>
                <a:spcPts val="0"/>
              </a:spcBef>
              <a:spcAft>
                <a:spcPts val="0"/>
              </a:spcAft>
              <a:buClr>
                <a:srgbClr val="595959"/>
              </a:buClr>
              <a:buSzPts val="1800"/>
              <a:buChar char="–"/>
              <a:defRPr/>
            </a:lvl5pPr>
            <a:lvl6pPr marL="2743200" lvl="5" indent="-342900" algn="l">
              <a:lnSpc>
                <a:spcPct val="113000"/>
              </a:lnSpc>
              <a:spcBef>
                <a:spcPts val="0"/>
              </a:spcBef>
              <a:spcAft>
                <a:spcPts val="0"/>
              </a:spcAft>
              <a:buClr>
                <a:srgbClr val="595959"/>
              </a:buClr>
              <a:buSzPts val="1800"/>
              <a:buChar char="–"/>
              <a:defRPr/>
            </a:lvl6pPr>
            <a:lvl7pPr marL="3200400" lvl="6" indent="-342900" algn="l">
              <a:lnSpc>
                <a:spcPct val="113000"/>
              </a:lnSpc>
              <a:spcBef>
                <a:spcPts val="0"/>
              </a:spcBef>
              <a:spcAft>
                <a:spcPts val="0"/>
              </a:spcAft>
              <a:buClr>
                <a:srgbClr val="595959"/>
              </a:buClr>
              <a:buSzPts val="1800"/>
              <a:buChar char="–"/>
              <a:defRPr/>
            </a:lvl7pPr>
            <a:lvl8pPr marL="3657600" lvl="7" indent="-342900" algn="l">
              <a:lnSpc>
                <a:spcPct val="113000"/>
              </a:lnSpc>
              <a:spcBef>
                <a:spcPts val="0"/>
              </a:spcBef>
              <a:spcAft>
                <a:spcPts val="0"/>
              </a:spcAft>
              <a:buClr>
                <a:srgbClr val="595959"/>
              </a:buClr>
              <a:buSzPts val="1800"/>
              <a:buChar char="–"/>
              <a:defRPr/>
            </a:lvl8pPr>
            <a:lvl9pPr marL="4114800" lvl="8" indent="-342900" algn="l">
              <a:lnSpc>
                <a:spcPct val="113000"/>
              </a:lnSpc>
              <a:spcBef>
                <a:spcPts val="0"/>
              </a:spcBef>
              <a:spcAft>
                <a:spcPts val="0"/>
              </a:spcAft>
              <a:buClr>
                <a:srgbClr val="595959"/>
              </a:buClr>
              <a:buSzPts val="1800"/>
              <a:buChar char="–"/>
              <a:defRPr/>
            </a:lvl9pPr>
          </a:lstStyle>
          <a:p>
            <a:endParaRPr/>
          </a:p>
        </p:txBody>
      </p:sp>
      <p:sp>
        <p:nvSpPr>
          <p:cNvPr id="107" name="Google Shape;107;p67"/>
          <p:cNvSpPr txBox="1">
            <a:spLocks noGrp="1"/>
          </p:cNvSpPr>
          <p:nvPr>
            <p:ph type="body" idx="2"/>
          </p:nvPr>
        </p:nvSpPr>
        <p:spPr>
          <a:xfrm>
            <a:off x="4296000" y="1566000"/>
            <a:ext cx="3600000" cy="422841"/>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0"/>
              </a:spcBef>
              <a:spcAft>
                <a:spcPts val="0"/>
              </a:spcAft>
              <a:buClr>
                <a:srgbClr val="595959"/>
              </a:buClr>
              <a:buSzPts val="1500"/>
              <a:buNone/>
              <a:defRPr b="1"/>
            </a:lvl1pPr>
            <a:lvl2pPr marL="914400" lvl="1" indent="-342900" algn="l">
              <a:lnSpc>
                <a:spcPct val="113000"/>
              </a:lnSpc>
              <a:spcBef>
                <a:spcPts val="0"/>
              </a:spcBef>
              <a:spcAft>
                <a:spcPts val="0"/>
              </a:spcAft>
              <a:buClr>
                <a:srgbClr val="595959"/>
              </a:buClr>
              <a:buSzPts val="1800"/>
              <a:buChar char="–"/>
              <a:defRPr/>
            </a:lvl2pPr>
            <a:lvl3pPr marL="1371600" lvl="2" indent="-342900" algn="l">
              <a:lnSpc>
                <a:spcPct val="113000"/>
              </a:lnSpc>
              <a:spcBef>
                <a:spcPts val="0"/>
              </a:spcBef>
              <a:spcAft>
                <a:spcPts val="0"/>
              </a:spcAft>
              <a:buClr>
                <a:srgbClr val="595959"/>
              </a:buClr>
              <a:buSzPts val="1800"/>
              <a:buChar char="–"/>
              <a:defRPr/>
            </a:lvl3pPr>
            <a:lvl4pPr marL="1828800" lvl="3" indent="-342900" algn="l">
              <a:lnSpc>
                <a:spcPct val="113000"/>
              </a:lnSpc>
              <a:spcBef>
                <a:spcPts val="0"/>
              </a:spcBef>
              <a:spcAft>
                <a:spcPts val="0"/>
              </a:spcAft>
              <a:buClr>
                <a:srgbClr val="595959"/>
              </a:buClr>
              <a:buSzPts val="1800"/>
              <a:buChar char="–"/>
              <a:defRPr/>
            </a:lvl4pPr>
            <a:lvl5pPr marL="2286000" lvl="4" indent="-342900" algn="l">
              <a:lnSpc>
                <a:spcPct val="113000"/>
              </a:lnSpc>
              <a:spcBef>
                <a:spcPts val="0"/>
              </a:spcBef>
              <a:spcAft>
                <a:spcPts val="0"/>
              </a:spcAft>
              <a:buClr>
                <a:srgbClr val="595959"/>
              </a:buClr>
              <a:buSzPts val="1800"/>
              <a:buChar char="–"/>
              <a:defRPr/>
            </a:lvl5pPr>
            <a:lvl6pPr marL="2743200" lvl="5" indent="-342900" algn="l">
              <a:lnSpc>
                <a:spcPct val="113000"/>
              </a:lnSpc>
              <a:spcBef>
                <a:spcPts val="0"/>
              </a:spcBef>
              <a:spcAft>
                <a:spcPts val="0"/>
              </a:spcAft>
              <a:buClr>
                <a:srgbClr val="595959"/>
              </a:buClr>
              <a:buSzPts val="1800"/>
              <a:buChar char="–"/>
              <a:defRPr/>
            </a:lvl6pPr>
            <a:lvl7pPr marL="3200400" lvl="6" indent="-342900" algn="l">
              <a:lnSpc>
                <a:spcPct val="113000"/>
              </a:lnSpc>
              <a:spcBef>
                <a:spcPts val="0"/>
              </a:spcBef>
              <a:spcAft>
                <a:spcPts val="0"/>
              </a:spcAft>
              <a:buClr>
                <a:srgbClr val="595959"/>
              </a:buClr>
              <a:buSzPts val="1800"/>
              <a:buChar char="–"/>
              <a:defRPr/>
            </a:lvl7pPr>
            <a:lvl8pPr marL="3657600" lvl="7" indent="-342900" algn="l">
              <a:lnSpc>
                <a:spcPct val="113000"/>
              </a:lnSpc>
              <a:spcBef>
                <a:spcPts val="0"/>
              </a:spcBef>
              <a:spcAft>
                <a:spcPts val="0"/>
              </a:spcAft>
              <a:buClr>
                <a:srgbClr val="595959"/>
              </a:buClr>
              <a:buSzPts val="1800"/>
              <a:buChar char="–"/>
              <a:defRPr/>
            </a:lvl8pPr>
            <a:lvl9pPr marL="4114800" lvl="8" indent="-342900" algn="l">
              <a:lnSpc>
                <a:spcPct val="113000"/>
              </a:lnSpc>
              <a:spcBef>
                <a:spcPts val="0"/>
              </a:spcBef>
              <a:spcAft>
                <a:spcPts val="0"/>
              </a:spcAft>
              <a:buClr>
                <a:srgbClr val="595959"/>
              </a:buClr>
              <a:buSzPts val="1800"/>
              <a:buChar char="–"/>
              <a:defRPr/>
            </a:lvl9pPr>
          </a:lstStyle>
          <a:p>
            <a:endParaRPr/>
          </a:p>
        </p:txBody>
      </p:sp>
      <p:sp>
        <p:nvSpPr>
          <p:cNvPr id="108" name="Google Shape;108;p67"/>
          <p:cNvSpPr txBox="1">
            <a:spLocks noGrp="1"/>
          </p:cNvSpPr>
          <p:nvPr>
            <p:ph type="body" idx="3"/>
          </p:nvPr>
        </p:nvSpPr>
        <p:spPr>
          <a:xfrm>
            <a:off x="8117741" y="1568369"/>
            <a:ext cx="3600000" cy="422841"/>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0"/>
              </a:spcBef>
              <a:spcAft>
                <a:spcPts val="0"/>
              </a:spcAft>
              <a:buClr>
                <a:srgbClr val="595959"/>
              </a:buClr>
              <a:buSzPts val="1500"/>
              <a:buNone/>
              <a:defRPr b="1"/>
            </a:lvl1pPr>
            <a:lvl2pPr marL="914400" lvl="1" indent="-342900" algn="l">
              <a:lnSpc>
                <a:spcPct val="113000"/>
              </a:lnSpc>
              <a:spcBef>
                <a:spcPts val="0"/>
              </a:spcBef>
              <a:spcAft>
                <a:spcPts val="0"/>
              </a:spcAft>
              <a:buClr>
                <a:srgbClr val="595959"/>
              </a:buClr>
              <a:buSzPts val="1800"/>
              <a:buChar char="–"/>
              <a:defRPr/>
            </a:lvl2pPr>
            <a:lvl3pPr marL="1371600" lvl="2" indent="-342900" algn="l">
              <a:lnSpc>
                <a:spcPct val="113000"/>
              </a:lnSpc>
              <a:spcBef>
                <a:spcPts val="0"/>
              </a:spcBef>
              <a:spcAft>
                <a:spcPts val="0"/>
              </a:spcAft>
              <a:buClr>
                <a:srgbClr val="595959"/>
              </a:buClr>
              <a:buSzPts val="1800"/>
              <a:buChar char="–"/>
              <a:defRPr/>
            </a:lvl3pPr>
            <a:lvl4pPr marL="1828800" lvl="3" indent="-342900" algn="l">
              <a:lnSpc>
                <a:spcPct val="113000"/>
              </a:lnSpc>
              <a:spcBef>
                <a:spcPts val="0"/>
              </a:spcBef>
              <a:spcAft>
                <a:spcPts val="0"/>
              </a:spcAft>
              <a:buClr>
                <a:srgbClr val="595959"/>
              </a:buClr>
              <a:buSzPts val="1800"/>
              <a:buChar char="–"/>
              <a:defRPr/>
            </a:lvl4pPr>
            <a:lvl5pPr marL="2286000" lvl="4" indent="-342900" algn="l">
              <a:lnSpc>
                <a:spcPct val="113000"/>
              </a:lnSpc>
              <a:spcBef>
                <a:spcPts val="0"/>
              </a:spcBef>
              <a:spcAft>
                <a:spcPts val="0"/>
              </a:spcAft>
              <a:buClr>
                <a:srgbClr val="595959"/>
              </a:buClr>
              <a:buSzPts val="1800"/>
              <a:buChar char="–"/>
              <a:defRPr/>
            </a:lvl5pPr>
            <a:lvl6pPr marL="2743200" lvl="5" indent="-342900" algn="l">
              <a:lnSpc>
                <a:spcPct val="113000"/>
              </a:lnSpc>
              <a:spcBef>
                <a:spcPts val="0"/>
              </a:spcBef>
              <a:spcAft>
                <a:spcPts val="0"/>
              </a:spcAft>
              <a:buClr>
                <a:srgbClr val="595959"/>
              </a:buClr>
              <a:buSzPts val="1800"/>
              <a:buChar char="–"/>
              <a:defRPr/>
            </a:lvl6pPr>
            <a:lvl7pPr marL="3200400" lvl="6" indent="-342900" algn="l">
              <a:lnSpc>
                <a:spcPct val="113000"/>
              </a:lnSpc>
              <a:spcBef>
                <a:spcPts val="0"/>
              </a:spcBef>
              <a:spcAft>
                <a:spcPts val="0"/>
              </a:spcAft>
              <a:buClr>
                <a:srgbClr val="595959"/>
              </a:buClr>
              <a:buSzPts val="1800"/>
              <a:buChar char="–"/>
              <a:defRPr/>
            </a:lvl7pPr>
            <a:lvl8pPr marL="3657600" lvl="7" indent="-342900" algn="l">
              <a:lnSpc>
                <a:spcPct val="113000"/>
              </a:lnSpc>
              <a:spcBef>
                <a:spcPts val="0"/>
              </a:spcBef>
              <a:spcAft>
                <a:spcPts val="0"/>
              </a:spcAft>
              <a:buClr>
                <a:srgbClr val="595959"/>
              </a:buClr>
              <a:buSzPts val="1800"/>
              <a:buChar char="–"/>
              <a:defRPr/>
            </a:lvl8pPr>
            <a:lvl9pPr marL="4114800" lvl="8" indent="-342900" algn="l">
              <a:lnSpc>
                <a:spcPct val="113000"/>
              </a:lnSpc>
              <a:spcBef>
                <a:spcPts val="0"/>
              </a:spcBef>
              <a:spcAft>
                <a:spcPts val="0"/>
              </a:spcAft>
              <a:buClr>
                <a:srgbClr val="595959"/>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and sidebar">
  <p:cSld name="Picture and sidebar">
    <p:bg>
      <p:bgPr>
        <a:solidFill>
          <a:srgbClr val="D8D8D8"/>
        </a:solidFill>
        <a:effectLst/>
      </p:bgPr>
    </p:bg>
    <p:spTree>
      <p:nvGrpSpPr>
        <p:cNvPr id="1" name="Shape 109"/>
        <p:cNvGrpSpPr/>
        <p:nvPr/>
      </p:nvGrpSpPr>
      <p:grpSpPr>
        <a:xfrm>
          <a:off x="0" y="0"/>
          <a:ext cx="0" cy="0"/>
          <a:chOff x="0" y="0"/>
          <a:chExt cx="0" cy="0"/>
        </a:xfrm>
      </p:grpSpPr>
      <p:pic>
        <p:nvPicPr>
          <p:cNvPr id="110" name="Google Shape;110;p68" descr="Screen Shot 2016-11-11 at 09.55.03.png"/>
          <p:cNvPicPr preferRelativeResize="0"/>
          <p:nvPr/>
        </p:nvPicPr>
        <p:blipFill rotWithShape="1">
          <a:blip r:embed="rId2">
            <a:alphaModFix/>
          </a:blip>
          <a:srcRect/>
          <a:stretch/>
        </p:blipFill>
        <p:spPr>
          <a:xfrm>
            <a:off x="10832400" y="6444000"/>
            <a:ext cx="1108800" cy="231001"/>
          </a:xfrm>
          <a:prstGeom prst="rect">
            <a:avLst/>
          </a:prstGeom>
          <a:noFill/>
          <a:ln>
            <a:noFill/>
          </a:ln>
        </p:spPr>
      </p:pic>
      <p:sp>
        <p:nvSpPr>
          <p:cNvPr id="111" name="Google Shape;111;p68"/>
          <p:cNvSpPr/>
          <p:nvPr/>
        </p:nvSpPr>
        <p:spPr>
          <a:xfrm>
            <a:off x="9345600" y="0"/>
            <a:ext cx="2846509" cy="6858000"/>
          </a:xfrm>
          <a:prstGeom prst="rect">
            <a:avLst/>
          </a:prstGeom>
          <a:solidFill>
            <a:schemeClr val="dk2"/>
          </a:solidFill>
          <a:ln>
            <a:noFill/>
          </a:ln>
        </p:spPr>
        <p:txBody>
          <a:bodyPr spcFirstLastPara="1" wrap="square" lIns="120000" tIns="62400" rIns="120000" bIns="62400" anchor="ctr" anchorCtr="0">
            <a:noAutofit/>
          </a:bodyPr>
          <a:lstStyle/>
          <a:p>
            <a:pPr marL="0" marR="0" lvl="0" indent="0" algn="ctr" rtl="0">
              <a:lnSpc>
                <a:spcPct val="8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grpSp>
        <p:nvGrpSpPr>
          <p:cNvPr id="112" name="Google Shape;112;p68"/>
          <p:cNvGrpSpPr/>
          <p:nvPr/>
        </p:nvGrpSpPr>
        <p:grpSpPr>
          <a:xfrm>
            <a:off x="9630834" y="2417713"/>
            <a:ext cx="2561166" cy="29114"/>
            <a:chOff x="9639300" y="2417713"/>
            <a:chExt cx="2561166" cy="29114"/>
          </a:xfrm>
        </p:grpSpPr>
        <p:cxnSp>
          <p:nvCxnSpPr>
            <p:cNvPr id="113" name="Google Shape;113;p68"/>
            <p:cNvCxnSpPr/>
            <p:nvPr/>
          </p:nvCxnSpPr>
          <p:spPr>
            <a:xfrm>
              <a:off x="9639300" y="2417713"/>
              <a:ext cx="2561166" cy="0"/>
            </a:xfrm>
            <a:prstGeom prst="straightConnector1">
              <a:avLst/>
            </a:prstGeom>
            <a:solidFill>
              <a:schemeClr val="lt1"/>
            </a:solidFill>
            <a:ln w="25400" cap="flat" cmpd="sng">
              <a:solidFill>
                <a:schemeClr val="lt1"/>
              </a:solidFill>
              <a:prstDash val="solid"/>
              <a:miter lim="800000"/>
              <a:headEnd type="none" w="sm" len="sm"/>
              <a:tailEnd type="none" w="sm" len="sm"/>
            </a:ln>
          </p:spPr>
        </p:cxnSp>
        <p:cxnSp>
          <p:nvCxnSpPr>
            <p:cNvPr id="114" name="Google Shape;114;p68"/>
            <p:cNvCxnSpPr/>
            <p:nvPr/>
          </p:nvCxnSpPr>
          <p:spPr>
            <a:xfrm>
              <a:off x="9639300" y="2446826"/>
              <a:ext cx="1291166" cy="1"/>
            </a:xfrm>
            <a:prstGeom prst="straightConnector1">
              <a:avLst/>
            </a:prstGeom>
            <a:solidFill>
              <a:schemeClr val="lt1"/>
            </a:solidFill>
            <a:ln w="76200" cap="flat" cmpd="sng">
              <a:solidFill>
                <a:schemeClr val="lt1"/>
              </a:solidFill>
              <a:prstDash val="solid"/>
              <a:miter lim="800000"/>
              <a:headEnd type="none" w="sm" len="sm"/>
              <a:tailEnd type="none" w="sm" len="sm"/>
            </a:ln>
          </p:spPr>
        </p:cxnSp>
      </p:grpSp>
      <p:cxnSp>
        <p:nvCxnSpPr>
          <p:cNvPr id="115" name="Google Shape;115;p68"/>
          <p:cNvCxnSpPr/>
          <p:nvPr/>
        </p:nvCxnSpPr>
        <p:spPr>
          <a:xfrm>
            <a:off x="9345491" y="0"/>
            <a:ext cx="0" cy="6858000"/>
          </a:xfrm>
          <a:prstGeom prst="straightConnector1">
            <a:avLst/>
          </a:prstGeom>
          <a:noFill/>
          <a:ln w="9525" cap="flat" cmpd="sng">
            <a:solidFill>
              <a:schemeClr val="lt1"/>
            </a:solidFill>
            <a:prstDash val="solid"/>
            <a:miter lim="800000"/>
            <a:headEnd type="none" w="sm" len="sm"/>
            <a:tailEnd type="none" w="sm" len="sm"/>
          </a:ln>
        </p:spPr>
      </p:cxnSp>
      <p:sp>
        <p:nvSpPr>
          <p:cNvPr id="116" name="Google Shape;116;p68"/>
          <p:cNvSpPr txBox="1">
            <a:spLocks noGrp="1"/>
          </p:cNvSpPr>
          <p:nvPr>
            <p:ph type="title"/>
          </p:nvPr>
        </p:nvSpPr>
        <p:spPr>
          <a:xfrm>
            <a:off x="9630000" y="657226"/>
            <a:ext cx="2455200" cy="1594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17" name="Google Shape;117;p68"/>
          <p:cNvPicPr preferRelativeResize="0"/>
          <p:nvPr/>
        </p:nvPicPr>
        <p:blipFill rotWithShape="1">
          <a:blip r:embed="rId3">
            <a:alphaModFix/>
          </a:blip>
          <a:srcRect/>
          <a:stretch/>
        </p:blipFill>
        <p:spPr>
          <a:xfrm>
            <a:off x="10846794" y="6465066"/>
            <a:ext cx="1089501" cy="202063"/>
          </a:xfrm>
          <a:prstGeom prst="rect">
            <a:avLst/>
          </a:prstGeom>
          <a:noFill/>
          <a:ln>
            <a:noFill/>
          </a:ln>
        </p:spPr>
      </p:pic>
      <p:sp>
        <p:nvSpPr>
          <p:cNvPr id="118" name="Google Shape;118;p68"/>
          <p:cNvSpPr txBox="1"/>
          <p:nvPr/>
        </p:nvSpPr>
        <p:spPr>
          <a:xfrm>
            <a:off x="11004550" y="341313"/>
            <a:ext cx="920750" cy="144462"/>
          </a:xfrm>
          <a:prstGeom prst="rect">
            <a:avLst/>
          </a:prstGeom>
          <a:noFill/>
          <a:ln>
            <a:noFill/>
          </a:ln>
        </p:spPr>
        <p:txBody>
          <a:bodyPr spcFirstLastPara="1" wrap="square" lIns="0" tIns="0" rIns="0" bIns="0" anchor="t" anchorCtr="0">
            <a:noAutofit/>
          </a:bodyPr>
          <a:lstStyle/>
          <a:p>
            <a:pPr marL="0" marR="0" lvl="0" indent="0" algn="r" rtl="0">
              <a:lnSpc>
                <a:spcPct val="113000"/>
              </a:lnSpc>
              <a:spcBef>
                <a:spcPts val="0"/>
              </a:spcBef>
              <a:spcAft>
                <a:spcPts val="0"/>
              </a:spcAft>
              <a:buClr>
                <a:schemeClr val="lt1"/>
              </a:buClr>
              <a:buSzPts val="900"/>
              <a:buFont typeface="Arial"/>
              <a:buNone/>
            </a:pPr>
            <a:r>
              <a:rPr lang="en-US" sz="900" b="1" i="0" u="none" strike="noStrike" cap="none">
                <a:solidFill>
                  <a:schemeClr val="lt1"/>
                </a:solidFill>
                <a:latin typeface="Arial"/>
                <a:ea typeface="Arial"/>
                <a:cs typeface="Arial"/>
                <a:sym typeface="Arial"/>
              </a:rPr>
              <a:t>[ Airbus Amber ]</a:t>
            </a:r>
            <a:endParaRPr sz="900" b="1" i="0" u="none" strike="noStrike" cap="none">
              <a:solidFill>
                <a:schemeClr val="lt1"/>
              </a:solidFill>
              <a:latin typeface="Arial"/>
              <a:ea typeface="Arial"/>
              <a:cs typeface="Arial"/>
              <a:sym typeface="Arial"/>
            </a:endParaRPr>
          </a:p>
        </p:txBody>
      </p:sp>
      <p:sp>
        <p:nvSpPr>
          <p:cNvPr id="119" name="Google Shape;119;p68"/>
          <p:cNvSpPr txBox="1"/>
          <p:nvPr/>
        </p:nvSpPr>
        <p:spPr>
          <a:xfrm>
            <a:off x="478800" y="6444000"/>
            <a:ext cx="288000" cy="216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888888"/>
                </a:solidFill>
                <a:latin typeface="Arial"/>
                <a:ea typeface="Arial"/>
                <a:cs typeface="Arial"/>
                <a:sym typeface="Arial"/>
              </a:rPr>
              <a:t>‹N°›</a:t>
            </a:fld>
            <a:endParaRPr sz="800" b="0" i="0" u="none" strike="noStrike" cap="none">
              <a:solidFill>
                <a:srgbClr val="888888"/>
              </a:solidFill>
              <a:latin typeface="Arial"/>
              <a:ea typeface="Arial"/>
              <a:cs typeface="Arial"/>
              <a:sym typeface="Arial"/>
            </a:endParaRPr>
          </a:p>
        </p:txBody>
      </p:sp>
      <p:sp>
        <p:nvSpPr>
          <p:cNvPr id="120" name="Google Shape;120;p68"/>
          <p:cNvSpPr txBox="1">
            <a:spLocks noGrp="1"/>
          </p:cNvSpPr>
          <p:nvPr>
            <p:ph type="body" idx="1"/>
          </p:nvPr>
        </p:nvSpPr>
        <p:spPr>
          <a:xfrm>
            <a:off x="9630825" y="2757500"/>
            <a:ext cx="4104000" cy="422700"/>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0"/>
              </a:spcBef>
              <a:spcAft>
                <a:spcPts val="0"/>
              </a:spcAft>
              <a:buClr>
                <a:srgbClr val="FFFFFF"/>
              </a:buClr>
              <a:buSzPts val="1500"/>
              <a:buNone/>
              <a:defRPr b="1">
                <a:solidFill>
                  <a:srgbClr val="FFFFFF"/>
                </a:solidFill>
              </a:defRPr>
            </a:lvl1pPr>
            <a:lvl2pPr marL="914400" lvl="1" indent="-342900" algn="l">
              <a:lnSpc>
                <a:spcPct val="113000"/>
              </a:lnSpc>
              <a:spcBef>
                <a:spcPts val="0"/>
              </a:spcBef>
              <a:spcAft>
                <a:spcPts val="0"/>
              </a:spcAft>
              <a:buClr>
                <a:srgbClr val="FFFFFF"/>
              </a:buClr>
              <a:buSzPts val="1800"/>
              <a:buChar char="–"/>
              <a:defRPr>
                <a:solidFill>
                  <a:srgbClr val="FFFFFF"/>
                </a:solidFill>
              </a:defRPr>
            </a:lvl2pPr>
            <a:lvl3pPr marL="1371600" lvl="2" indent="-342900" algn="l">
              <a:lnSpc>
                <a:spcPct val="113000"/>
              </a:lnSpc>
              <a:spcBef>
                <a:spcPts val="0"/>
              </a:spcBef>
              <a:spcAft>
                <a:spcPts val="0"/>
              </a:spcAft>
              <a:buClr>
                <a:srgbClr val="FFFFFF"/>
              </a:buClr>
              <a:buSzPts val="1800"/>
              <a:buChar char="–"/>
              <a:defRPr>
                <a:solidFill>
                  <a:srgbClr val="FFFFFF"/>
                </a:solidFill>
              </a:defRPr>
            </a:lvl3pPr>
            <a:lvl4pPr marL="1828800" lvl="3" indent="-342900" algn="l">
              <a:lnSpc>
                <a:spcPct val="113000"/>
              </a:lnSpc>
              <a:spcBef>
                <a:spcPts val="0"/>
              </a:spcBef>
              <a:spcAft>
                <a:spcPts val="0"/>
              </a:spcAft>
              <a:buClr>
                <a:srgbClr val="FFFFFF"/>
              </a:buClr>
              <a:buSzPts val="1800"/>
              <a:buChar char="–"/>
              <a:defRPr>
                <a:solidFill>
                  <a:srgbClr val="FFFFFF"/>
                </a:solidFill>
              </a:defRPr>
            </a:lvl4pPr>
            <a:lvl5pPr marL="2286000" lvl="4" indent="-342900" algn="l">
              <a:lnSpc>
                <a:spcPct val="113000"/>
              </a:lnSpc>
              <a:spcBef>
                <a:spcPts val="0"/>
              </a:spcBef>
              <a:spcAft>
                <a:spcPts val="0"/>
              </a:spcAft>
              <a:buClr>
                <a:srgbClr val="FFFFFF"/>
              </a:buClr>
              <a:buSzPts val="1800"/>
              <a:buChar char="–"/>
              <a:defRPr>
                <a:solidFill>
                  <a:srgbClr val="FFFFFF"/>
                </a:solidFill>
              </a:defRPr>
            </a:lvl5pPr>
            <a:lvl6pPr marL="2743200" lvl="5" indent="-342900" algn="l">
              <a:lnSpc>
                <a:spcPct val="113000"/>
              </a:lnSpc>
              <a:spcBef>
                <a:spcPts val="0"/>
              </a:spcBef>
              <a:spcAft>
                <a:spcPts val="0"/>
              </a:spcAft>
              <a:buClr>
                <a:srgbClr val="FFFFFF"/>
              </a:buClr>
              <a:buSzPts val="1800"/>
              <a:buChar char="–"/>
              <a:defRPr>
                <a:solidFill>
                  <a:srgbClr val="FFFFFF"/>
                </a:solidFill>
              </a:defRPr>
            </a:lvl6pPr>
            <a:lvl7pPr marL="3200400" lvl="6" indent="-342900" algn="l">
              <a:lnSpc>
                <a:spcPct val="113000"/>
              </a:lnSpc>
              <a:spcBef>
                <a:spcPts val="0"/>
              </a:spcBef>
              <a:spcAft>
                <a:spcPts val="0"/>
              </a:spcAft>
              <a:buClr>
                <a:srgbClr val="FFFFFF"/>
              </a:buClr>
              <a:buSzPts val="1800"/>
              <a:buChar char="–"/>
              <a:defRPr>
                <a:solidFill>
                  <a:srgbClr val="FFFFFF"/>
                </a:solidFill>
              </a:defRPr>
            </a:lvl7pPr>
            <a:lvl8pPr marL="3657600" lvl="7" indent="-342900" algn="l">
              <a:lnSpc>
                <a:spcPct val="113000"/>
              </a:lnSpc>
              <a:spcBef>
                <a:spcPts val="0"/>
              </a:spcBef>
              <a:spcAft>
                <a:spcPts val="0"/>
              </a:spcAft>
              <a:buClr>
                <a:srgbClr val="FFFFFF"/>
              </a:buClr>
              <a:buSzPts val="1800"/>
              <a:buChar char="–"/>
              <a:defRPr>
                <a:solidFill>
                  <a:srgbClr val="FFFFFF"/>
                </a:solidFill>
              </a:defRPr>
            </a:lvl8pPr>
            <a:lvl9pPr marL="4114800" lvl="8" indent="-342900" algn="l">
              <a:lnSpc>
                <a:spcPct val="113000"/>
              </a:lnSpc>
              <a:spcBef>
                <a:spcPts val="0"/>
              </a:spcBef>
              <a:spcAft>
                <a:spcPts val="0"/>
              </a:spcAft>
              <a:buClr>
                <a:srgbClr val="FFFFFF"/>
              </a:buClr>
              <a:buSzPts val="1800"/>
              <a:buChar char="–"/>
              <a:defRPr>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pictures, text and sidebar">
  <p:cSld name="Two pictures, text and sidebar">
    <p:bg>
      <p:bgPr>
        <a:solidFill>
          <a:schemeClr val="lt1"/>
        </a:solidFill>
        <a:effectLst/>
      </p:bgPr>
    </p:bg>
    <p:spTree>
      <p:nvGrpSpPr>
        <p:cNvPr id="1" name="Shape 121"/>
        <p:cNvGrpSpPr/>
        <p:nvPr/>
      </p:nvGrpSpPr>
      <p:grpSpPr>
        <a:xfrm>
          <a:off x="0" y="0"/>
          <a:ext cx="0" cy="0"/>
          <a:chOff x="0" y="0"/>
          <a:chExt cx="0" cy="0"/>
        </a:xfrm>
      </p:grpSpPr>
      <p:pic>
        <p:nvPicPr>
          <p:cNvPr id="122" name="Google Shape;122;p69" descr="Screen Shot 2016-11-11 at 09.55.03.png"/>
          <p:cNvPicPr preferRelativeResize="0"/>
          <p:nvPr/>
        </p:nvPicPr>
        <p:blipFill rotWithShape="1">
          <a:blip r:embed="rId2">
            <a:alphaModFix/>
          </a:blip>
          <a:srcRect/>
          <a:stretch/>
        </p:blipFill>
        <p:spPr>
          <a:xfrm>
            <a:off x="10832400" y="6444000"/>
            <a:ext cx="1108800" cy="231001"/>
          </a:xfrm>
          <a:prstGeom prst="rect">
            <a:avLst/>
          </a:prstGeom>
          <a:noFill/>
          <a:ln>
            <a:noFill/>
          </a:ln>
        </p:spPr>
      </p:pic>
      <p:sp>
        <p:nvSpPr>
          <p:cNvPr id="123" name="Google Shape;123;p69"/>
          <p:cNvSpPr/>
          <p:nvPr/>
        </p:nvSpPr>
        <p:spPr>
          <a:xfrm>
            <a:off x="9345492" y="0"/>
            <a:ext cx="2846400" cy="6858000"/>
          </a:xfrm>
          <a:prstGeom prst="rect">
            <a:avLst/>
          </a:prstGeom>
          <a:solidFill>
            <a:schemeClr val="dk2"/>
          </a:solidFill>
          <a:ln>
            <a:noFill/>
          </a:ln>
        </p:spPr>
        <p:txBody>
          <a:bodyPr spcFirstLastPara="1" wrap="square" lIns="120000" tIns="62400" rIns="120000" bIns="62400" anchor="ctr" anchorCtr="0">
            <a:noAutofit/>
          </a:bodyPr>
          <a:lstStyle/>
          <a:p>
            <a:pPr marL="0" marR="0" lvl="0" indent="0" algn="ctr" rtl="0">
              <a:lnSpc>
                <a:spcPct val="8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grpSp>
        <p:nvGrpSpPr>
          <p:cNvPr id="124" name="Google Shape;124;p69"/>
          <p:cNvGrpSpPr/>
          <p:nvPr/>
        </p:nvGrpSpPr>
        <p:grpSpPr>
          <a:xfrm>
            <a:off x="9630834" y="2417713"/>
            <a:ext cx="2560707" cy="29114"/>
            <a:chOff x="9639300" y="2417713"/>
            <a:chExt cx="2560707" cy="29114"/>
          </a:xfrm>
        </p:grpSpPr>
        <p:cxnSp>
          <p:nvCxnSpPr>
            <p:cNvPr id="125" name="Google Shape;125;p69"/>
            <p:cNvCxnSpPr/>
            <p:nvPr/>
          </p:nvCxnSpPr>
          <p:spPr>
            <a:xfrm>
              <a:off x="9639300" y="2417713"/>
              <a:ext cx="2560707" cy="0"/>
            </a:xfrm>
            <a:prstGeom prst="straightConnector1">
              <a:avLst/>
            </a:prstGeom>
            <a:solidFill>
              <a:schemeClr val="lt1"/>
            </a:solidFill>
            <a:ln w="25400" cap="flat" cmpd="sng">
              <a:solidFill>
                <a:schemeClr val="lt1"/>
              </a:solidFill>
              <a:prstDash val="solid"/>
              <a:miter lim="800000"/>
              <a:headEnd type="none" w="sm" len="sm"/>
              <a:tailEnd type="none" w="sm" len="sm"/>
            </a:ln>
          </p:spPr>
        </p:cxnSp>
        <p:cxnSp>
          <p:nvCxnSpPr>
            <p:cNvPr id="126" name="Google Shape;126;p69"/>
            <p:cNvCxnSpPr/>
            <p:nvPr/>
          </p:nvCxnSpPr>
          <p:spPr>
            <a:xfrm>
              <a:off x="9639300" y="2446826"/>
              <a:ext cx="1291166" cy="1"/>
            </a:xfrm>
            <a:prstGeom prst="straightConnector1">
              <a:avLst/>
            </a:prstGeom>
            <a:solidFill>
              <a:schemeClr val="lt1"/>
            </a:solidFill>
            <a:ln w="76200" cap="flat" cmpd="sng">
              <a:solidFill>
                <a:schemeClr val="lt1"/>
              </a:solidFill>
              <a:prstDash val="solid"/>
              <a:miter lim="800000"/>
              <a:headEnd type="none" w="sm" len="sm"/>
              <a:tailEnd type="none" w="sm" len="sm"/>
            </a:ln>
          </p:spPr>
        </p:cxnSp>
      </p:grpSp>
      <p:sp>
        <p:nvSpPr>
          <p:cNvPr id="127" name="Google Shape;127;p69"/>
          <p:cNvSpPr txBox="1">
            <a:spLocks noGrp="1"/>
          </p:cNvSpPr>
          <p:nvPr>
            <p:ph type="body" idx="1"/>
          </p:nvPr>
        </p:nvSpPr>
        <p:spPr>
          <a:xfrm>
            <a:off x="479425" y="654051"/>
            <a:ext cx="8580724" cy="90000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2"/>
              </a:buClr>
              <a:buSzPts val="2500"/>
              <a:buNone/>
              <a:defRPr sz="2500">
                <a:solidFill>
                  <a:schemeClr val="dk2"/>
                </a:solidFill>
              </a:defRPr>
            </a:lvl1pPr>
            <a:lvl2pPr marL="914400" lvl="1" indent="-457200" algn="l">
              <a:lnSpc>
                <a:spcPct val="113000"/>
              </a:lnSpc>
              <a:spcBef>
                <a:spcPts val="0"/>
              </a:spcBef>
              <a:spcAft>
                <a:spcPts val="0"/>
              </a:spcAft>
              <a:buClr>
                <a:schemeClr val="lt1"/>
              </a:buClr>
              <a:buSzPts val="3600"/>
              <a:buChar char="–"/>
              <a:defRPr sz="3600">
                <a:solidFill>
                  <a:schemeClr val="lt1"/>
                </a:solidFill>
              </a:defRPr>
            </a:lvl2pPr>
            <a:lvl3pPr marL="1371600" lvl="2" indent="-457200" algn="l">
              <a:lnSpc>
                <a:spcPct val="113000"/>
              </a:lnSpc>
              <a:spcBef>
                <a:spcPts val="0"/>
              </a:spcBef>
              <a:spcAft>
                <a:spcPts val="0"/>
              </a:spcAft>
              <a:buClr>
                <a:schemeClr val="lt1"/>
              </a:buClr>
              <a:buSzPts val="3600"/>
              <a:buChar char="–"/>
              <a:defRPr sz="3600">
                <a:solidFill>
                  <a:schemeClr val="lt1"/>
                </a:solidFill>
              </a:defRPr>
            </a:lvl3pPr>
            <a:lvl4pPr marL="1828800" lvl="3" indent="-457200" algn="l">
              <a:lnSpc>
                <a:spcPct val="113000"/>
              </a:lnSpc>
              <a:spcBef>
                <a:spcPts val="0"/>
              </a:spcBef>
              <a:spcAft>
                <a:spcPts val="0"/>
              </a:spcAft>
              <a:buClr>
                <a:schemeClr val="lt1"/>
              </a:buClr>
              <a:buSzPts val="3600"/>
              <a:buChar char="–"/>
              <a:defRPr sz="3600">
                <a:solidFill>
                  <a:schemeClr val="lt1"/>
                </a:solidFill>
              </a:defRPr>
            </a:lvl4pPr>
            <a:lvl5pPr marL="2286000" lvl="4" indent="-457200" algn="l">
              <a:lnSpc>
                <a:spcPct val="113000"/>
              </a:lnSpc>
              <a:spcBef>
                <a:spcPts val="0"/>
              </a:spcBef>
              <a:spcAft>
                <a:spcPts val="0"/>
              </a:spcAft>
              <a:buClr>
                <a:schemeClr val="lt1"/>
              </a:buClr>
              <a:buSzPts val="3600"/>
              <a:buChar char="–"/>
              <a:defRPr sz="3600">
                <a:solidFill>
                  <a:schemeClr val="lt1"/>
                </a:solidFill>
              </a:defRPr>
            </a:lvl5pPr>
            <a:lvl6pPr marL="2743200" lvl="5" indent="-342900" algn="l">
              <a:lnSpc>
                <a:spcPct val="113000"/>
              </a:lnSpc>
              <a:spcBef>
                <a:spcPts val="0"/>
              </a:spcBef>
              <a:spcAft>
                <a:spcPts val="0"/>
              </a:spcAft>
              <a:buClr>
                <a:srgbClr val="595959"/>
              </a:buClr>
              <a:buSzPts val="1800"/>
              <a:buChar char="–"/>
              <a:defRPr/>
            </a:lvl6pPr>
            <a:lvl7pPr marL="3200400" lvl="6" indent="-342900" algn="l">
              <a:lnSpc>
                <a:spcPct val="113000"/>
              </a:lnSpc>
              <a:spcBef>
                <a:spcPts val="0"/>
              </a:spcBef>
              <a:spcAft>
                <a:spcPts val="0"/>
              </a:spcAft>
              <a:buClr>
                <a:srgbClr val="595959"/>
              </a:buClr>
              <a:buSzPts val="1800"/>
              <a:buChar char="–"/>
              <a:defRPr/>
            </a:lvl7pPr>
            <a:lvl8pPr marL="3657600" lvl="7" indent="-342900" algn="l">
              <a:lnSpc>
                <a:spcPct val="113000"/>
              </a:lnSpc>
              <a:spcBef>
                <a:spcPts val="0"/>
              </a:spcBef>
              <a:spcAft>
                <a:spcPts val="0"/>
              </a:spcAft>
              <a:buClr>
                <a:srgbClr val="595959"/>
              </a:buClr>
              <a:buSzPts val="1800"/>
              <a:buChar char="–"/>
              <a:defRPr/>
            </a:lvl8pPr>
            <a:lvl9pPr marL="4114800" lvl="8" indent="-342900" algn="l">
              <a:lnSpc>
                <a:spcPct val="113000"/>
              </a:lnSpc>
              <a:spcBef>
                <a:spcPts val="0"/>
              </a:spcBef>
              <a:spcAft>
                <a:spcPts val="0"/>
              </a:spcAft>
              <a:buClr>
                <a:srgbClr val="595959"/>
              </a:buClr>
              <a:buSzPts val="1800"/>
              <a:buChar char="–"/>
              <a:defRPr/>
            </a:lvl9pPr>
          </a:lstStyle>
          <a:p>
            <a:endParaRPr/>
          </a:p>
        </p:txBody>
      </p:sp>
      <p:sp>
        <p:nvSpPr>
          <p:cNvPr id="128" name="Google Shape;128;p69"/>
          <p:cNvSpPr txBox="1">
            <a:spLocks noGrp="1"/>
          </p:cNvSpPr>
          <p:nvPr>
            <p:ph type="title"/>
          </p:nvPr>
        </p:nvSpPr>
        <p:spPr>
          <a:xfrm>
            <a:off x="9630835" y="654051"/>
            <a:ext cx="2310366" cy="1594775"/>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69"/>
          <p:cNvSpPr txBox="1">
            <a:spLocks noGrp="1"/>
          </p:cNvSpPr>
          <p:nvPr>
            <p:ph type="body" idx="2"/>
          </p:nvPr>
        </p:nvSpPr>
        <p:spPr>
          <a:xfrm>
            <a:off x="4942800" y="1566000"/>
            <a:ext cx="4104000" cy="422841"/>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0"/>
              </a:spcBef>
              <a:spcAft>
                <a:spcPts val="0"/>
              </a:spcAft>
              <a:buClr>
                <a:srgbClr val="595959"/>
              </a:buClr>
              <a:buSzPts val="1500"/>
              <a:buNone/>
              <a:defRPr b="1"/>
            </a:lvl1pPr>
            <a:lvl2pPr marL="914400" lvl="1" indent="-342900" algn="l">
              <a:lnSpc>
                <a:spcPct val="113000"/>
              </a:lnSpc>
              <a:spcBef>
                <a:spcPts val="0"/>
              </a:spcBef>
              <a:spcAft>
                <a:spcPts val="0"/>
              </a:spcAft>
              <a:buClr>
                <a:srgbClr val="595959"/>
              </a:buClr>
              <a:buSzPts val="1800"/>
              <a:buChar char="–"/>
              <a:defRPr/>
            </a:lvl2pPr>
            <a:lvl3pPr marL="1371600" lvl="2" indent="-342900" algn="l">
              <a:lnSpc>
                <a:spcPct val="113000"/>
              </a:lnSpc>
              <a:spcBef>
                <a:spcPts val="0"/>
              </a:spcBef>
              <a:spcAft>
                <a:spcPts val="0"/>
              </a:spcAft>
              <a:buClr>
                <a:srgbClr val="595959"/>
              </a:buClr>
              <a:buSzPts val="1800"/>
              <a:buChar char="–"/>
              <a:defRPr/>
            </a:lvl3pPr>
            <a:lvl4pPr marL="1828800" lvl="3" indent="-342900" algn="l">
              <a:lnSpc>
                <a:spcPct val="113000"/>
              </a:lnSpc>
              <a:spcBef>
                <a:spcPts val="0"/>
              </a:spcBef>
              <a:spcAft>
                <a:spcPts val="0"/>
              </a:spcAft>
              <a:buClr>
                <a:srgbClr val="595959"/>
              </a:buClr>
              <a:buSzPts val="1800"/>
              <a:buChar char="–"/>
              <a:defRPr/>
            </a:lvl4pPr>
            <a:lvl5pPr marL="2286000" lvl="4" indent="-342900" algn="l">
              <a:lnSpc>
                <a:spcPct val="113000"/>
              </a:lnSpc>
              <a:spcBef>
                <a:spcPts val="0"/>
              </a:spcBef>
              <a:spcAft>
                <a:spcPts val="0"/>
              </a:spcAft>
              <a:buClr>
                <a:srgbClr val="595959"/>
              </a:buClr>
              <a:buSzPts val="1800"/>
              <a:buChar char="–"/>
              <a:defRPr/>
            </a:lvl5pPr>
            <a:lvl6pPr marL="2743200" lvl="5" indent="-342900" algn="l">
              <a:lnSpc>
                <a:spcPct val="113000"/>
              </a:lnSpc>
              <a:spcBef>
                <a:spcPts val="0"/>
              </a:spcBef>
              <a:spcAft>
                <a:spcPts val="0"/>
              </a:spcAft>
              <a:buClr>
                <a:srgbClr val="595959"/>
              </a:buClr>
              <a:buSzPts val="1800"/>
              <a:buChar char="–"/>
              <a:defRPr/>
            </a:lvl6pPr>
            <a:lvl7pPr marL="3200400" lvl="6" indent="-342900" algn="l">
              <a:lnSpc>
                <a:spcPct val="113000"/>
              </a:lnSpc>
              <a:spcBef>
                <a:spcPts val="0"/>
              </a:spcBef>
              <a:spcAft>
                <a:spcPts val="0"/>
              </a:spcAft>
              <a:buClr>
                <a:srgbClr val="595959"/>
              </a:buClr>
              <a:buSzPts val="1800"/>
              <a:buChar char="–"/>
              <a:defRPr/>
            </a:lvl7pPr>
            <a:lvl8pPr marL="3657600" lvl="7" indent="-342900" algn="l">
              <a:lnSpc>
                <a:spcPct val="113000"/>
              </a:lnSpc>
              <a:spcBef>
                <a:spcPts val="0"/>
              </a:spcBef>
              <a:spcAft>
                <a:spcPts val="0"/>
              </a:spcAft>
              <a:buClr>
                <a:srgbClr val="595959"/>
              </a:buClr>
              <a:buSzPts val="1800"/>
              <a:buChar char="–"/>
              <a:defRPr/>
            </a:lvl8pPr>
            <a:lvl9pPr marL="4114800" lvl="8" indent="-342900" algn="l">
              <a:lnSpc>
                <a:spcPct val="113000"/>
              </a:lnSpc>
              <a:spcBef>
                <a:spcPts val="0"/>
              </a:spcBef>
              <a:spcAft>
                <a:spcPts val="0"/>
              </a:spcAft>
              <a:buClr>
                <a:srgbClr val="595959"/>
              </a:buClr>
              <a:buSzPts val="1800"/>
              <a:buChar char="–"/>
              <a:defRPr/>
            </a:lvl9pPr>
          </a:lstStyle>
          <a:p>
            <a:endParaRPr/>
          </a:p>
        </p:txBody>
      </p:sp>
      <p:cxnSp>
        <p:nvCxnSpPr>
          <p:cNvPr id="130" name="Google Shape;130;p69"/>
          <p:cNvCxnSpPr/>
          <p:nvPr/>
        </p:nvCxnSpPr>
        <p:spPr>
          <a:xfrm>
            <a:off x="9345491" y="0"/>
            <a:ext cx="0" cy="6858000"/>
          </a:xfrm>
          <a:prstGeom prst="straightConnector1">
            <a:avLst/>
          </a:prstGeom>
          <a:noFill/>
          <a:ln w="9525" cap="flat" cmpd="sng">
            <a:solidFill>
              <a:schemeClr val="lt1"/>
            </a:solidFill>
            <a:prstDash val="solid"/>
            <a:miter lim="800000"/>
            <a:headEnd type="none" w="sm" len="sm"/>
            <a:tailEnd type="none" w="sm" len="sm"/>
          </a:ln>
        </p:spPr>
      </p:cxnSp>
      <p:pic>
        <p:nvPicPr>
          <p:cNvPr id="131" name="Google Shape;131;p69"/>
          <p:cNvPicPr preferRelativeResize="0"/>
          <p:nvPr/>
        </p:nvPicPr>
        <p:blipFill rotWithShape="1">
          <a:blip r:embed="rId3">
            <a:alphaModFix/>
          </a:blip>
          <a:srcRect/>
          <a:stretch/>
        </p:blipFill>
        <p:spPr>
          <a:xfrm>
            <a:off x="10846794" y="6465066"/>
            <a:ext cx="1089501" cy="202063"/>
          </a:xfrm>
          <a:prstGeom prst="rect">
            <a:avLst/>
          </a:prstGeom>
          <a:noFill/>
          <a:ln>
            <a:noFill/>
          </a:ln>
        </p:spPr>
      </p:pic>
      <p:sp>
        <p:nvSpPr>
          <p:cNvPr id="132" name="Google Shape;132;p69"/>
          <p:cNvSpPr txBox="1"/>
          <p:nvPr/>
        </p:nvSpPr>
        <p:spPr>
          <a:xfrm>
            <a:off x="11004550" y="341313"/>
            <a:ext cx="920750" cy="144462"/>
          </a:xfrm>
          <a:prstGeom prst="rect">
            <a:avLst/>
          </a:prstGeom>
          <a:noFill/>
          <a:ln>
            <a:noFill/>
          </a:ln>
        </p:spPr>
        <p:txBody>
          <a:bodyPr spcFirstLastPara="1" wrap="square" lIns="0" tIns="0" rIns="0" bIns="0" anchor="t" anchorCtr="0">
            <a:noAutofit/>
          </a:bodyPr>
          <a:lstStyle/>
          <a:p>
            <a:pPr marL="0" marR="0" lvl="0" indent="0" algn="r" rtl="0">
              <a:lnSpc>
                <a:spcPct val="113000"/>
              </a:lnSpc>
              <a:spcBef>
                <a:spcPts val="0"/>
              </a:spcBef>
              <a:spcAft>
                <a:spcPts val="0"/>
              </a:spcAft>
              <a:buClr>
                <a:schemeClr val="lt1"/>
              </a:buClr>
              <a:buSzPts val="900"/>
              <a:buFont typeface="Arial"/>
              <a:buNone/>
            </a:pPr>
            <a:r>
              <a:rPr lang="en-US" sz="900" b="1" i="0" u="none" strike="noStrike" cap="none">
                <a:solidFill>
                  <a:schemeClr val="lt1"/>
                </a:solidFill>
                <a:latin typeface="Arial"/>
                <a:ea typeface="Arial"/>
                <a:cs typeface="Arial"/>
                <a:sym typeface="Arial"/>
              </a:rPr>
              <a:t>[ Airbus Amber ]</a:t>
            </a:r>
            <a:endParaRPr sz="900" b="1" i="0" u="none" strike="noStrike" cap="none">
              <a:solidFill>
                <a:schemeClr val="lt1"/>
              </a:solidFill>
              <a:latin typeface="Arial"/>
              <a:ea typeface="Arial"/>
              <a:cs typeface="Arial"/>
              <a:sym typeface="Arial"/>
            </a:endParaRPr>
          </a:p>
        </p:txBody>
      </p:sp>
      <p:sp>
        <p:nvSpPr>
          <p:cNvPr id="133" name="Google Shape;133;p69"/>
          <p:cNvSpPr txBox="1">
            <a:spLocks noGrp="1"/>
          </p:cNvSpPr>
          <p:nvPr>
            <p:ph type="body" idx="3"/>
          </p:nvPr>
        </p:nvSpPr>
        <p:spPr>
          <a:xfrm>
            <a:off x="9630825" y="2757500"/>
            <a:ext cx="4104000" cy="422700"/>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0"/>
              </a:spcBef>
              <a:spcAft>
                <a:spcPts val="0"/>
              </a:spcAft>
              <a:buClr>
                <a:srgbClr val="FFFFFF"/>
              </a:buClr>
              <a:buSzPts val="1500"/>
              <a:buNone/>
              <a:defRPr b="1">
                <a:solidFill>
                  <a:srgbClr val="FFFFFF"/>
                </a:solidFill>
              </a:defRPr>
            </a:lvl1pPr>
            <a:lvl2pPr marL="914400" lvl="1" indent="-342900" algn="l">
              <a:lnSpc>
                <a:spcPct val="113000"/>
              </a:lnSpc>
              <a:spcBef>
                <a:spcPts val="0"/>
              </a:spcBef>
              <a:spcAft>
                <a:spcPts val="0"/>
              </a:spcAft>
              <a:buClr>
                <a:srgbClr val="FFFFFF"/>
              </a:buClr>
              <a:buSzPts val="1800"/>
              <a:buChar char="–"/>
              <a:defRPr>
                <a:solidFill>
                  <a:srgbClr val="FFFFFF"/>
                </a:solidFill>
              </a:defRPr>
            </a:lvl2pPr>
            <a:lvl3pPr marL="1371600" lvl="2" indent="-342900" algn="l">
              <a:lnSpc>
                <a:spcPct val="113000"/>
              </a:lnSpc>
              <a:spcBef>
                <a:spcPts val="0"/>
              </a:spcBef>
              <a:spcAft>
                <a:spcPts val="0"/>
              </a:spcAft>
              <a:buClr>
                <a:srgbClr val="FFFFFF"/>
              </a:buClr>
              <a:buSzPts val="1800"/>
              <a:buChar char="–"/>
              <a:defRPr>
                <a:solidFill>
                  <a:srgbClr val="FFFFFF"/>
                </a:solidFill>
              </a:defRPr>
            </a:lvl3pPr>
            <a:lvl4pPr marL="1828800" lvl="3" indent="-342900" algn="l">
              <a:lnSpc>
                <a:spcPct val="113000"/>
              </a:lnSpc>
              <a:spcBef>
                <a:spcPts val="0"/>
              </a:spcBef>
              <a:spcAft>
                <a:spcPts val="0"/>
              </a:spcAft>
              <a:buClr>
                <a:srgbClr val="FFFFFF"/>
              </a:buClr>
              <a:buSzPts val="1800"/>
              <a:buChar char="–"/>
              <a:defRPr>
                <a:solidFill>
                  <a:srgbClr val="FFFFFF"/>
                </a:solidFill>
              </a:defRPr>
            </a:lvl4pPr>
            <a:lvl5pPr marL="2286000" lvl="4" indent="-342900" algn="l">
              <a:lnSpc>
                <a:spcPct val="113000"/>
              </a:lnSpc>
              <a:spcBef>
                <a:spcPts val="0"/>
              </a:spcBef>
              <a:spcAft>
                <a:spcPts val="0"/>
              </a:spcAft>
              <a:buClr>
                <a:srgbClr val="FFFFFF"/>
              </a:buClr>
              <a:buSzPts val="1800"/>
              <a:buChar char="–"/>
              <a:defRPr>
                <a:solidFill>
                  <a:srgbClr val="FFFFFF"/>
                </a:solidFill>
              </a:defRPr>
            </a:lvl5pPr>
            <a:lvl6pPr marL="2743200" lvl="5" indent="-342900" algn="l">
              <a:lnSpc>
                <a:spcPct val="113000"/>
              </a:lnSpc>
              <a:spcBef>
                <a:spcPts val="0"/>
              </a:spcBef>
              <a:spcAft>
                <a:spcPts val="0"/>
              </a:spcAft>
              <a:buClr>
                <a:srgbClr val="FFFFFF"/>
              </a:buClr>
              <a:buSzPts val="1800"/>
              <a:buChar char="–"/>
              <a:defRPr>
                <a:solidFill>
                  <a:srgbClr val="FFFFFF"/>
                </a:solidFill>
              </a:defRPr>
            </a:lvl6pPr>
            <a:lvl7pPr marL="3200400" lvl="6" indent="-342900" algn="l">
              <a:lnSpc>
                <a:spcPct val="113000"/>
              </a:lnSpc>
              <a:spcBef>
                <a:spcPts val="0"/>
              </a:spcBef>
              <a:spcAft>
                <a:spcPts val="0"/>
              </a:spcAft>
              <a:buClr>
                <a:srgbClr val="FFFFFF"/>
              </a:buClr>
              <a:buSzPts val="1800"/>
              <a:buChar char="–"/>
              <a:defRPr>
                <a:solidFill>
                  <a:srgbClr val="FFFFFF"/>
                </a:solidFill>
              </a:defRPr>
            </a:lvl7pPr>
            <a:lvl8pPr marL="3657600" lvl="7" indent="-342900" algn="l">
              <a:lnSpc>
                <a:spcPct val="113000"/>
              </a:lnSpc>
              <a:spcBef>
                <a:spcPts val="0"/>
              </a:spcBef>
              <a:spcAft>
                <a:spcPts val="0"/>
              </a:spcAft>
              <a:buClr>
                <a:srgbClr val="FFFFFF"/>
              </a:buClr>
              <a:buSzPts val="1800"/>
              <a:buChar char="–"/>
              <a:defRPr>
                <a:solidFill>
                  <a:srgbClr val="FFFFFF"/>
                </a:solidFill>
              </a:defRPr>
            </a:lvl8pPr>
            <a:lvl9pPr marL="4114800" lvl="8" indent="-342900" algn="l">
              <a:lnSpc>
                <a:spcPct val="113000"/>
              </a:lnSpc>
              <a:spcBef>
                <a:spcPts val="0"/>
              </a:spcBef>
              <a:spcAft>
                <a:spcPts val="0"/>
              </a:spcAft>
              <a:buClr>
                <a:srgbClr val="FFFFFF"/>
              </a:buClr>
              <a:buSzPts val="1800"/>
              <a:buChar char="–"/>
              <a:defRPr>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and sidebar">
  <p:cSld name="Content and sidebar">
    <p:bg>
      <p:bgPr>
        <a:solidFill>
          <a:schemeClr val="lt1"/>
        </a:solidFill>
        <a:effectLst/>
      </p:bgPr>
    </p:bg>
    <p:spTree>
      <p:nvGrpSpPr>
        <p:cNvPr id="1" name="Shape 134"/>
        <p:cNvGrpSpPr/>
        <p:nvPr/>
      </p:nvGrpSpPr>
      <p:grpSpPr>
        <a:xfrm>
          <a:off x="0" y="0"/>
          <a:ext cx="0" cy="0"/>
          <a:chOff x="0" y="0"/>
          <a:chExt cx="0" cy="0"/>
        </a:xfrm>
      </p:grpSpPr>
      <p:pic>
        <p:nvPicPr>
          <p:cNvPr id="135" name="Google Shape;135;p70" descr="Screen Shot 2016-11-11 at 09.55.03.png"/>
          <p:cNvPicPr preferRelativeResize="0"/>
          <p:nvPr/>
        </p:nvPicPr>
        <p:blipFill rotWithShape="1">
          <a:blip r:embed="rId2">
            <a:alphaModFix/>
          </a:blip>
          <a:srcRect/>
          <a:stretch/>
        </p:blipFill>
        <p:spPr>
          <a:xfrm>
            <a:off x="10832400" y="6444000"/>
            <a:ext cx="1108800" cy="231001"/>
          </a:xfrm>
          <a:prstGeom prst="rect">
            <a:avLst/>
          </a:prstGeom>
          <a:noFill/>
          <a:ln>
            <a:noFill/>
          </a:ln>
        </p:spPr>
      </p:pic>
      <p:sp>
        <p:nvSpPr>
          <p:cNvPr id="136" name="Google Shape;136;p70"/>
          <p:cNvSpPr/>
          <p:nvPr/>
        </p:nvSpPr>
        <p:spPr>
          <a:xfrm>
            <a:off x="9345491" y="0"/>
            <a:ext cx="2846509" cy="6858000"/>
          </a:xfrm>
          <a:prstGeom prst="rect">
            <a:avLst/>
          </a:prstGeom>
          <a:solidFill>
            <a:schemeClr val="dk2"/>
          </a:solidFill>
          <a:ln>
            <a:noFill/>
          </a:ln>
        </p:spPr>
        <p:txBody>
          <a:bodyPr spcFirstLastPara="1" wrap="square" lIns="120000" tIns="62400" rIns="120000" bIns="62400" anchor="ctr" anchorCtr="0">
            <a:noAutofit/>
          </a:bodyPr>
          <a:lstStyle/>
          <a:p>
            <a:pPr marL="0" marR="0" lvl="0" indent="0" algn="ctr" rtl="0">
              <a:lnSpc>
                <a:spcPct val="8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grpSp>
        <p:nvGrpSpPr>
          <p:cNvPr id="137" name="Google Shape;137;p70"/>
          <p:cNvGrpSpPr/>
          <p:nvPr/>
        </p:nvGrpSpPr>
        <p:grpSpPr>
          <a:xfrm>
            <a:off x="9630834" y="2417713"/>
            <a:ext cx="2561166" cy="29114"/>
            <a:chOff x="9639300" y="2417713"/>
            <a:chExt cx="2561166" cy="29114"/>
          </a:xfrm>
        </p:grpSpPr>
        <p:cxnSp>
          <p:nvCxnSpPr>
            <p:cNvPr id="138" name="Google Shape;138;p70"/>
            <p:cNvCxnSpPr/>
            <p:nvPr/>
          </p:nvCxnSpPr>
          <p:spPr>
            <a:xfrm>
              <a:off x="9639300" y="2417713"/>
              <a:ext cx="2561166" cy="0"/>
            </a:xfrm>
            <a:prstGeom prst="straightConnector1">
              <a:avLst/>
            </a:prstGeom>
            <a:solidFill>
              <a:schemeClr val="lt1"/>
            </a:solidFill>
            <a:ln w="25400" cap="flat" cmpd="sng">
              <a:solidFill>
                <a:schemeClr val="lt1"/>
              </a:solidFill>
              <a:prstDash val="solid"/>
              <a:miter lim="800000"/>
              <a:headEnd type="none" w="sm" len="sm"/>
              <a:tailEnd type="none" w="sm" len="sm"/>
            </a:ln>
          </p:spPr>
        </p:cxnSp>
        <p:cxnSp>
          <p:nvCxnSpPr>
            <p:cNvPr id="139" name="Google Shape;139;p70"/>
            <p:cNvCxnSpPr/>
            <p:nvPr/>
          </p:nvCxnSpPr>
          <p:spPr>
            <a:xfrm>
              <a:off x="9639300" y="2446826"/>
              <a:ext cx="1291166" cy="1"/>
            </a:xfrm>
            <a:prstGeom prst="straightConnector1">
              <a:avLst/>
            </a:prstGeom>
            <a:solidFill>
              <a:schemeClr val="lt1"/>
            </a:solidFill>
            <a:ln w="76200" cap="flat" cmpd="sng">
              <a:solidFill>
                <a:schemeClr val="lt1"/>
              </a:solidFill>
              <a:prstDash val="solid"/>
              <a:miter lim="800000"/>
              <a:headEnd type="none" w="sm" len="sm"/>
              <a:tailEnd type="none" w="sm" len="sm"/>
            </a:ln>
          </p:spPr>
        </p:cxnSp>
      </p:grpSp>
      <p:sp>
        <p:nvSpPr>
          <p:cNvPr id="140" name="Google Shape;140;p70"/>
          <p:cNvSpPr txBox="1">
            <a:spLocks noGrp="1"/>
          </p:cNvSpPr>
          <p:nvPr>
            <p:ph type="body" idx="1"/>
          </p:nvPr>
        </p:nvSpPr>
        <p:spPr>
          <a:xfrm>
            <a:off x="478800" y="655200"/>
            <a:ext cx="8582400" cy="90000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2"/>
              </a:buClr>
              <a:buSzPts val="2500"/>
              <a:buNone/>
              <a:defRPr sz="2500">
                <a:solidFill>
                  <a:schemeClr val="dk2"/>
                </a:solidFill>
              </a:defRPr>
            </a:lvl1pPr>
            <a:lvl2pPr marL="914400" lvl="1" indent="-457200" algn="l">
              <a:lnSpc>
                <a:spcPct val="113000"/>
              </a:lnSpc>
              <a:spcBef>
                <a:spcPts val="0"/>
              </a:spcBef>
              <a:spcAft>
                <a:spcPts val="0"/>
              </a:spcAft>
              <a:buClr>
                <a:schemeClr val="lt1"/>
              </a:buClr>
              <a:buSzPts val="3600"/>
              <a:buChar char="–"/>
              <a:defRPr sz="3600">
                <a:solidFill>
                  <a:schemeClr val="lt1"/>
                </a:solidFill>
              </a:defRPr>
            </a:lvl2pPr>
            <a:lvl3pPr marL="1371600" lvl="2" indent="-457200" algn="l">
              <a:lnSpc>
                <a:spcPct val="113000"/>
              </a:lnSpc>
              <a:spcBef>
                <a:spcPts val="0"/>
              </a:spcBef>
              <a:spcAft>
                <a:spcPts val="0"/>
              </a:spcAft>
              <a:buClr>
                <a:schemeClr val="lt1"/>
              </a:buClr>
              <a:buSzPts val="3600"/>
              <a:buChar char="–"/>
              <a:defRPr sz="3600">
                <a:solidFill>
                  <a:schemeClr val="lt1"/>
                </a:solidFill>
              </a:defRPr>
            </a:lvl3pPr>
            <a:lvl4pPr marL="1828800" lvl="3" indent="-457200" algn="l">
              <a:lnSpc>
                <a:spcPct val="113000"/>
              </a:lnSpc>
              <a:spcBef>
                <a:spcPts val="0"/>
              </a:spcBef>
              <a:spcAft>
                <a:spcPts val="0"/>
              </a:spcAft>
              <a:buClr>
                <a:schemeClr val="lt1"/>
              </a:buClr>
              <a:buSzPts val="3600"/>
              <a:buChar char="–"/>
              <a:defRPr sz="3600">
                <a:solidFill>
                  <a:schemeClr val="lt1"/>
                </a:solidFill>
              </a:defRPr>
            </a:lvl4pPr>
            <a:lvl5pPr marL="2286000" lvl="4" indent="-457200" algn="l">
              <a:lnSpc>
                <a:spcPct val="113000"/>
              </a:lnSpc>
              <a:spcBef>
                <a:spcPts val="0"/>
              </a:spcBef>
              <a:spcAft>
                <a:spcPts val="0"/>
              </a:spcAft>
              <a:buClr>
                <a:schemeClr val="lt1"/>
              </a:buClr>
              <a:buSzPts val="3600"/>
              <a:buChar char="–"/>
              <a:defRPr sz="3600">
                <a:solidFill>
                  <a:schemeClr val="lt1"/>
                </a:solidFill>
              </a:defRPr>
            </a:lvl5pPr>
            <a:lvl6pPr marL="2743200" lvl="5" indent="-342900" algn="l">
              <a:lnSpc>
                <a:spcPct val="113000"/>
              </a:lnSpc>
              <a:spcBef>
                <a:spcPts val="0"/>
              </a:spcBef>
              <a:spcAft>
                <a:spcPts val="0"/>
              </a:spcAft>
              <a:buClr>
                <a:srgbClr val="595959"/>
              </a:buClr>
              <a:buSzPts val="1800"/>
              <a:buChar char="–"/>
              <a:defRPr/>
            </a:lvl6pPr>
            <a:lvl7pPr marL="3200400" lvl="6" indent="-342900" algn="l">
              <a:lnSpc>
                <a:spcPct val="113000"/>
              </a:lnSpc>
              <a:spcBef>
                <a:spcPts val="0"/>
              </a:spcBef>
              <a:spcAft>
                <a:spcPts val="0"/>
              </a:spcAft>
              <a:buClr>
                <a:srgbClr val="595959"/>
              </a:buClr>
              <a:buSzPts val="1800"/>
              <a:buChar char="–"/>
              <a:defRPr/>
            </a:lvl7pPr>
            <a:lvl8pPr marL="3657600" lvl="7" indent="-342900" algn="l">
              <a:lnSpc>
                <a:spcPct val="113000"/>
              </a:lnSpc>
              <a:spcBef>
                <a:spcPts val="0"/>
              </a:spcBef>
              <a:spcAft>
                <a:spcPts val="0"/>
              </a:spcAft>
              <a:buClr>
                <a:srgbClr val="595959"/>
              </a:buClr>
              <a:buSzPts val="1800"/>
              <a:buChar char="–"/>
              <a:defRPr/>
            </a:lvl8pPr>
            <a:lvl9pPr marL="4114800" lvl="8" indent="-342900" algn="l">
              <a:lnSpc>
                <a:spcPct val="113000"/>
              </a:lnSpc>
              <a:spcBef>
                <a:spcPts val="0"/>
              </a:spcBef>
              <a:spcAft>
                <a:spcPts val="0"/>
              </a:spcAft>
              <a:buClr>
                <a:srgbClr val="595959"/>
              </a:buClr>
              <a:buSzPts val="1800"/>
              <a:buChar char="–"/>
              <a:defRPr/>
            </a:lvl9pPr>
          </a:lstStyle>
          <a:p>
            <a:endParaRPr/>
          </a:p>
        </p:txBody>
      </p:sp>
      <p:sp>
        <p:nvSpPr>
          <p:cNvPr id="141" name="Google Shape;141;p70"/>
          <p:cNvSpPr txBox="1">
            <a:spLocks noGrp="1"/>
          </p:cNvSpPr>
          <p:nvPr>
            <p:ph type="title"/>
          </p:nvPr>
        </p:nvSpPr>
        <p:spPr>
          <a:xfrm>
            <a:off x="9630835" y="655200"/>
            <a:ext cx="2311200" cy="15948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42" name="Google Shape;142;p70"/>
          <p:cNvCxnSpPr/>
          <p:nvPr/>
        </p:nvCxnSpPr>
        <p:spPr>
          <a:xfrm>
            <a:off x="9345491" y="0"/>
            <a:ext cx="0" cy="6858000"/>
          </a:xfrm>
          <a:prstGeom prst="straightConnector1">
            <a:avLst/>
          </a:prstGeom>
          <a:noFill/>
          <a:ln w="9525" cap="flat" cmpd="sng">
            <a:solidFill>
              <a:schemeClr val="lt1"/>
            </a:solidFill>
            <a:prstDash val="solid"/>
            <a:miter lim="800000"/>
            <a:headEnd type="none" w="sm" len="sm"/>
            <a:tailEnd type="none" w="sm" len="sm"/>
          </a:ln>
        </p:spPr>
      </p:cxnSp>
      <p:pic>
        <p:nvPicPr>
          <p:cNvPr id="143" name="Google Shape;143;p70"/>
          <p:cNvPicPr preferRelativeResize="0"/>
          <p:nvPr/>
        </p:nvPicPr>
        <p:blipFill rotWithShape="1">
          <a:blip r:embed="rId3">
            <a:alphaModFix/>
          </a:blip>
          <a:srcRect/>
          <a:stretch/>
        </p:blipFill>
        <p:spPr>
          <a:xfrm>
            <a:off x="10846794" y="6465066"/>
            <a:ext cx="1089501" cy="202063"/>
          </a:xfrm>
          <a:prstGeom prst="rect">
            <a:avLst/>
          </a:prstGeom>
          <a:noFill/>
          <a:ln>
            <a:noFill/>
          </a:ln>
        </p:spPr>
      </p:pic>
      <p:sp>
        <p:nvSpPr>
          <p:cNvPr id="144" name="Google Shape;144;p70"/>
          <p:cNvSpPr txBox="1"/>
          <p:nvPr/>
        </p:nvSpPr>
        <p:spPr>
          <a:xfrm>
            <a:off x="11004550" y="341313"/>
            <a:ext cx="920750" cy="144462"/>
          </a:xfrm>
          <a:prstGeom prst="rect">
            <a:avLst/>
          </a:prstGeom>
          <a:noFill/>
          <a:ln>
            <a:noFill/>
          </a:ln>
        </p:spPr>
        <p:txBody>
          <a:bodyPr spcFirstLastPara="1" wrap="square" lIns="0" tIns="0" rIns="0" bIns="0" anchor="t" anchorCtr="0">
            <a:noAutofit/>
          </a:bodyPr>
          <a:lstStyle/>
          <a:p>
            <a:pPr marL="0" marR="0" lvl="0" indent="0" algn="r" rtl="0">
              <a:lnSpc>
                <a:spcPct val="113000"/>
              </a:lnSpc>
              <a:spcBef>
                <a:spcPts val="0"/>
              </a:spcBef>
              <a:spcAft>
                <a:spcPts val="0"/>
              </a:spcAft>
              <a:buClr>
                <a:schemeClr val="lt1"/>
              </a:buClr>
              <a:buSzPts val="900"/>
              <a:buFont typeface="Arial"/>
              <a:buNone/>
            </a:pPr>
            <a:r>
              <a:rPr lang="en-US" sz="900" b="1" i="0" u="none" strike="noStrike" cap="none">
                <a:solidFill>
                  <a:schemeClr val="lt1"/>
                </a:solidFill>
                <a:latin typeface="Arial"/>
                <a:ea typeface="Arial"/>
                <a:cs typeface="Arial"/>
                <a:sym typeface="Arial"/>
              </a:rPr>
              <a:t>[ Airbus Amber ]</a:t>
            </a:r>
            <a:endParaRPr sz="900" b="1" i="0" u="none" strike="noStrike" cap="none">
              <a:solidFill>
                <a:schemeClr val="lt1"/>
              </a:solidFill>
              <a:latin typeface="Arial"/>
              <a:ea typeface="Arial"/>
              <a:cs typeface="Arial"/>
              <a:sym typeface="Arial"/>
            </a:endParaRPr>
          </a:p>
        </p:txBody>
      </p:sp>
      <p:sp>
        <p:nvSpPr>
          <p:cNvPr id="145" name="Google Shape;145;p70"/>
          <p:cNvSpPr txBox="1">
            <a:spLocks noGrp="1"/>
          </p:cNvSpPr>
          <p:nvPr>
            <p:ph type="body" idx="2"/>
          </p:nvPr>
        </p:nvSpPr>
        <p:spPr>
          <a:xfrm>
            <a:off x="9630825" y="2757500"/>
            <a:ext cx="4104000" cy="422700"/>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0"/>
              </a:spcBef>
              <a:spcAft>
                <a:spcPts val="0"/>
              </a:spcAft>
              <a:buClr>
                <a:srgbClr val="FFFFFF"/>
              </a:buClr>
              <a:buSzPts val="1500"/>
              <a:buNone/>
              <a:defRPr b="1">
                <a:solidFill>
                  <a:srgbClr val="FFFFFF"/>
                </a:solidFill>
              </a:defRPr>
            </a:lvl1pPr>
            <a:lvl2pPr marL="914400" lvl="1" indent="-342900" algn="l">
              <a:lnSpc>
                <a:spcPct val="113000"/>
              </a:lnSpc>
              <a:spcBef>
                <a:spcPts val="0"/>
              </a:spcBef>
              <a:spcAft>
                <a:spcPts val="0"/>
              </a:spcAft>
              <a:buClr>
                <a:srgbClr val="FFFFFF"/>
              </a:buClr>
              <a:buSzPts val="1800"/>
              <a:buChar char="–"/>
              <a:defRPr>
                <a:solidFill>
                  <a:srgbClr val="FFFFFF"/>
                </a:solidFill>
              </a:defRPr>
            </a:lvl2pPr>
            <a:lvl3pPr marL="1371600" lvl="2" indent="-342900" algn="l">
              <a:lnSpc>
                <a:spcPct val="113000"/>
              </a:lnSpc>
              <a:spcBef>
                <a:spcPts val="0"/>
              </a:spcBef>
              <a:spcAft>
                <a:spcPts val="0"/>
              </a:spcAft>
              <a:buClr>
                <a:srgbClr val="FFFFFF"/>
              </a:buClr>
              <a:buSzPts val="1800"/>
              <a:buChar char="–"/>
              <a:defRPr>
                <a:solidFill>
                  <a:srgbClr val="FFFFFF"/>
                </a:solidFill>
              </a:defRPr>
            </a:lvl3pPr>
            <a:lvl4pPr marL="1828800" lvl="3" indent="-342900" algn="l">
              <a:lnSpc>
                <a:spcPct val="113000"/>
              </a:lnSpc>
              <a:spcBef>
                <a:spcPts val="0"/>
              </a:spcBef>
              <a:spcAft>
                <a:spcPts val="0"/>
              </a:spcAft>
              <a:buClr>
                <a:srgbClr val="FFFFFF"/>
              </a:buClr>
              <a:buSzPts val="1800"/>
              <a:buChar char="–"/>
              <a:defRPr>
                <a:solidFill>
                  <a:srgbClr val="FFFFFF"/>
                </a:solidFill>
              </a:defRPr>
            </a:lvl4pPr>
            <a:lvl5pPr marL="2286000" lvl="4" indent="-342900" algn="l">
              <a:lnSpc>
                <a:spcPct val="113000"/>
              </a:lnSpc>
              <a:spcBef>
                <a:spcPts val="0"/>
              </a:spcBef>
              <a:spcAft>
                <a:spcPts val="0"/>
              </a:spcAft>
              <a:buClr>
                <a:srgbClr val="FFFFFF"/>
              </a:buClr>
              <a:buSzPts val="1800"/>
              <a:buChar char="–"/>
              <a:defRPr>
                <a:solidFill>
                  <a:srgbClr val="FFFFFF"/>
                </a:solidFill>
              </a:defRPr>
            </a:lvl5pPr>
            <a:lvl6pPr marL="2743200" lvl="5" indent="-342900" algn="l">
              <a:lnSpc>
                <a:spcPct val="113000"/>
              </a:lnSpc>
              <a:spcBef>
                <a:spcPts val="0"/>
              </a:spcBef>
              <a:spcAft>
                <a:spcPts val="0"/>
              </a:spcAft>
              <a:buClr>
                <a:srgbClr val="FFFFFF"/>
              </a:buClr>
              <a:buSzPts val="1800"/>
              <a:buChar char="–"/>
              <a:defRPr>
                <a:solidFill>
                  <a:srgbClr val="FFFFFF"/>
                </a:solidFill>
              </a:defRPr>
            </a:lvl6pPr>
            <a:lvl7pPr marL="3200400" lvl="6" indent="-342900" algn="l">
              <a:lnSpc>
                <a:spcPct val="113000"/>
              </a:lnSpc>
              <a:spcBef>
                <a:spcPts val="0"/>
              </a:spcBef>
              <a:spcAft>
                <a:spcPts val="0"/>
              </a:spcAft>
              <a:buClr>
                <a:srgbClr val="FFFFFF"/>
              </a:buClr>
              <a:buSzPts val="1800"/>
              <a:buChar char="–"/>
              <a:defRPr>
                <a:solidFill>
                  <a:srgbClr val="FFFFFF"/>
                </a:solidFill>
              </a:defRPr>
            </a:lvl7pPr>
            <a:lvl8pPr marL="3657600" lvl="7" indent="-342900" algn="l">
              <a:lnSpc>
                <a:spcPct val="113000"/>
              </a:lnSpc>
              <a:spcBef>
                <a:spcPts val="0"/>
              </a:spcBef>
              <a:spcAft>
                <a:spcPts val="0"/>
              </a:spcAft>
              <a:buClr>
                <a:srgbClr val="FFFFFF"/>
              </a:buClr>
              <a:buSzPts val="1800"/>
              <a:buChar char="–"/>
              <a:defRPr>
                <a:solidFill>
                  <a:srgbClr val="FFFFFF"/>
                </a:solidFill>
              </a:defRPr>
            </a:lvl8pPr>
            <a:lvl9pPr marL="4114800" lvl="8" indent="-342900" algn="l">
              <a:lnSpc>
                <a:spcPct val="113000"/>
              </a:lnSpc>
              <a:spcBef>
                <a:spcPts val="0"/>
              </a:spcBef>
              <a:spcAft>
                <a:spcPts val="0"/>
              </a:spcAft>
              <a:buClr>
                <a:srgbClr val="FFFFFF"/>
              </a:buClr>
              <a:buSzPts val="1800"/>
              <a:buChar char="–"/>
              <a:defRPr>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Picture and wide sidebar">
  <p:cSld name="Picture and wide sidebar">
    <p:bg>
      <p:bgPr>
        <a:solidFill>
          <a:srgbClr val="D8D8D8"/>
        </a:solidFill>
        <a:effectLst/>
      </p:bgPr>
    </p:bg>
    <p:spTree>
      <p:nvGrpSpPr>
        <p:cNvPr id="1" name="Shape 146"/>
        <p:cNvGrpSpPr/>
        <p:nvPr/>
      </p:nvGrpSpPr>
      <p:grpSpPr>
        <a:xfrm>
          <a:off x="0" y="0"/>
          <a:ext cx="0" cy="0"/>
          <a:chOff x="0" y="0"/>
          <a:chExt cx="0" cy="0"/>
        </a:xfrm>
      </p:grpSpPr>
      <p:pic>
        <p:nvPicPr>
          <p:cNvPr id="147" name="Google Shape;147;p71" descr="Screen Shot 2016-11-11 at 09.55.03.png"/>
          <p:cNvPicPr preferRelativeResize="0"/>
          <p:nvPr/>
        </p:nvPicPr>
        <p:blipFill rotWithShape="1">
          <a:blip r:embed="rId2">
            <a:alphaModFix/>
          </a:blip>
          <a:srcRect/>
          <a:stretch/>
        </p:blipFill>
        <p:spPr>
          <a:xfrm>
            <a:off x="10832400" y="6444000"/>
            <a:ext cx="1108800" cy="231001"/>
          </a:xfrm>
          <a:prstGeom prst="rect">
            <a:avLst/>
          </a:prstGeom>
          <a:noFill/>
          <a:ln>
            <a:noFill/>
          </a:ln>
        </p:spPr>
      </p:pic>
      <p:sp>
        <p:nvSpPr>
          <p:cNvPr id="148" name="Google Shape;148;p71"/>
          <p:cNvSpPr/>
          <p:nvPr/>
        </p:nvSpPr>
        <p:spPr>
          <a:xfrm>
            <a:off x="6540501" y="0"/>
            <a:ext cx="5651400" cy="6858000"/>
          </a:xfrm>
          <a:prstGeom prst="rect">
            <a:avLst/>
          </a:prstGeom>
          <a:solidFill>
            <a:schemeClr val="dk2"/>
          </a:solidFill>
          <a:ln>
            <a:noFill/>
          </a:ln>
        </p:spPr>
        <p:txBody>
          <a:bodyPr spcFirstLastPara="1" wrap="square" lIns="120000" tIns="62400" rIns="120000" bIns="62400" anchor="ctr" anchorCtr="0">
            <a:noAutofit/>
          </a:bodyPr>
          <a:lstStyle/>
          <a:p>
            <a:pPr marL="0" marR="0" lvl="0" indent="0" algn="ctr" rtl="0">
              <a:lnSpc>
                <a:spcPct val="8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grpSp>
        <p:nvGrpSpPr>
          <p:cNvPr id="149" name="Google Shape;149;p71"/>
          <p:cNvGrpSpPr/>
          <p:nvPr/>
        </p:nvGrpSpPr>
        <p:grpSpPr>
          <a:xfrm>
            <a:off x="6825844" y="2417713"/>
            <a:ext cx="5366156" cy="29114"/>
            <a:chOff x="9639300" y="2417713"/>
            <a:chExt cx="5366156" cy="29114"/>
          </a:xfrm>
        </p:grpSpPr>
        <p:cxnSp>
          <p:nvCxnSpPr>
            <p:cNvPr id="150" name="Google Shape;150;p71"/>
            <p:cNvCxnSpPr/>
            <p:nvPr/>
          </p:nvCxnSpPr>
          <p:spPr>
            <a:xfrm>
              <a:off x="9639300" y="2417713"/>
              <a:ext cx="5366156" cy="0"/>
            </a:xfrm>
            <a:prstGeom prst="straightConnector1">
              <a:avLst/>
            </a:prstGeom>
            <a:solidFill>
              <a:schemeClr val="lt1"/>
            </a:solidFill>
            <a:ln w="25400" cap="flat" cmpd="sng">
              <a:solidFill>
                <a:schemeClr val="lt1"/>
              </a:solidFill>
              <a:prstDash val="solid"/>
              <a:miter lim="800000"/>
              <a:headEnd type="none" w="sm" len="sm"/>
              <a:tailEnd type="none" w="sm" len="sm"/>
            </a:ln>
          </p:spPr>
        </p:cxnSp>
        <p:cxnSp>
          <p:nvCxnSpPr>
            <p:cNvPr id="151" name="Google Shape;151;p71"/>
            <p:cNvCxnSpPr/>
            <p:nvPr/>
          </p:nvCxnSpPr>
          <p:spPr>
            <a:xfrm>
              <a:off x="9639300" y="2446826"/>
              <a:ext cx="1291166" cy="1"/>
            </a:xfrm>
            <a:prstGeom prst="straightConnector1">
              <a:avLst/>
            </a:prstGeom>
            <a:solidFill>
              <a:schemeClr val="lt1"/>
            </a:solidFill>
            <a:ln w="76200" cap="flat" cmpd="sng">
              <a:solidFill>
                <a:schemeClr val="lt1"/>
              </a:solidFill>
              <a:prstDash val="solid"/>
              <a:miter lim="800000"/>
              <a:headEnd type="none" w="sm" len="sm"/>
              <a:tailEnd type="none" w="sm" len="sm"/>
            </a:ln>
          </p:spPr>
        </p:cxnSp>
      </p:grpSp>
      <p:cxnSp>
        <p:nvCxnSpPr>
          <p:cNvPr id="152" name="Google Shape;152;p71"/>
          <p:cNvCxnSpPr/>
          <p:nvPr/>
        </p:nvCxnSpPr>
        <p:spPr>
          <a:xfrm>
            <a:off x="6538791" y="0"/>
            <a:ext cx="0" cy="6858000"/>
          </a:xfrm>
          <a:prstGeom prst="straightConnector1">
            <a:avLst/>
          </a:prstGeom>
          <a:noFill/>
          <a:ln w="9525" cap="flat" cmpd="sng">
            <a:solidFill>
              <a:schemeClr val="lt1"/>
            </a:solidFill>
            <a:prstDash val="solid"/>
            <a:miter lim="800000"/>
            <a:headEnd type="none" w="sm" len="sm"/>
            <a:tailEnd type="none" w="sm" len="sm"/>
          </a:ln>
        </p:spPr>
      </p:cxnSp>
      <p:sp>
        <p:nvSpPr>
          <p:cNvPr id="153" name="Google Shape;153;p71"/>
          <p:cNvSpPr txBox="1">
            <a:spLocks noGrp="1"/>
          </p:cNvSpPr>
          <p:nvPr>
            <p:ph type="title"/>
          </p:nvPr>
        </p:nvSpPr>
        <p:spPr>
          <a:xfrm>
            <a:off x="6825844" y="654847"/>
            <a:ext cx="5090277" cy="1584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4" name="Google Shape;154;p71"/>
          <p:cNvPicPr preferRelativeResize="0"/>
          <p:nvPr/>
        </p:nvPicPr>
        <p:blipFill rotWithShape="1">
          <a:blip r:embed="rId3">
            <a:alphaModFix/>
          </a:blip>
          <a:srcRect/>
          <a:stretch/>
        </p:blipFill>
        <p:spPr>
          <a:xfrm>
            <a:off x="10846794" y="6465066"/>
            <a:ext cx="1089501" cy="202063"/>
          </a:xfrm>
          <a:prstGeom prst="rect">
            <a:avLst/>
          </a:prstGeom>
          <a:noFill/>
          <a:ln>
            <a:noFill/>
          </a:ln>
        </p:spPr>
      </p:pic>
      <p:sp>
        <p:nvSpPr>
          <p:cNvPr id="155" name="Google Shape;155;p71"/>
          <p:cNvSpPr txBox="1"/>
          <p:nvPr/>
        </p:nvSpPr>
        <p:spPr>
          <a:xfrm>
            <a:off x="11004550" y="341313"/>
            <a:ext cx="920750" cy="144462"/>
          </a:xfrm>
          <a:prstGeom prst="rect">
            <a:avLst/>
          </a:prstGeom>
          <a:noFill/>
          <a:ln>
            <a:noFill/>
          </a:ln>
        </p:spPr>
        <p:txBody>
          <a:bodyPr spcFirstLastPara="1" wrap="square" lIns="0" tIns="0" rIns="0" bIns="0" anchor="t" anchorCtr="0">
            <a:noAutofit/>
          </a:bodyPr>
          <a:lstStyle/>
          <a:p>
            <a:pPr marL="0" marR="0" lvl="0" indent="0" algn="r" rtl="0">
              <a:lnSpc>
                <a:spcPct val="113000"/>
              </a:lnSpc>
              <a:spcBef>
                <a:spcPts val="0"/>
              </a:spcBef>
              <a:spcAft>
                <a:spcPts val="0"/>
              </a:spcAft>
              <a:buClr>
                <a:schemeClr val="lt1"/>
              </a:buClr>
              <a:buSzPts val="900"/>
              <a:buFont typeface="Arial"/>
              <a:buNone/>
            </a:pPr>
            <a:r>
              <a:rPr lang="en-US" sz="900" b="1" i="0" u="none" strike="noStrike" cap="none">
                <a:solidFill>
                  <a:schemeClr val="lt1"/>
                </a:solidFill>
                <a:latin typeface="Arial"/>
                <a:ea typeface="Arial"/>
                <a:cs typeface="Arial"/>
                <a:sym typeface="Arial"/>
              </a:rPr>
              <a:t>[ Airbus Amber ]</a:t>
            </a:r>
            <a:endParaRPr sz="900" b="1" i="0" u="none" strike="noStrike" cap="none">
              <a:solidFill>
                <a:schemeClr val="lt1"/>
              </a:solidFill>
              <a:latin typeface="Arial"/>
              <a:ea typeface="Arial"/>
              <a:cs typeface="Arial"/>
              <a:sym typeface="Arial"/>
            </a:endParaRPr>
          </a:p>
        </p:txBody>
      </p:sp>
      <p:sp>
        <p:nvSpPr>
          <p:cNvPr id="156" name="Google Shape;156;p71"/>
          <p:cNvSpPr txBox="1"/>
          <p:nvPr/>
        </p:nvSpPr>
        <p:spPr>
          <a:xfrm>
            <a:off x="478800" y="6444000"/>
            <a:ext cx="288000" cy="216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888888"/>
                </a:solidFill>
                <a:latin typeface="Arial"/>
                <a:ea typeface="Arial"/>
                <a:cs typeface="Arial"/>
                <a:sym typeface="Arial"/>
              </a:rPr>
              <a:t>‹N°›</a:t>
            </a:fld>
            <a:endParaRPr sz="800" b="0" i="0" u="none" strike="noStrike" cap="none">
              <a:solidFill>
                <a:srgbClr val="888888"/>
              </a:solidFill>
              <a:latin typeface="Arial"/>
              <a:ea typeface="Arial"/>
              <a:cs typeface="Arial"/>
              <a:sym typeface="Arial"/>
            </a:endParaRPr>
          </a:p>
        </p:txBody>
      </p:sp>
      <p:sp>
        <p:nvSpPr>
          <p:cNvPr id="157" name="Google Shape;157;p71"/>
          <p:cNvSpPr txBox="1">
            <a:spLocks noGrp="1"/>
          </p:cNvSpPr>
          <p:nvPr>
            <p:ph type="body" idx="1"/>
          </p:nvPr>
        </p:nvSpPr>
        <p:spPr>
          <a:xfrm>
            <a:off x="6825850" y="2757500"/>
            <a:ext cx="4104000" cy="422700"/>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0"/>
              </a:spcBef>
              <a:spcAft>
                <a:spcPts val="0"/>
              </a:spcAft>
              <a:buClr>
                <a:srgbClr val="FFFFFF"/>
              </a:buClr>
              <a:buSzPts val="1500"/>
              <a:buNone/>
              <a:defRPr b="1">
                <a:solidFill>
                  <a:srgbClr val="FFFFFF"/>
                </a:solidFill>
              </a:defRPr>
            </a:lvl1pPr>
            <a:lvl2pPr marL="914400" lvl="1" indent="-342900" algn="l">
              <a:lnSpc>
                <a:spcPct val="113000"/>
              </a:lnSpc>
              <a:spcBef>
                <a:spcPts val="0"/>
              </a:spcBef>
              <a:spcAft>
                <a:spcPts val="0"/>
              </a:spcAft>
              <a:buClr>
                <a:srgbClr val="FFFFFF"/>
              </a:buClr>
              <a:buSzPts val="1800"/>
              <a:buChar char="–"/>
              <a:defRPr>
                <a:solidFill>
                  <a:srgbClr val="FFFFFF"/>
                </a:solidFill>
              </a:defRPr>
            </a:lvl2pPr>
            <a:lvl3pPr marL="1371600" lvl="2" indent="-342900" algn="l">
              <a:lnSpc>
                <a:spcPct val="113000"/>
              </a:lnSpc>
              <a:spcBef>
                <a:spcPts val="0"/>
              </a:spcBef>
              <a:spcAft>
                <a:spcPts val="0"/>
              </a:spcAft>
              <a:buClr>
                <a:srgbClr val="FFFFFF"/>
              </a:buClr>
              <a:buSzPts val="1800"/>
              <a:buChar char="–"/>
              <a:defRPr>
                <a:solidFill>
                  <a:srgbClr val="FFFFFF"/>
                </a:solidFill>
              </a:defRPr>
            </a:lvl3pPr>
            <a:lvl4pPr marL="1828800" lvl="3" indent="-342900" algn="l">
              <a:lnSpc>
                <a:spcPct val="113000"/>
              </a:lnSpc>
              <a:spcBef>
                <a:spcPts val="0"/>
              </a:spcBef>
              <a:spcAft>
                <a:spcPts val="0"/>
              </a:spcAft>
              <a:buClr>
                <a:srgbClr val="FFFFFF"/>
              </a:buClr>
              <a:buSzPts val="1800"/>
              <a:buChar char="–"/>
              <a:defRPr>
                <a:solidFill>
                  <a:srgbClr val="FFFFFF"/>
                </a:solidFill>
              </a:defRPr>
            </a:lvl4pPr>
            <a:lvl5pPr marL="2286000" lvl="4" indent="-342900" algn="l">
              <a:lnSpc>
                <a:spcPct val="113000"/>
              </a:lnSpc>
              <a:spcBef>
                <a:spcPts val="0"/>
              </a:spcBef>
              <a:spcAft>
                <a:spcPts val="0"/>
              </a:spcAft>
              <a:buClr>
                <a:srgbClr val="FFFFFF"/>
              </a:buClr>
              <a:buSzPts val="1800"/>
              <a:buChar char="–"/>
              <a:defRPr>
                <a:solidFill>
                  <a:srgbClr val="FFFFFF"/>
                </a:solidFill>
              </a:defRPr>
            </a:lvl5pPr>
            <a:lvl6pPr marL="2743200" lvl="5" indent="-342900" algn="l">
              <a:lnSpc>
                <a:spcPct val="113000"/>
              </a:lnSpc>
              <a:spcBef>
                <a:spcPts val="0"/>
              </a:spcBef>
              <a:spcAft>
                <a:spcPts val="0"/>
              </a:spcAft>
              <a:buClr>
                <a:srgbClr val="FFFFFF"/>
              </a:buClr>
              <a:buSzPts val="1800"/>
              <a:buChar char="–"/>
              <a:defRPr>
                <a:solidFill>
                  <a:srgbClr val="FFFFFF"/>
                </a:solidFill>
              </a:defRPr>
            </a:lvl6pPr>
            <a:lvl7pPr marL="3200400" lvl="6" indent="-342900" algn="l">
              <a:lnSpc>
                <a:spcPct val="113000"/>
              </a:lnSpc>
              <a:spcBef>
                <a:spcPts val="0"/>
              </a:spcBef>
              <a:spcAft>
                <a:spcPts val="0"/>
              </a:spcAft>
              <a:buClr>
                <a:srgbClr val="FFFFFF"/>
              </a:buClr>
              <a:buSzPts val="1800"/>
              <a:buChar char="–"/>
              <a:defRPr>
                <a:solidFill>
                  <a:srgbClr val="FFFFFF"/>
                </a:solidFill>
              </a:defRPr>
            </a:lvl7pPr>
            <a:lvl8pPr marL="3657600" lvl="7" indent="-342900" algn="l">
              <a:lnSpc>
                <a:spcPct val="113000"/>
              </a:lnSpc>
              <a:spcBef>
                <a:spcPts val="0"/>
              </a:spcBef>
              <a:spcAft>
                <a:spcPts val="0"/>
              </a:spcAft>
              <a:buClr>
                <a:srgbClr val="FFFFFF"/>
              </a:buClr>
              <a:buSzPts val="1800"/>
              <a:buChar char="–"/>
              <a:defRPr>
                <a:solidFill>
                  <a:srgbClr val="FFFFFF"/>
                </a:solidFill>
              </a:defRPr>
            </a:lvl8pPr>
            <a:lvl9pPr marL="4114800" lvl="8" indent="-342900" algn="l">
              <a:lnSpc>
                <a:spcPct val="113000"/>
              </a:lnSpc>
              <a:spcBef>
                <a:spcPts val="0"/>
              </a:spcBef>
              <a:spcAft>
                <a:spcPts val="0"/>
              </a:spcAft>
              <a:buClr>
                <a:srgbClr val="FFFFFF"/>
              </a:buClr>
              <a:buSzPts val="1800"/>
              <a:buChar char="–"/>
              <a:defRPr>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text and wide sidebar">
  <p:cSld name="Picture, text and wide sidebar">
    <p:bg>
      <p:bgPr>
        <a:solidFill>
          <a:schemeClr val="lt1"/>
        </a:solidFill>
        <a:effectLst/>
      </p:bgPr>
    </p:bg>
    <p:spTree>
      <p:nvGrpSpPr>
        <p:cNvPr id="1" name="Shape 158"/>
        <p:cNvGrpSpPr/>
        <p:nvPr/>
      </p:nvGrpSpPr>
      <p:grpSpPr>
        <a:xfrm>
          <a:off x="0" y="0"/>
          <a:ext cx="0" cy="0"/>
          <a:chOff x="0" y="0"/>
          <a:chExt cx="0" cy="0"/>
        </a:xfrm>
      </p:grpSpPr>
      <p:pic>
        <p:nvPicPr>
          <p:cNvPr id="159" name="Google Shape;159;p72" descr="Screen Shot 2016-11-11 at 09.55.03.png"/>
          <p:cNvPicPr preferRelativeResize="0"/>
          <p:nvPr/>
        </p:nvPicPr>
        <p:blipFill rotWithShape="1">
          <a:blip r:embed="rId2">
            <a:alphaModFix/>
          </a:blip>
          <a:srcRect/>
          <a:stretch/>
        </p:blipFill>
        <p:spPr>
          <a:xfrm>
            <a:off x="10832400" y="6444000"/>
            <a:ext cx="1108800" cy="231001"/>
          </a:xfrm>
          <a:prstGeom prst="rect">
            <a:avLst/>
          </a:prstGeom>
          <a:noFill/>
          <a:ln>
            <a:noFill/>
          </a:ln>
        </p:spPr>
      </p:pic>
      <p:sp>
        <p:nvSpPr>
          <p:cNvPr id="160" name="Google Shape;160;p72"/>
          <p:cNvSpPr/>
          <p:nvPr/>
        </p:nvSpPr>
        <p:spPr>
          <a:xfrm>
            <a:off x="6540501" y="0"/>
            <a:ext cx="5651499" cy="6858000"/>
          </a:xfrm>
          <a:prstGeom prst="rect">
            <a:avLst/>
          </a:prstGeom>
          <a:solidFill>
            <a:schemeClr val="dk2"/>
          </a:solidFill>
          <a:ln>
            <a:noFill/>
          </a:ln>
        </p:spPr>
        <p:txBody>
          <a:bodyPr spcFirstLastPara="1" wrap="square" lIns="120000" tIns="62400" rIns="120000" bIns="62400" anchor="ctr" anchorCtr="0">
            <a:noAutofit/>
          </a:bodyPr>
          <a:lstStyle/>
          <a:p>
            <a:pPr marL="0" marR="0" lvl="0" indent="0" algn="ctr" rtl="0">
              <a:lnSpc>
                <a:spcPct val="8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grpSp>
        <p:nvGrpSpPr>
          <p:cNvPr id="161" name="Google Shape;161;p72"/>
          <p:cNvGrpSpPr/>
          <p:nvPr/>
        </p:nvGrpSpPr>
        <p:grpSpPr>
          <a:xfrm>
            <a:off x="6825844" y="2417713"/>
            <a:ext cx="5366156" cy="29114"/>
            <a:chOff x="9639300" y="2417713"/>
            <a:chExt cx="5366156" cy="29114"/>
          </a:xfrm>
        </p:grpSpPr>
        <p:cxnSp>
          <p:nvCxnSpPr>
            <p:cNvPr id="162" name="Google Shape;162;p72"/>
            <p:cNvCxnSpPr/>
            <p:nvPr/>
          </p:nvCxnSpPr>
          <p:spPr>
            <a:xfrm>
              <a:off x="9639300" y="2417713"/>
              <a:ext cx="5366156" cy="0"/>
            </a:xfrm>
            <a:prstGeom prst="straightConnector1">
              <a:avLst/>
            </a:prstGeom>
            <a:solidFill>
              <a:schemeClr val="lt1"/>
            </a:solidFill>
            <a:ln w="25400" cap="flat" cmpd="sng">
              <a:solidFill>
                <a:schemeClr val="lt1"/>
              </a:solidFill>
              <a:prstDash val="solid"/>
              <a:miter lim="800000"/>
              <a:headEnd type="none" w="sm" len="sm"/>
              <a:tailEnd type="none" w="sm" len="sm"/>
            </a:ln>
          </p:spPr>
        </p:cxnSp>
        <p:cxnSp>
          <p:nvCxnSpPr>
            <p:cNvPr id="163" name="Google Shape;163;p72"/>
            <p:cNvCxnSpPr/>
            <p:nvPr/>
          </p:nvCxnSpPr>
          <p:spPr>
            <a:xfrm>
              <a:off x="9639300" y="2446826"/>
              <a:ext cx="1291166" cy="1"/>
            </a:xfrm>
            <a:prstGeom prst="straightConnector1">
              <a:avLst/>
            </a:prstGeom>
            <a:solidFill>
              <a:schemeClr val="lt1"/>
            </a:solidFill>
            <a:ln w="76200" cap="flat" cmpd="sng">
              <a:solidFill>
                <a:schemeClr val="lt1"/>
              </a:solidFill>
              <a:prstDash val="solid"/>
              <a:miter lim="800000"/>
              <a:headEnd type="none" w="sm" len="sm"/>
              <a:tailEnd type="none" w="sm" len="sm"/>
            </a:ln>
          </p:spPr>
        </p:cxnSp>
      </p:grpSp>
      <p:sp>
        <p:nvSpPr>
          <p:cNvPr id="164" name="Google Shape;164;p72"/>
          <p:cNvSpPr txBox="1">
            <a:spLocks noGrp="1"/>
          </p:cNvSpPr>
          <p:nvPr>
            <p:ph type="body" idx="1"/>
          </p:nvPr>
        </p:nvSpPr>
        <p:spPr>
          <a:xfrm>
            <a:off x="478800" y="653368"/>
            <a:ext cx="5616000" cy="90000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2"/>
              </a:buClr>
              <a:buSzPts val="2500"/>
              <a:buNone/>
              <a:defRPr sz="2500">
                <a:solidFill>
                  <a:schemeClr val="dk2"/>
                </a:solidFill>
              </a:defRPr>
            </a:lvl1pPr>
            <a:lvl2pPr marL="914400" lvl="1" indent="-457200" algn="l">
              <a:lnSpc>
                <a:spcPct val="113000"/>
              </a:lnSpc>
              <a:spcBef>
                <a:spcPts val="0"/>
              </a:spcBef>
              <a:spcAft>
                <a:spcPts val="0"/>
              </a:spcAft>
              <a:buClr>
                <a:schemeClr val="lt1"/>
              </a:buClr>
              <a:buSzPts val="3600"/>
              <a:buChar char="–"/>
              <a:defRPr sz="3600">
                <a:solidFill>
                  <a:schemeClr val="lt1"/>
                </a:solidFill>
              </a:defRPr>
            </a:lvl2pPr>
            <a:lvl3pPr marL="1371600" lvl="2" indent="-457200" algn="l">
              <a:lnSpc>
                <a:spcPct val="113000"/>
              </a:lnSpc>
              <a:spcBef>
                <a:spcPts val="0"/>
              </a:spcBef>
              <a:spcAft>
                <a:spcPts val="0"/>
              </a:spcAft>
              <a:buClr>
                <a:schemeClr val="lt1"/>
              </a:buClr>
              <a:buSzPts val="3600"/>
              <a:buChar char="–"/>
              <a:defRPr sz="3600">
                <a:solidFill>
                  <a:schemeClr val="lt1"/>
                </a:solidFill>
              </a:defRPr>
            </a:lvl3pPr>
            <a:lvl4pPr marL="1828800" lvl="3" indent="-457200" algn="l">
              <a:lnSpc>
                <a:spcPct val="113000"/>
              </a:lnSpc>
              <a:spcBef>
                <a:spcPts val="0"/>
              </a:spcBef>
              <a:spcAft>
                <a:spcPts val="0"/>
              </a:spcAft>
              <a:buClr>
                <a:schemeClr val="lt1"/>
              </a:buClr>
              <a:buSzPts val="3600"/>
              <a:buChar char="–"/>
              <a:defRPr sz="3600">
                <a:solidFill>
                  <a:schemeClr val="lt1"/>
                </a:solidFill>
              </a:defRPr>
            </a:lvl4pPr>
            <a:lvl5pPr marL="2286000" lvl="4" indent="-457200" algn="l">
              <a:lnSpc>
                <a:spcPct val="113000"/>
              </a:lnSpc>
              <a:spcBef>
                <a:spcPts val="0"/>
              </a:spcBef>
              <a:spcAft>
                <a:spcPts val="0"/>
              </a:spcAft>
              <a:buClr>
                <a:schemeClr val="lt1"/>
              </a:buClr>
              <a:buSzPts val="3600"/>
              <a:buChar char="–"/>
              <a:defRPr sz="3600">
                <a:solidFill>
                  <a:schemeClr val="lt1"/>
                </a:solidFill>
              </a:defRPr>
            </a:lvl5pPr>
            <a:lvl6pPr marL="2743200" lvl="5" indent="-342900" algn="l">
              <a:lnSpc>
                <a:spcPct val="113000"/>
              </a:lnSpc>
              <a:spcBef>
                <a:spcPts val="0"/>
              </a:spcBef>
              <a:spcAft>
                <a:spcPts val="0"/>
              </a:spcAft>
              <a:buClr>
                <a:srgbClr val="595959"/>
              </a:buClr>
              <a:buSzPts val="1800"/>
              <a:buChar char="–"/>
              <a:defRPr/>
            </a:lvl6pPr>
            <a:lvl7pPr marL="3200400" lvl="6" indent="-342900" algn="l">
              <a:lnSpc>
                <a:spcPct val="113000"/>
              </a:lnSpc>
              <a:spcBef>
                <a:spcPts val="0"/>
              </a:spcBef>
              <a:spcAft>
                <a:spcPts val="0"/>
              </a:spcAft>
              <a:buClr>
                <a:srgbClr val="595959"/>
              </a:buClr>
              <a:buSzPts val="1800"/>
              <a:buChar char="–"/>
              <a:defRPr/>
            </a:lvl7pPr>
            <a:lvl8pPr marL="3657600" lvl="7" indent="-342900" algn="l">
              <a:lnSpc>
                <a:spcPct val="113000"/>
              </a:lnSpc>
              <a:spcBef>
                <a:spcPts val="0"/>
              </a:spcBef>
              <a:spcAft>
                <a:spcPts val="0"/>
              </a:spcAft>
              <a:buClr>
                <a:srgbClr val="595959"/>
              </a:buClr>
              <a:buSzPts val="1800"/>
              <a:buChar char="–"/>
              <a:defRPr/>
            </a:lvl8pPr>
            <a:lvl9pPr marL="4114800" lvl="8" indent="-342900" algn="l">
              <a:lnSpc>
                <a:spcPct val="113000"/>
              </a:lnSpc>
              <a:spcBef>
                <a:spcPts val="0"/>
              </a:spcBef>
              <a:spcAft>
                <a:spcPts val="0"/>
              </a:spcAft>
              <a:buClr>
                <a:srgbClr val="595959"/>
              </a:buClr>
              <a:buSzPts val="1800"/>
              <a:buChar char="–"/>
              <a:defRPr/>
            </a:lvl9pPr>
          </a:lstStyle>
          <a:p>
            <a:endParaRPr/>
          </a:p>
        </p:txBody>
      </p:sp>
      <p:sp>
        <p:nvSpPr>
          <p:cNvPr id="165" name="Google Shape;165;p72"/>
          <p:cNvSpPr txBox="1">
            <a:spLocks noGrp="1"/>
          </p:cNvSpPr>
          <p:nvPr>
            <p:ph type="title"/>
          </p:nvPr>
        </p:nvSpPr>
        <p:spPr>
          <a:xfrm>
            <a:off x="6825844" y="653692"/>
            <a:ext cx="5090277" cy="1584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66" name="Google Shape;166;p72"/>
          <p:cNvCxnSpPr/>
          <p:nvPr/>
        </p:nvCxnSpPr>
        <p:spPr>
          <a:xfrm>
            <a:off x="6538791" y="0"/>
            <a:ext cx="0" cy="6858000"/>
          </a:xfrm>
          <a:prstGeom prst="straightConnector1">
            <a:avLst/>
          </a:prstGeom>
          <a:noFill/>
          <a:ln w="9525" cap="flat" cmpd="sng">
            <a:solidFill>
              <a:schemeClr val="lt1"/>
            </a:solidFill>
            <a:prstDash val="solid"/>
            <a:miter lim="800000"/>
            <a:headEnd type="none" w="sm" len="sm"/>
            <a:tailEnd type="none" w="sm" len="sm"/>
          </a:ln>
        </p:spPr>
      </p:cxnSp>
      <p:pic>
        <p:nvPicPr>
          <p:cNvPr id="167" name="Google Shape;167;p72"/>
          <p:cNvPicPr preferRelativeResize="0"/>
          <p:nvPr/>
        </p:nvPicPr>
        <p:blipFill rotWithShape="1">
          <a:blip r:embed="rId3">
            <a:alphaModFix/>
          </a:blip>
          <a:srcRect/>
          <a:stretch/>
        </p:blipFill>
        <p:spPr>
          <a:xfrm>
            <a:off x="10846794" y="6465066"/>
            <a:ext cx="1089501" cy="202063"/>
          </a:xfrm>
          <a:prstGeom prst="rect">
            <a:avLst/>
          </a:prstGeom>
          <a:noFill/>
          <a:ln>
            <a:noFill/>
          </a:ln>
        </p:spPr>
      </p:pic>
      <p:sp>
        <p:nvSpPr>
          <p:cNvPr id="168" name="Google Shape;168;p72"/>
          <p:cNvSpPr txBox="1"/>
          <p:nvPr/>
        </p:nvSpPr>
        <p:spPr>
          <a:xfrm>
            <a:off x="11004550" y="341313"/>
            <a:ext cx="920750" cy="144462"/>
          </a:xfrm>
          <a:prstGeom prst="rect">
            <a:avLst/>
          </a:prstGeom>
          <a:noFill/>
          <a:ln>
            <a:noFill/>
          </a:ln>
        </p:spPr>
        <p:txBody>
          <a:bodyPr spcFirstLastPara="1" wrap="square" lIns="0" tIns="0" rIns="0" bIns="0" anchor="t" anchorCtr="0">
            <a:noAutofit/>
          </a:bodyPr>
          <a:lstStyle/>
          <a:p>
            <a:pPr marL="0" marR="0" lvl="0" indent="0" algn="r" rtl="0">
              <a:lnSpc>
                <a:spcPct val="113000"/>
              </a:lnSpc>
              <a:spcBef>
                <a:spcPts val="0"/>
              </a:spcBef>
              <a:spcAft>
                <a:spcPts val="0"/>
              </a:spcAft>
              <a:buClr>
                <a:schemeClr val="lt1"/>
              </a:buClr>
              <a:buSzPts val="900"/>
              <a:buFont typeface="Arial"/>
              <a:buNone/>
            </a:pPr>
            <a:r>
              <a:rPr lang="en-US" sz="900" b="1" i="0" u="none" strike="noStrike" cap="none">
                <a:solidFill>
                  <a:schemeClr val="lt1"/>
                </a:solidFill>
                <a:latin typeface="Arial"/>
                <a:ea typeface="Arial"/>
                <a:cs typeface="Arial"/>
                <a:sym typeface="Arial"/>
              </a:rPr>
              <a:t>[ Airbus Amber ]</a:t>
            </a:r>
            <a:endParaRPr sz="900" b="1" i="0" u="none" strike="noStrike" cap="none">
              <a:solidFill>
                <a:schemeClr val="lt1"/>
              </a:solidFill>
              <a:latin typeface="Arial"/>
              <a:ea typeface="Arial"/>
              <a:cs typeface="Arial"/>
              <a:sym typeface="Arial"/>
            </a:endParaRPr>
          </a:p>
        </p:txBody>
      </p:sp>
      <p:sp>
        <p:nvSpPr>
          <p:cNvPr id="169" name="Google Shape;169;p72"/>
          <p:cNvSpPr txBox="1">
            <a:spLocks noGrp="1"/>
          </p:cNvSpPr>
          <p:nvPr>
            <p:ph type="body" idx="2"/>
          </p:nvPr>
        </p:nvSpPr>
        <p:spPr>
          <a:xfrm>
            <a:off x="6825850" y="2757500"/>
            <a:ext cx="4104000" cy="422700"/>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0"/>
              </a:spcBef>
              <a:spcAft>
                <a:spcPts val="0"/>
              </a:spcAft>
              <a:buClr>
                <a:srgbClr val="FFFFFF"/>
              </a:buClr>
              <a:buSzPts val="1500"/>
              <a:buNone/>
              <a:defRPr b="1">
                <a:solidFill>
                  <a:srgbClr val="FFFFFF"/>
                </a:solidFill>
              </a:defRPr>
            </a:lvl1pPr>
            <a:lvl2pPr marL="914400" lvl="1" indent="-342900" algn="l">
              <a:lnSpc>
                <a:spcPct val="113000"/>
              </a:lnSpc>
              <a:spcBef>
                <a:spcPts val="0"/>
              </a:spcBef>
              <a:spcAft>
                <a:spcPts val="0"/>
              </a:spcAft>
              <a:buClr>
                <a:srgbClr val="FFFFFF"/>
              </a:buClr>
              <a:buSzPts val="1800"/>
              <a:buChar char="–"/>
              <a:defRPr>
                <a:solidFill>
                  <a:srgbClr val="FFFFFF"/>
                </a:solidFill>
              </a:defRPr>
            </a:lvl2pPr>
            <a:lvl3pPr marL="1371600" lvl="2" indent="-342900" algn="l">
              <a:lnSpc>
                <a:spcPct val="113000"/>
              </a:lnSpc>
              <a:spcBef>
                <a:spcPts val="0"/>
              </a:spcBef>
              <a:spcAft>
                <a:spcPts val="0"/>
              </a:spcAft>
              <a:buClr>
                <a:srgbClr val="FFFFFF"/>
              </a:buClr>
              <a:buSzPts val="1800"/>
              <a:buChar char="–"/>
              <a:defRPr>
                <a:solidFill>
                  <a:srgbClr val="FFFFFF"/>
                </a:solidFill>
              </a:defRPr>
            </a:lvl3pPr>
            <a:lvl4pPr marL="1828800" lvl="3" indent="-342900" algn="l">
              <a:lnSpc>
                <a:spcPct val="113000"/>
              </a:lnSpc>
              <a:spcBef>
                <a:spcPts val="0"/>
              </a:spcBef>
              <a:spcAft>
                <a:spcPts val="0"/>
              </a:spcAft>
              <a:buClr>
                <a:srgbClr val="FFFFFF"/>
              </a:buClr>
              <a:buSzPts val="1800"/>
              <a:buChar char="–"/>
              <a:defRPr>
                <a:solidFill>
                  <a:srgbClr val="FFFFFF"/>
                </a:solidFill>
              </a:defRPr>
            </a:lvl4pPr>
            <a:lvl5pPr marL="2286000" lvl="4" indent="-342900" algn="l">
              <a:lnSpc>
                <a:spcPct val="113000"/>
              </a:lnSpc>
              <a:spcBef>
                <a:spcPts val="0"/>
              </a:spcBef>
              <a:spcAft>
                <a:spcPts val="0"/>
              </a:spcAft>
              <a:buClr>
                <a:srgbClr val="FFFFFF"/>
              </a:buClr>
              <a:buSzPts val="1800"/>
              <a:buChar char="–"/>
              <a:defRPr>
                <a:solidFill>
                  <a:srgbClr val="FFFFFF"/>
                </a:solidFill>
              </a:defRPr>
            </a:lvl5pPr>
            <a:lvl6pPr marL="2743200" lvl="5" indent="-342900" algn="l">
              <a:lnSpc>
                <a:spcPct val="113000"/>
              </a:lnSpc>
              <a:spcBef>
                <a:spcPts val="0"/>
              </a:spcBef>
              <a:spcAft>
                <a:spcPts val="0"/>
              </a:spcAft>
              <a:buClr>
                <a:srgbClr val="FFFFFF"/>
              </a:buClr>
              <a:buSzPts val="1800"/>
              <a:buChar char="–"/>
              <a:defRPr>
                <a:solidFill>
                  <a:srgbClr val="FFFFFF"/>
                </a:solidFill>
              </a:defRPr>
            </a:lvl6pPr>
            <a:lvl7pPr marL="3200400" lvl="6" indent="-342900" algn="l">
              <a:lnSpc>
                <a:spcPct val="113000"/>
              </a:lnSpc>
              <a:spcBef>
                <a:spcPts val="0"/>
              </a:spcBef>
              <a:spcAft>
                <a:spcPts val="0"/>
              </a:spcAft>
              <a:buClr>
                <a:srgbClr val="FFFFFF"/>
              </a:buClr>
              <a:buSzPts val="1800"/>
              <a:buChar char="–"/>
              <a:defRPr>
                <a:solidFill>
                  <a:srgbClr val="FFFFFF"/>
                </a:solidFill>
              </a:defRPr>
            </a:lvl7pPr>
            <a:lvl8pPr marL="3657600" lvl="7" indent="-342900" algn="l">
              <a:lnSpc>
                <a:spcPct val="113000"/>
              </a:lnSpc>
              <a:spcBef>
                <a:spcPts val="0"/>
              </a:spcBef>
              <a:spcAft>
                <a:spcPts val="0"/>
              </a:spcAft>
              <a:buClr>
                <a:srgbClr val="FFFFFF"/>
              </a:buClr>
              <a:buSzPts val="1800"/>
              <a:buChar char="–"/>
              <a:defRPr>
                <a:solidFill>
                  <a:srgbClr val="FFFFFF"/>
                </a:solidFill>
              </a:defRPr>
            </a:lvl8pPr>
            <a:lvl9pPr marL="4114800" lvl="8" indent="-342900" algn="l">
              <a:lnSpc>
                <a:spcPct val="113000"/>
              </a:lnSpc>
              <a:spcBef>
                <a:spcPts val="0"/>
              </a:spcBef>
              <a:spcAft>
                <a:spcPts val="0"/>
              </a:spcAft>
              <a:buClr>
                <a:srgbClr val="FFFFFF"/>
              </a:buClr>
              <a:buSzPts val="1800"/>
              <a:buChar char="–"/>
              <a:defRPr>
                <a:solidFill>
                  <a:srgbClr val="FFFFFF"/>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and wide sidebar">
  <p:cSld name="Content and wide sidebar">
    <p:bg>
      <p:bgPr>
        <a:solidFill>
          <a:schemeClr val="lt1"/>
        </a:solidFill>
        <a:effectLst/>
      </p:bgPr>
    </p:bg>
    <p:spTree>
      <p:nvGrpSpPr>
        <p:cNvPr id="1" name="Shape 170"/>
        <p:cNvGrpSpPr/>
        <p:nvPr/>
      </p:nvGrpSpPr>
      <p:grpSpPr>
        <a:xfrm>
          <a:off x="0" y="0"/>
          <a:ext cx="0" cy="0"/>
          <a:chOff x="0" y="0"/>
          <a:chExt cx="0" cy="0"/>
        </a:xfrm>
      </p:grpSpPr>
      <p:pic>
        <p:nvPicPr>
          <p:cNvPr id="171" name="Google Shape;171;p73" descr="Screen Shot 2016-11-11 at 09.55.03.png"/>
          <p:cNvPicPr preferRelativeResize="0"/>
          <p:nvPr/>
        </p:nvPicPr>
        <p:blipFill rotWithShape="1">
          <a:blip r:embed="rId2">
            <a:alphaModFix/>
          </a:blip>
          <a:srcRect/>
          <a:stretch/>
        </p:blipFill>
        <p:spPr>
          <a:xfrm>
            <a:off x="10832400" y="6444000"/>
            <a:ext cx="1108800" cy="231001"/>
          </a:xfrm>
          <a:prstGeom prst="rect">
            <a:avLst/>
          </a:prstGeom>
          <a:noFill/>
          <a:ln>
            <a:noFill/>
          </a:ln>
        </p:spPr>
      </p:pic>
      <p:sp>
        <p:nvSpPr>
          <p:cNvPr id="172" name="Google Shape;172;p73"/>
          <p:cNvSpPr/>
          <p:nvPr/>
        </p:nvSpPr>
        <p:spPr>
          <a:xfrm>
            <a:off x="6540501" y="0"/>
            <a:ext cx="5651499" cy="6858000"/>
          </a:xfrm>
          <a:prstGeom prst="rect">
            <a:avLst/>
          </a:prstGeom>
          <a:solidFill>
            <a:schemeClr val="dk2"/>
          </a:solidFill>
          <a:ln>
            <a:noFill/>
          </a:ln>
        </p:spPr>
        <p:txBody>
          <a:bodyPr spcFirstLastPara="1" wrap="square" lIns="120000" tIns="62400" rIns="120000" bIns="62400" anchor="ctr" anchorCtr="0">
            <a:noAutofit/>
          </a:bodyPr>
          <a:lstStyle/>
          <a:p>
            <a:pPr marL="0" marR="0" lvl="0" indent="0" algn="ctr" rtl="0">
              <a:lnSpc>
                <a:spcPct val="80000"/>
              </a:lnSpc>
              <a:spcBef>
                <a:spcPts val="0"/>
              </a:spcBef>
              <a:spcAft>
                <a:spcPts val="0"/>
              </a:spcAft>
              <a:buClr>
                <a:srgbClr val="000000"/>
              </a:buClr>
              <a:buSzPts val="1867"/>
              <a:buFont typeface="Arial"/>
              <a:buNone/>
            </a:pPr>
            <a:endParaRPr sz="1867" b="0" i="0" u="none" strike="noStrike" cap="none">
              <a:solidFill>
                <a:srgbClr val="FFFFFF"/>
              </a:solidFill>
              <a:latin typeface="Arial"/>
              <a:ea typeface="Arial"/>
              <a:cs typeface="Arial"/>
              <a:sym typeface="Arial"/>
            </a:endParaRPr>
          </a:p>
        </p:txBody>
      </p:sp>
      <p:grpSp>
        <p:nvGrpSpPr>
          <p:cNvPr id="173" name="Google Shape;173;p73"/>
          <p:cNvGrpSpPr/>
          <p:nvPr/>
        </p:nvGrpSpPr>
        <p:grpSpPr>
          <a:xfrm>
            <a:off x="6825844" y="2417713"/>
            <a:ext cx="5366156" cy="29114"/>
            <a:chOff x="9639300" y="2417713"/>
            <a:chExt cx="5366156" cy="29114"/>
          </a:xfrm>
        </p:grpSpPr>
        <p:cxnSp>
          <p:nvCxnSpPr>
            <p:cNvPr id="174" name="Google Shape;174;p73"/>
            <p:cNvCxnSpPr/>
            <p:nvPr/>
          </p:nvCxnSpPr>
          <p:spPr>
            <a:xfrm>
              <a:off x="9639300" y="2417713"/>
              <a:ext cx="5366156" cy="0"/>
            </a:xfrm>
            <a:prstGeom prst="straightConnector1">
              <a:avLst/>
            </a:prstGeom>
            <a:solidFill>
              <a:schemeClr val="lt1"/>
            </a:solidFill>
            <a:ln w="25400" cap="flat" cmpd="sng">
              <a:solidFill>
                <a:schemeClr val="lt1"/>
              </a:solidFill>
              <a:prstDash val="solid"/>
              <a:miter lim="800000"/>
              <a:headEnd type="none" w="sm" len="sm"/>
              <a:tailEnd type="none" w="sm" len="sm"/>
            </a:ln>
          </p:spPr>
        </p:cxnSp>
        <p:cxnSp>
          <p:nvCxnSpPr>
            <p:cNvPr id="175" name="Google Shape;175;p73"/>
            <p:cNvCxnSpPr/>
            <p:nvPr/>
          </p:nvCxnSpPr>
          <p:spPr>
            <a:xfrm>
              <a:off x="9639300" y="2446826"/>
              <a:ext cx="1291166" cy="1"/>
            </a:xfrm>
            <a:prstGeom prst="straightConnector1">
              <a:avLst/>
            </a:prstGeom>
            <a:solidFill>
              <a:schemeClr val="lt1"/>
            </a:solidFill>
            <a:ln w="76200" cap="flat" cmpd="sng">
              <a:solidFill>
                <a:schemeClr val="lt1"/>
              </a:solidFill>
              <a:prstDash val="solid"/>
              <a:miter lim="800000"/>
              <a:headEnd type="none" w="sm" len="sm"/>
              <a:tailEnd type="none" w="sm" len="sm"/>
            </a:ln>
          </p:spPr>
        </p:cxnSp>
      </p:grpSp>
      <p:sp>
        <p:nvSpPr>
          <p:cNvPr id="176" name="Google Shape;176;p73"/>
          <p:cNvSpPr txBox="1">
            <a:spLocks noGrp="1"/>
          </p:cNvSpPr>
          <p:nvPr>
            <p:ph type="body" idx="1"/>
          </p:nvPr>
        </p:nvSpPr>
        <p:spPr>
          <a:xfrm>
            <a:off x="478800" y="655200"/>
            <a:ext cx="5616000" cy="90000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0"/>
              </a:spcBef>
              <a:spcAft>
                <a:spcPts val="0"/>
              </a:spcAft>
              <a:buClr>
                <a:schemeClr val="dk2"/>
              </a:buClr>
              <a:buSzPts val="2500"/>
              <a:buNone/>
              <a:defRPr sz="2500">
                <a:solidFill>
                  <a:schemeClr val="dk2"/>
                </a:solidFill>
              </a:defRPr>
            </a:lvl1pPr>
            <a:lvl2pPr marL="914400" lvl="1" indent="-457200" algn="l">
              <a:lnSpc>
                <a:spcPct val="113000"/>
              </a:lnSpc>
              <a:spcBef>
                <a:spcPts val="0"/>
              </a:spcBef>
              <a:spcAft>
                <a:spcPts val="0"/>
              </a:spcAft>
              <a:buClr>
                <a:schemeClr val="lt1"/>
              </a:buClr>
              <a:buSzPts val="3600"/>
              <a:buChar char="–"/>
              <a:defRPr sz="3600">
                <a:solidFill>
                  <a:schemeClr val="lt1"/>
                </a:solidFill>
              </a:defRPr>
            </a:lvl2pPr>
            <a:lvl3pPr marL="1371600" lvl="2" indent="-457200" algn="l">
              <a:lnSpc>
                <a:spcPct val="113000"/>
              </a:lnSpc>
              <a:spcBef>
                <a:spcPts val="0"/>
              </a:spcBef>
              <a:spcAft>
                <a:spcPts val="0"/>
              </a:spcAft>
              <a:buClr>
                <a:schemeClr val="lt1"/>
              </a:buClr>
              <a:buSzPts val="3600"/>
              <a:buChar char="–"/>
              <a:defRPr sz="3600">
                <a:solidFill>
                  <a:schemeClr val="lt1"/>
                </a:solidFill>
              </a:defRPr>
            </a:lvl3pPr>
            <a:lvl4pPr marL="1828800" lvl="3" indent="-457200" algn="l">
              <a:lnSpc>
                <a:spcPct val="113000"/>
              </a:lnSpc>
              <a:spcBef>
                <a:spcPts val="0"/>
              </a:spcBef>
              <a:spcAft>
                <a:spcPts val="0"/>
              </a:spcAft>
              <a:buClr>
                <a:schemeClr val="lt1"/>
              </a:buClr>
              <a:buSzPts val="3600"/>
              <a:buChar char="–"/>
              <a:defRPr sz="3600">
                <a:solidFill>
                  <a:schemeClr val="lt1"/>
                </a:solidFill>
              </a:defRPr>
            </a:lvl4pPr>
            <a:lvl5pPr marL="2286000" lvl="4" indent="-457200" algn="l">
              <a:lnSpc>
                <a:spcPct val="113000"/>
              </a:lnSpc>
              <a:spcBef>
                <a:spcPts val="0"/>
              </a:spcBef>
              <a:spcAft>
                <a:spcPts val="0"/>
              </a:spcAft>
              <a:buClr>
                <a:schemeClr val="lt1"/>
              </a:buClr>
              <a:buSzPts val="3600"/>
              <a:buChar char="–"/>
              <a:defRPr sz="3600">
                <a:solidFill>
                  <a:schemeClr val="lt1"/>
                </a:solidFill>
              </a:defRPr>
            </a:lvl5pPr>
            <a:lvl6pPr marL="2743200" lvl="5" indent="-342900" algn="l">
              <a:lnSpc>
                <a:spcPct val="113000"/>
              </a:lnSpc>
              <a:spcBef>
                <a:spcPts val="0"/>
              </a:spcBef>
              <a:spcAft>
                <a:spcPts val="0"/>
              </a:spcAft>
              <a:buClr>
                <a:srgbClr val="595959"/>
              </a:buClr>
              <a:buSzPts val="1800"/>
              <a:buChar char="–"/>
              <a:defRPr/>
            </a:lvl6pPr>
            <a:lvl7pPr marL="3200400" lvl="6" indent="-342900" algn="l">
              <a:lnSpc>
                <a:spcPct val="113000"/>
              </a:lnSpc>
              <a:spcBef>
                <a:spcPts val="0"/>
              </a:spcBef>
              <a:spcAft>
                <a:spcPts val="0"/>
              </a:spcAft>
              <a:buClr>
                <a:srgbClr val="595959"/>
              </a:buClr>
              <a:buSzPts val="1800"/>
              <a:buChar char="–"/>
              <a:defRPr/>
            </a:lvl7pPr>
            <a:lvl8pPr marL="3657600" lvl="7" indent="-342900" algn="l">
              <a:lnSpc>
                <a:spcPct val="113000"/>
              </a:lnSpc>
              <a:spcBef>
                <a:spcPts val="0"/>
              </a:spcBef>
              <a:spcAft>
                <a:spcPts val="0"/>
              </a:spcAft>
              <a:buClr>
                <a:srgbClr val="595959"/>
              </a:buClr>
              <a:buSzPts val="1800"/>
              <a:buChar char="–"/>
              <a:defRPr/>
            </a:lvl8pPr>
            <a:lvl9pPr marL="4114800" lvl="8" indent="-342900" algn="l">
              <a:lnSpc>
                <a:spcPct val="113000"/>
              </a:lnSpc>
              <a:spcBef>
                <a:spcPts val="0"/>
              </a:spcBef>
              <a:spcAft>
                <a:spcPts val="0"/>
              </a:spcAft>
              <a:buClr>
                <a:srgbClr val="595959"/>
              </a:buClr>
              <a:buSzPts val="1800"/>
              <a:buChar char="–"/>
              <a:defRPr/>
            </a:lvl9pPr>
          </a:lstStyle>
          <a:p>
            <a:endParaRPr/>
          </a:p>
        </p:txBody>
      </p:sp>
      <p:sp>
        <p:nvSpPr>
          <p:cNvPr id="177" name="Google Shape;177;p73"/>
          <p:cNvSpPr txBox="1">
            <a:spLocks noGrp="1"/>
          </p:cNvSpPr>
          <p:nvPr>
            <p:ph type="title"/>
          </p:nvPr>
        </p:nvSpPr>
        <p:spPr>
          <a:xfrm>
            <a:off x="6825845" y="653692"/>
            <a:ext cx="5115356" cy="1584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78" name="Google Shape;178;p73"/>
          <p:cNvCxnSpPr/>
          <p:nvPr/>
        </p:nvCxnSpPr>
        <p:spPr>
          <a:xfrm>
            <a:off x="6538791" y="0"/>
            <a:ext cx="0" cy="6858000"/>
          </a:xfrm>
          <a:prstGeom prst="straightConnector1">
            <a:avLst/>
          </a:prstGeom>
          <a:noFill/>
          <a:ln w="9525" cap="flat" cmpd="sng">
            <a:solidFill>
              <a:schemeClr val="lt1"/>
            </a:solidFill>
            <a:prstDash val="solid"/>
            <a:miter lim="800000"/>
            <a:headEnd type="none" w="sm" len="sm"/>
            <a:tailEnd type="none" w="sm" len="sm"/>
          </a:ln>
        </p:spPr>
      </p:cxnSp>
      <p:pic>
        <p:nvPicPr>
          <p:cNvPr id="179" name="Google Shape;179;p73"/>
          <p:cNvPicPr preferRelativeResize="0"/>
          <p:nvPr/>
        </p:nvPicPr>
        <p:blipFill rotWithShape="1">
          <a:blip r:embed="rId3">
            <a:alphaModFix/>
          </a:blip>
          <a:srcRect/>
          <a:stretch/>
        </p:blipFill>
        <p:spPr>
          <a:xfrm>
            <a:off x="10846794" y="6465066"/>
            <a:ext cx="1089501" cy="202063"/>
          </a:xfrm>
          <a:prstGeom prst="rect">
            <a:avLst/>
          </a:prstGeom>
          <a:noFill/>
          <a:ln>
            <a:noFill/>
          </a:ln>
        </p:spPr>
      </p:pic>
      <p:sp>
        <p:nvSpPr>
          <p:cNvPr id="180" name="Google Shape;180;p73"/>
          <p:cNvSpPr txBox="1"/>
          <p:nvPr/>
        </p:nvSpPr>
        <p:spPr>
          <a:xfrm>
            <a:off x="11004550" y="341313"/>
            <a:ext cx="920750" cy="144462"/>
          </a:xfrm>
          <a:prstGeom prst="rect">
            <a:avLst/>
          </a:prstGeom>
          <a:noFill/>
          <a:ln>
            <a:noFill/>
          </a:ln>
        </p:spPr>
        <p:txBody>
          <a:bodyPr spcFirstLastPara="1" wrap="square" lIns="0" tIns="0" rIns="0" bIns="0" anchor="t" anchorCtr="0">
            <a:noAutofit/>
          </a:bodyPr>
          <a:lstStyle/>
          <a:p>
            <a:pPr marL="0" marR="0" lvl="0" indent="0" algn="r" rtl="0">
              <a:lnSpc>
                <a:spcPct val="113000"/>
              </a:lnSpc>
              <a:spcBef>
                <a:spcPts val="0"/>
              </a:spcBef>
              <a:spcAft>
                <a:spcPts val="0"/>
              </a:spcAft>
              <a:buClr>
                <a:schemeClr val="lt1"/>
              </a:buClr>
              <a:buSzPts val="900"/>
              <a:buFont typeface="Arial"/>
              <a:buNone/>
            </a:pPr>
            <a:r>
              <a:rPr lang="en-US" sz="900" b="1" i="0" u="none" strike="noStrike" cap="none">
                <a:solidFill>
                  <a:schemeClr val="lt1"/>
                </a:solidFill>
                <a:latin typeface="Arial"/>
                <a:ea typeface="Arial"/>
                <a:cs typeface="Arial"/>
                <a:sym typeface="Arial"/>
              </a:rPr>
              <a:t>[ Airbus Amber ]</a:t>
            </a:r>
            <a:endParaRPr sz="900" b="1" i="0" u="none" strike="noStrike" cap="none">
              <a:solidFill>
                <a:schemeClr val="lt1"/>
              </a:solidFill>
              <a:latin typeface="Arial"/>
              <a:ea typeface="Arial"/>
              <a:cs typeface="Arial"/>
              <a:sym typeface="Arial"/>
            </a:endParaRPr>
          </a:p>
        </p:txBody>
      </p:sp>
      <p:sp>
        <p:nvSpPr>
          <p:cNvPr id="181" name="Google Shape;181;p73"/>
          <p:cNvSpPr txBox="1">
            <a:spLocks noGrp="1"/>
          </p:cNvSpPr>
          <p:nvPr>
            <p:ph type="body" idx="2"/>
          </p:nvPr>
        </p:nvSpPr>
        <p:spPr>
          <a:xfrm>
            <a:off x="6825850" y="2757500"/>
            <a:ext cx="4104000" cy="422700"/>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0"/>
              </a:spcBef>
              <a:spcAft>
                <a:spcPts val="0"/>
              </a:spcAft>
              <a:buClr>
                <a:srgbClr val="FFFFFF"/>
              </a:buClr>
              <a:buSzPts val="1500"/>
              <a:buNone/>
              <a:defRPr b="1">
                <a:solidFill>
                  <a:srgbClr val="FFFFFF"/>
                </a:solidFill>
              </a:defRPr>
            </a:lvl1pPr>
            <a:lvl2pPr marL="914400" lvl="1" indent="-342900" algn="l">
              <a:lnSpc>
                <a:spcPct val="113000"/>
              </a:lnSpc>
              <a:spcBef>
                <a:spcPts val="0"/>
              </a:spcBef>
              <a:spcAft>
                <a:spcPts val="0"/>
              </a:spcAft>
              <a:buClr>
                <a:srgbClr val="FFFFFF"/>
              </a:buClr>
              <a:buSzPts val="1800"/>
              <a:buChar char="–"/>
              <a:defRPr>
                <a:solidFill>
                  <a:srgbClr val="FFFFFF"/>
                </a:solidFill>
              </a:defRPr>
            </a:lvl2pPr>
            <a:lvl3pPr marL="1371600" lvl="2" indent="-342900" algn="l">
              <a:lnSpc>
                <a:spcPct val="113000"/>
              </a:lnSpc>
              <a:spcBef>
                <a:spcPts val="0"/>
              </a:spcBef>
              <a:spcAft>
                <a:spcPts val="0"/>
              </a:spcAft>
              <a:buClr>
                <a:srgbClr val="FFFFFF"/>
              </a:buClr>
              <a:buSzPts val="1800"/>
              <a:buChar char="–"/>
              <a:defRPr>
                <a:solidFill>
                  <a:srgbClr val="FFFFFF"/>
                </a:solidFill>
              </a:defRPr>
            </a:lvl3pPr>
            <a:lvl4pPr marL="1828800" lvl="3" indent="-342900" algn="l">
              <a:lnSpc>
                <a:spcPct val="113000"/>
              </a:lnSpc>
              <a:spcBef>
                <a:spcPts val="0"/>
              </a:spcBef>
              <a:spcAft>
                <a:spcPts val="0"/>
              </a:spcAft>
              <a:buClr>
                <a:srgbClr val="FFFFFF"/>
              </a:buClr>
              <a:buSzPts val="1800"/>
              <a:buChar char="–"/>
              <a:defRPr>
                <a:solidFill>
                  <a:srgbClr val="FFFFFF"/>
                </a:solidFill>
              </a:defRPr>
            </a:lvl4pPr>
            <a:lvl5pPr marL="2286000" lvl="4" indent="-342900" algn="l">
              <a:lnSpc>
                <a:spcPct val="113000"/>
              </a:lnSpc>
              <a:spcBef>
                <a:spcPts val="0"/>
              </a:spcBef>
              <a:spcAft>
                <a:spcPts val="0"/>
              </a:spcAft>
              <a:buClr>
                <a:srgbClr val="FFFFFF"/>
              </a:buClr>
              <a:buSzPts val="1800"/>
              <a:buChar char="–"/>
              <a:defRPr>
                <a:solidFill>
                  <a:srgbClr val="FFFFFF"/>
                </a:solidFill>
              </a:defRPr>
            </a:lvl5pPr>
            <a:lvl6pPr marL="2743200" lvl="5" indent="-342900" algn="l">
              <a:lnSpc>
                <a:spcPct val="113000"/>
              </a:lnSpc>
              <a:spcBef>
                <a:spcPts val="0"/>
              </a:spcBef>
              <a:spcAft>
                <a:spcPts val="0"/>
              </a:spcAft>
              <a:buClr>
                <a:srgbClr val="FFFFFF"/>
              </a:buClr>
              <a:buSzPts val="1800"/>
              <a:buChar char="–"/>
              <a:defRPr>
                <a:solidFill>
                  <a:srgbClr val="FFFFFF"/>
                </a:solidFill>
              </a:defRPr>
            </a:lvl6pPr>
            <a:lvl7pPr marL="3200400" lvl="6" indent="-342900" algn="l">
              <a:lnSpc>
                <a:spcPct val="113000"/>
              </a:lnSpc>
              <a:spcBef>
                <a:spcPts val="0"/>
              </a:spcBef>
              <a:spcAft>
                <a:spcPts val="0"/>
              </a:spcAft>
              <a:buClr>
                <a:srgbClr val="FFFFFF"/>
              </a:buClr>
              <a:buSzPts val="1800"/>
              <a:buChar char="–"/>
              <a:defRPr>
                <a:solidFill>
                  <a:srgbClr val="FFFFFF"/>
                </a:solidFill>
              </a:defRPr>
            </a:lvl7pPr>
            <a:lvl8pPr marL="3657600" lvl="7" indent="-342900" algn="l">
              <a:lnSpc>
                <a:spcPct val="113000"/>
              </a:lnSpc>
              <a:spcBef>
                <a:spcPts val="0"/>
              </a:spcBef>
              <a:spcAft>
                <a:spcPts val="0"/>
              </a:spcAft>
              <a:buClr>
                <a:srgbClr val="FFFFFF"/>
              </a:buClr>
              <a:buSzPts val="1800"/>
              <a:buChar char="–"/>
              <a:defRPr>
                <a:solidFill>
                  <a:srgbClr val="FFFFFF"/>
                </a:solidFill>
              </a:defRPr>
            </a:lvl8pPr>
            <a:lvl9pPr marL="4114800" lvl="8" indent="-342900" algn="l">
              <a:lnSpc>
                <a:spcPct val="113000"/>
              </a:lnSpc>
              <a:spcBef>
                <a:spcPts val="0"/>
              </a:spcBef>
              <a:spcAft>
                <a:spcPts val="0"/>
              </a:spcAft>
              <a:buClr>
                <a:srgbClr val="FFFFFF"/>
              </a:buClr>
              <a:buSzPts val="1800"/>
              <a:buChar char="–"/>
              <a:defRPr>
                <a:solidFill>
                  <a:srgbClr val="FFFF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eer">
  <p:cSld name="Leer">
    <p:spTree>
      <p:nvGrpSpPr>
        <p:cNvPr id="1" name="Shape 182"/>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Title only_1">
    <p:spTree>
      <p:nvGrpSpPr>
        <p:cNvPr id="1" name="Shape 183"/>
        <p:cNvGrpSpPr/>
        <p:nvPr/>
      </p:nvGrpSpPr>
      <p:grpSpPr>
        <a:xfrm>
          <a:off x="0" y="0"/>
          <a:ext cx="0" cy="0"/>
          <a:chOff x="0" y="0"/>
          <a:chExt cx="0" cy="0"/>
        </a:xfrm>
      </p:grpSpPr>
      <p:sp>
        <p:nvSpPr>
          <p:cNvPr id="184" name="Google Shape;184;p75"/>
          <p:cNvSpPr txBox="1">
            <a:spLocks noGrp="1"/>
          </p:cNvSpPr>
          <p:nvPr>
            <p:ph type="title"/>
          </p:nvPr>
        </p:nvSpPr>
        <p:spPr>
          <a:xfrm>
            <a:off x="478800" y="655200"/>
            <a:ext cx="11232000" cy="9000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5" name="Google Shape;185;p75"/>
          <p:cNvSpPr txBox="1">
            <a:spLocks noGrp="1"/>
          </p:cNvSpPr>
          <p:nvPr>
            <p:ph type="dt" idx="10"/>
          </p:nvPr>
        </p:nvSpPr>
        <p:spPr>
          <a:xfrm>
            <a:off x="766800" y="6444000"/>
            <a:ext cx="1159200" cy="216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6" name="Google Shape;186;p75"/>
          <p:cNvSpPr txBox="1">
            <a:spLocks noGrp="1"/>
          </p:cNvSpPr>
          <p:nvPr>
            <p:ph type="ftr" idx="11"/>
          </p:nvPr>
        </p:nvSpPr>
        <p:spPr>
          <a:xfrm>
            <a:off x="2235600" y="6444000"/>
            <a:ext cx="8301600" cy="216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75"/>
          <p:cNvSpPr txBox="1">
            <a:spLocks noGrp="1"/>
          </p:cNvSpPr>
          <p:nvPr>
            <p:ph type="sldNum" idx="12"/>
          </p:nvPr>
        </p:nvSpPr>
        <p:spPr>
          <a:xfrm>
            <a:off x="478800" y="6444000"/>
            <a:ext cx="288000" cy="216000"/>
          </a:xfrm>
          <a:prstGeom prst="rect">
            <a:avLst/>
          </a:prstGeom>
          <a:noFill/>
          <a:ln>
            <a:noFill/>
          </a:ln>
        </p:spPr>
        <p:txBody>
          <a:bodyPr spcFirstLastPara="1" wrap="square" lIns="0" tIns="0" rIns="0" bIns="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‹N°›</a:t>
            </a:fld>
            <a:endParaRPr/>
          </a:p>
        </p:txBody>
      </p:sp>
      <p:sp>
        <p:nvSpPr>
          <p:cNvPr id="188" name="Google Shape;188;p75"/>
          <p:cNvSpPr txBox="1">
            <a:spLocks noGrp="1"/>
          </p:cNvSpPr>
          <p:nvPr>
            <p:ph type="body" idx="1"/>
          </p:nvPr>
        </p:nvSpPr>
        <p:spPr>
          <a:xfrm>
            <a:off x="8649337" y="332209"/>
            <a:ext cx="3266700" cy="144600"/>
          </a:xfrm>
          <a:prstGeom prst="rect">
            <a:avLst/>
          </a:prstGeom>
          <a:noFill/>
          <a:ln>
            <a:noFill/>
          </a:ln>
        </p:spPr>
        <p:txBody>
          <a:bodyPr spcFirstLastPara="1" wrap="square" lIns="0" tIns="0" rIns="0" bIns="0" anchor="t" anchorCtr="0">
            <a:noAutofit/>
          </a:bodyPr>
          <a:lstStyle>
            <a:lvl1pPr marL="457200" lvl="0" indent="-228600" algn="r">
              <a:lnSpc>
                <a:spcPct val="113000"/>
              </a:lnSpc>
              <a:spcBef>
                <a:spcPts val="0"/>
              </a:spcBef>
              <a:spcAft>
                <a:spcPts val="0"/>
              </a:spcAft>
              <a:buClr>
                <a:srgbClr val="FF0000"/>
              </a:buClr>
              <a:buSzPts val="800"/>
              <a:buNone/>
              <a:defRPr sz="800">
                <a:solidFill>
                  <a:srgbClr val="FF0000"/>
                </a:solidFill>
              </a:defRPr>
            </a:lvl1pPr>
            <a:lvl2pPr marL="914400" lvl="1" indent="-342900" algn="l">
              <a:lnSpc>
                <a:spcPct val="113000"/>
              </a:lnSpc>
              <a:spcBef>
                <a:spcPts val="0"/>
              </a:spcBef>
              <a:spcAft>
                <a:spcPts val="0"/>
              </a:spcAft>
              <a:buClr>
                <a:srgbClr val="595959"/>
              </a:buClr>
              <a:buSzPts val="1800"/>
              <a:buChar char="–"/>
              <a:defRPr/>
            </a:lvl2pPr>
            <a:lvl3pPr marL="1371600" lvl="2" indent="-342900" algn="l">
              <a:lnSpc>
                <a:spcPct val="113000"/>
              </a:lnSpc>
              <a:spcBef>
                <a:spcPts val="0"/>
              </a:spcBef>
              <a:spcAft>
                <a:spcPts val="0"/>
              </a:spcAft>
              <a:buClr>
                <a:srgbClr val="595959"/>
              </a:buClr>
              <a:buSzPts val="1800"/>
              <a:buChar char="–"/>
              <a:defRPr/>
            </a:lvl3pPr>
            <a:lvl4pPr marL="1828800" lvl="3" indent="-342900" algn="l">
              <a:lnSpc>
                <a:spcPct val="113000"/>
              </a:lnSpc>
              <a:spcBef>
                <a:spcPts val="0"/>
              </a:spcBef>
              <a:spcAft>
                <a:spcPts val="0"/>
              </a:spcAft>
              <a:buClr>
                <a:srgbClr val="595959"/>
              </a:buClr>
              <a:buSzPts val="1800"/>
              <a:buChar char="–"/>
              <a:defRPr/>
            </a:lvl4pPr>
            <a:lvl5pPr marL="2286000" lvl="4" indent="-342900" algn="l">
              <a:lnSpc>
                <a:spcPct val="113000"/>
              </a:lnSpc>
              <a:spcBef>
                <a:spcPts val="0"/>
              </a:spcBef>
              <a:spcAft>
                <a:spcPts val="0"/>
              </a:spcAft>
              <a:buClr>
                <a:srgbClr val="595959"/>
              </a:buClr>
              <a:buSzPts val="1800"/>
              <a:buChar char="–"/>
              <a:defRPr/>
            </a:lvl5pPr>
            <a:lvl6pPr marL="2743200" lvl="5" indent="-342900" algn="l">
              <a:lnSpc>
                <a:spcPct val="113000"/>
              </a:lnSpc>
              <a:spcBef>
                <a:spcPts val="0"/>
              </a:spcBef>
              <a:spcAft>
                <a:spcPts val="0"/>
              </a:spcAft>
              <a:buClr>
                <a:srgbClr val="595959"/>
              </a:buClr>
              <a:buSzPts val="1800"/>
              <a:buChar char="–"/>
              <a:defRPr/>
            </a:lvl6pPr>
            <a:lvl7pPr marL="3200400" lvl="6" indent="-342900" algn="l">
              <a:lnSpc>
                <a:spcPct val="113000"/>
              </a:lnSpc>
              <a:spcBef>
                <a:spcPts val="0"/>
              </a:spcBef>
              <a:spcAft>
                <a:spcPts val="0"/>
              </a:spcAft>
              <a:buClr>
                <a:srgbClr val="595959"/>
              </a:buClr>
              <a:buSzPts val="1800"/>
              <a:buChar char="–"/>
              <a:defRPr/>
            </a:lvl7pPr>
            <a:lvl8pPr marL="3657600" lvl="7" indent="-342900" algn="l">
              <a:lnSpc>
                <a:spcPct val="113000"/>
              </a:lnSpc>
              <a:spcBef>
                <a:spcPts val="0"/>
              </a:spcBef>
              <a:spcAft>
                <a:spcPts val="0"/>
              </a:spcAft>
              <a:buClr>
                <a:srgbClr val="595959"/>
              </a:buClr>
              <a:buSzPts val="1800"/>
              <a:buChar char="–"/>
              <a:defRPr/>
            </a:lvl8pPr>
            <a:lvl9pPr marL="4114800" lvl="8" indent="-342900" algn="l">
              <a:lnSpc>
                <a:spcPct val="113000"/>
              </a:lnSpc>
              <a:spcBef>
                <a:spcPts val="0"/>
              </a:spcBef>
              <a:spcAft>
                <a:spcPts val="0"/>
              </a:spcAft>
              <a:buClr>
                <a:srgbClr val="595959"/>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Title only_2">
    <p:spTree>
      <p:nvGrpSpPr>
        <p:cNvPr id="1" name="Shape 189"/>
        <p:cNvGrpSpPr/>
        <p:nvPr/>
      </p:nvGrpSpPr>
      <p:grpSpPr>
        <a:xfrm>
          <a:off x="0" y="0"/>
          <a:ext cx="0" cy="0"/>
          <a:chOff x="0" y="0"/>
          <a:chExt cx="0" cy="0"/>
        </a:xfrm>
      </p:grpSpPr>
      <p:sp>
        <p:nvSpPr>
          <p:cNvPr id="190" name="Google Shape;190;p76"/>
          <p:cNvSpPr txBox="1">
            <a:spLocks noGrp="1"/>
          </p:cNvSpPr>
          <p:nvPr>
            <p:ph type="title"/>
          </p:nvPr>
        </p:nvSpPr>
        <p:spPr>
          <a:xfrm>
            <a:off x="478800" y="655200"/>
            <a:ext cx="11232000" cy="9000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76"/>
          <p:cNvSpPr txBox="1">
            <a:spLocks noGrp="1"/>
          </p:cNvSpPr>
          <p:nvPr>
            <p:ph type="dt" idx="10"/>
          </p:nvPr>
        </p:nvSpPr>
        <p:spPr>
          <a:xfrm>
            <a:off x="766800" y="6444000"/>
            <a:ext cx="1159200" cy="216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 name="Google Shape;192;p76"/>
          <p:cNvSpPr txBox="1">
            <a:spLocks noGrp="1"/>
          </p:cNvSpPr>
          <p:nvPr>
            <p:ph type="ftr" idx="11"/>
          </p:nvPr>
        </p:nvSpPr>
        <p:spPr>
          <a:xfrm>
            <a:off x="2235600" y="6444000"/>
            <a:ext cx="8301600" cy="216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 name="Google Shape;193;p76"/>
          <p:cNvSpPr txBox="1">
            <a:spLocks noGrp="1"/>
          </p:cNvSpPr>
          <p:nvPr>
            <p:ph type="sldNum" idx="12"/>
          </p:nvPr>
        </p:nvSpPr>
        <p:spPr>
          <a:xfrm>
            <a:off x="478800" y="6444000"/>
            <a:ext cx="288000" cy="216000"/>
          </a:xfrm>
          <a:prstGeom prst="rect">
            <a:avLst/>
          </a:prstGeom>
          <a:noFill/>
          <a:ln>
            <a:noFill/>
          </a:ln>
        </p:spPr>
        <p:txBody>
          <a:bodyPr spcFirstLastPara="1" wrap="square" lIns="0" tIns="0" rIns="0" bIns="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‹N°›</a:t>
            </a:fld>
            <a:endParaRPr/>
          </a:p>
        </p:txBody>
      </p:sp>
      <p:sp>
        <p:nvSpPr>
          <p:cNvPr id="194" name="Google Shape;194;p76"/>
          <p:cNvSpPr txBox="1">
            <a:spLocks noGrp="1"/>
          </p:cNvSpPr>
          <p:nvPr>
            <p:ph type="body" idx="1"/>
          </p:nvPr>
        </p:nvSpPr>
        <p:spPr>
          <a:xfrm>
            <a:off x="8649337" y="332209"/>
            <a:ext cx="3266700" cy="144600"/>
          </a:xfrm>
          <a:prstGeom prst="rect">
            <a:avLst/>
          </a:prstGeom>
          <a:noFill/>
          <a:ln>
            <a:noFill/>
          </a:ln>
        </p:spPr>
        <p:txBody>
          <a:bodyPr spcFirstLastPara="1" wrap="square" lIns="0" tIns="0" rIns="0" bIns="0" anchor="t" anchorCtr="0">
            <a:noAutofit/>
          </a:bodyPr>
          <a:lstStyle>
            <a:lvl1pPr marL="457200" lvl="0" indent="-228600" algn="r">
              <a:lnSpc>
                <a:spcPct val="113000"/>
              </a:lnSpc>
              <a:spcBef>
                <a:spcPts val="0"/>
              </a:spcBef>
              <a:spcAft>
                <a:spcPts val="0"/>
              </a:spcAft>
              <a:buClr>
                <a:srgbClr val="FF0000"/>
              </a:buClr>
              <a:buSzPts val="800"/>
              <a:buNone/>
              <a:defRPr sz="800">
                <a:solidFill>
                  <a:srgbClr val="FF0000"/>
                </a:solidFill>
              </a:defRPr>
            </a:lvl1pPr>
            <a:lvl2pPr marL="914400" lvl="1" indent="-342900" algn="l">
              <a:lnSpc>
                <a:spcPct val="113000"/>
              </a:lnSpc>
              <a:spcBef>
                <a:spcPts val="0"/>
              </a:spcBef>
              <a:spcAft>
                <a:spcPts val="0"/>
              </a:spcAft>
              <a:buClr>
                <a:srgbClr val="595959"/>
              </a:buClr>
              <a:buSzPts val="1800"/>
              <a:buChar char="–"/>
              <a:defRPr/>
            </a:lvl2pPr>
            <a:lvl3pPr marL="1371600" lvl="2" indent="-342900" algn="l">
              <a:lnSpc>
                <a:spcPct val="113000"/>
              </a:lnSpc>
              <a:spcBef>
                <a:spcPts val="0"/>
              </a:spcBef>
              <a:spcAft>
                <a:spcPts val="0"/>
              </a:spcAft>
              <a:buClr>
                <a:srgbClr val="595959"/>
              </a:buClr>
              <a:buSzPts val="1800"/>
              <a:buChar char="–"/>
              <a:defRPr/>
            </a:lvl3pPr>
            <a:lvl4pPr marL="1828800" lvl="3" indent="-342900" algn="l">
              <a:lnSpc>
                <a:spcPct val="113000"/>
              </a:lnSpc>
              <a:spcBef>
                <a:spcPts val="0"/>
              </a:spcBef>
              <a:spcAft>
                <a:spcPts val="0"/>
              </a:spcAft>
              <a:buClr>
                <a:srgbClr val="595959"/>
              </a:buClr>
              <a:buSzPts val="1800"/>
              <a:buChar char="–"/>
              <a:defRPr/>
            </a:lvl4pPr>
            <a:lvl5pPr marL="2286000" lvl="4" indent="-342900" algn="l">
              <a:lnSpc>
                <a:spcPct val="113000"/>
              </a:lnSpc>
              <a:spcBef>
                <a:spcPts val="0"/>
              </a:spcBef>
              <a:spcAft>
                <a:spcPts val="0"/>
              </a:spcAft>
              <a:buClr>
                <a:srgbClr val="595959"/>
              </a:buClr>
              <a:buSzPts val="1800"/>
              <a:buChar char="–"/>
              <a:defRPr/>
            </a:lvl5pPr>
            <a:lvl6pPr marL="2743200" lvl="5" indent="-342900" algn="l">
              <a:lnSpc>
                <a:spcPct val="113000"/>
              </a:lnSpc>
              <a:spcBef>
                <a:spcPts val="0"/>
              </a:spcBef>
              <a:spcAft>
                <a:spcPts val="0"/>
              </a:spcAft>
              <a:buClr>
                <a:srgbClr val="595959"/>
              </a:buClr>
              <a:buSzPts val="1800"/>
              <a:buChar char="–"/>
              <a:defRPr/>
            </a:lvl6pPr>
            <a:lvl7pPr marL="3200400" lvl="6" indent="-342900" algn="l">
              <a:lnSpc>
                <a:spcPct val="113000"/>
              </a:lnSpc>
              <a:spcBef>
                <a:spcPts val="0"/>
              </a:spcBef>
              <a:spcAft>
                <a:spcPts val="0"/>
              </a:spcAft>
              <a:buClr>
                <a:srgbClr val="595959"/>
              </a:buClr>
              <a:buSzPts val="1800"/>
              <a:buChar char="–"/>
              <a:defRPr/>
            </a:lvl7pPr>
            <a:lvl8pPr marL="3657600" lvl="7" indent="-342900" algn="l">
              <a:lnSpc>
                <a:spcPct val="113000"/>
              </a:lnSpc>
              <a:spcBef>
                <a:spcPts val="0"/>
              </a:spcBef>
              <a:spcAft>
                <a:spcPts val="0"/>
              </a:spcAft>
              <a:buClr>
                <a:srgbClr val="595959"/>
              </a:buClr>
              <a:buSzPts val="1800"/>
              <a:buChar char="–"/>
              <a:defRPr/>
            </a:lvl8pPr>
            <a:lvl9pPr marL="4114800" lvl="8" indent="-342900" algn="l">
              <a:lnSpc>
                <a:spcPct val="113000"/>
              </a:lnSpc>
              <a:spcBef>
                <a:spcPts val="0"/>
              </a:spcBef>
              <a:spcAft>
                <a:spcPts val="0"/>
              </a:spcAft>
              <a:buClr>
                <a:srgbClr val="595959"/>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bg>
      <p:bgPr>
        <a:solidFill>
          <a:schemeClr val="lt1"/>
        </a:solidFill>
        <a:effectLst/>
      </p:bgPr>
    </p:bg>
    <p:spTree>
      <p:nvGrpSpPr>
        <p:cNvPr id="1" name="Shape 30"/>
        <p:cNvGrpSpPr/>
        <p:nvPr/>
      </p:nvGrpSpPr>
      <p:grpSpPr>
        <a:xfrm>
          <a:off x="0" y="0"/>
          <a:ext cx="0" cy="0"/>
          <a:chOff x="0" y="0"/>
          <a:chExt cx="0" cy="0"/>
        </a:xfrm>
      </p:grpSpPr>
      <p:pic>
        <p:nvPicPr>
          <p:cNvPr id="31" name="Google Shape;31;p54"/>
          <p:cNvPicPr preferRelativeResize="0"/>
          <p:nvPr/>
        </p:nvPicPr>
        <p:blipFill rotWithShape="1">
          <a:blip r:embed="rId2">
            <a:alphaModFix/>
          </a:blip>
          <a:srcRect b="13862"/>
          <a:stretch/>
        </p:blipFill>
        <p:spPr>
          <a:xfrm>
            <a:off x="9144" y="6096"/>
            <a:ext cx="12195393" cy="5907342"/>
          </a:xfrm>
          <a:prstGeom prst="rect">
            <a:avLst/>
          </a:prstGeom>
          <a:noFill/>
          <a:ln>
            <a:noFill/>
          </a:ln>
        </p:spPr>
      </p:pic>
      <p:sp>
        <p:nvSpPr>
          <p:cNvPr id="32" name="Google Shape;32;p54"/>
          <p:cNvSpPr txBox="1">
            <a:spLocks noGrp="1"/>
          </p:cNvSpPr>
          <p:nvPr>
            <p:ph type="title"/>
          </p:nvPr>
        </p:nvSpPr>
        <p:spPr>
          <a:xfrm>
            <a:off x="479425" y="653691"/>
            <a:ext cx="11240174" cy="9000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25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4"/>
          <p:cNvSpPr txBox="1">
            <a:spLocks noGrp="1"/>
          </p:cNvSpPr>
          <p:nvPr>
            <p:ph type="body" idx="1"/>
          </p:nvPr>
        </p:nvSpPr>
        <p:spPr>
          <a:xfrm>
            <a:off x="479425" y="1565998"/>
            <a:ext cx="5418347" cy="4347439"/>
          </a:xfrm>
          <a:prstGeom prst="rect">
            <a:avLst/>
          </a:prstGeom>
          <a:noFill/>
          <a:ln>
            <a:noFill/>
          </a:ln>
        </p:spPr>
        <p:txBody>
          <a:bodyPr spcFirstLastPara="1" wrap="square" lIns="0" tIns="0" rIns="0" bIns="0" anchor="t" anchorCtr="0">
            <a:noAutofit/>
          </a:bodyPr>
          <a:lstStyle>
            <a:lvl1pPr marL="457200" lvl="0" indent="-387350" algn="l">
              <a:lnSpc>
                <a:spcPct val="114000"/>
              </a:lnSpc>
              <a:spcBef>
                <a:spcPts val="0"/>
              </a:spcBef>
              <a:spcAft>
                <a:spcPts val="0"/>
              </a:spcAft>
              <a:buClr>
                <a:srgbClr val="595959"/>
              </a:buClr>
              <a:buSzPts val="2500"/>
              <a:buFont typeface="Arial"/>
              <a:buChar char="–"/>
              <a:defRPr sz="2500"/>
            </a:lvl1pPr>
            <a:lvl2pPr marL="914400" lvl="1" indent="-387350" algn="l">
              <a:lnSpc>
                <a:spcPct val="114000"/>
              </a:lnSpc>
              <a:spcBef>
                <a:spcPts val="0"/>
              </a:spcBef>
              <a:spcAft>
                <a:spcPts val="0"/>
              </a:spcAft>
              <a:buClr>
                <a:srgbClr val="595959"/>
              </a:buClr>
              <a:buSzPts val="2500"/>
              <a:buChar char="–"/>
              <a:defRPr sz="2500"/>
            </a:lvl2pPr>
            <a:lvl3pPr marL="1371600" lvl="2" indent="-387350" algn="l">
              <a:lnSpc>
                <a:spcPct val="114000"/>
              </a:lnSpc>
              <a:spcBef>
                <a:spcPts val="0"/>
              </a:spcBef>
              <a:spcAft>
                <a:spcPts val="0"/>
              </a:spcAft>
              <a:buClr>
                <a:srgbClr val="595959"/>
              </a:buClr>
              <a:buSzPts val="2500"/>
              <a:buChar char="–"/>
              <a:defRPr sz="2500"/>
            </a:lvl3pPr>
            <a:lvl4pPr marL="1828800" lvl="3" indent="-387350" algn="l">
              <a:lnSpc>
                <a:spcPct val="114000"/>
              </a:lnSpc>
              <a:spcBef>
                <a:spcPts val="0"/>
              </a:spcBef>
              <a:spcAft>
                <a:spcPts val="0"/>
              </a:spcAft>
              <a:buClr>
                <a:srgbClr val="595959"/>
              </a:buClr>
              <a:buSzPts val="2500"/>
              <a:buChar char="–"/>
              <a:defRPr sz="2500"/>
            </a:lvl4pPr>
            <a:lvl5pPr marL="2286000" lvl="4" indent="-387350" algn="l">
              <a:lnSpc>
                <a:spcPct val="114000"/>
              </a:lnSpc>
              <a:spcBef>
                <a:spcPts val="0"/>
              </a:spcBef>
              <a:spcAft>
                <a:spcPts val="0"/>
              </a:spcAft>
              <a:buClr>
                <a:srgbClr val="595959"/>
              </a:buClr>
              <a:buSzPts val="2500"/>
              <a:buChar char="–"/>
              <a:defRPr sz="2500"/>
            </a:lvl5pPr>
            <a:lvl6pPr marL="2743200" lvl="5" indent="-342900" algn="l">
              <a:lnSpc>
                <a:spcPct val="113000"/>
              </a:lnSpc>
              <a:spcBef>
                <a:spcPts val="0"/>
              </a:spcBef>
              <a:spcAft>
                <a:spcPts val="0"/>
              </a:spcAft>
              <a:buClr>
                <a:srgbClr val="595959"/>
              </a:buClr>
              <a:buSzPts val="1800"/>
              <a:buChar char="–"/>
              <a:defRPr/>
            </a:lvl6pPr>
            <a:lvl7pPr marL="3200400" lvl="6" indent="-342900" algn="l">
              <a:lnSpc>
                <a:spcPct val="113000"/>
              </a:lnSpc>
              <a:spcBef>
                <a:spcPts val="0"/>
              </a:spcBef>
              <a:spcAft>
                <a:spcPts val="0"/>
              </a:spcAft>
              <a:buClr>
                <a:srgbClr val="595959"/>
              </a:buClr>
              <a:buSzPts val="1800"/>
              <a:buChar char="–"/>
              <a:defRPr/>
            </a:lvl7pPr>
            <a:lvl8pPr marL="3657600" lvl="7" indent="-342900" algn="l">
              <a:lnSpc>
                <a:spcPct val="113000"/>
              </a:lnSpc>
              <a:spcBef>
                <a:spcPts val="0"/>
              </a:spcBef>
              <a:spcAft>
                <a:spcPts val="0"/>
              </a:spcAft>
              <a:buClr>
                <a:srgbClr val="595959"/>
              </a:buClr>
              <a:buSzPts val="1800"/>
              <a:buChar char="–"/>
              <a:defRPr/>
            </a:lvl8pPr>
            <a:lvl9pPr marL="4114800" lvl="8" indent="-342900" algn="l">
              <a:lnSpc>
                <a:spcPct val="113000"/>
              </a:lnSpc>
              <a:spcBef>
                <a:spcPts val="0"/>
              </a:spcBef>
              <a:spcAft>
                <a:spcPts val="0"/>
              </a:spcAft>
              <a:buClr>
                <a:srgbClr val="595959"/>
              </a:buClr>
              <a:buSzPts val="1800"/>
              <a:buChar char="–"/>
              <a:defRPr/>
            </a:lvl9pPr>
          </a:lstStyle>
          <a:p>
            <a:endParaRPr/>
          </a:p>
        </p:txBody>
      </p:sp>
      <p:sp>
        <p:nvSpPr>
          <p:cNvPr id="34" name="Google Shape;34;p54"/>
          <p:cNvSpPr txBox="1">
            <a:spLocks noGrp="1"/>
          </p:cNvSpPr>
          <p:nvPr>
            <p:ph type="body" idx="2"/>
          </p:nvPr>
        </p:nvSpPr>
        <p:spPr>
          <a:xfrm>
            <a:off x="6301252" y="1565999"/>
            <a:ext cx="5418347" cy="4347439"/>
          </a:xfrm>
          <a:prstGeom prst="rect">
            <a:avLst/>
          </a:prstGeom>
          <a:noFill/>
          <a:ln>
            <a:noFill/>
          </a:ln>
        </p:spPr>
        <p:txBody>
          <a:bodyPr spcFirstLastPara="1" wrap="square" lIns="0" tIns="0" rIns="0" bIns="0" anchor="t" anchorCtr="0">
            <a:noAutofit/>
          </a:bodyPr>
          <a:lstStyle>
            <a:lvl1pPr marL="457200" lvl="0" indent="-387350" algn="l">
              <a:lnSpc>
                <a:spcPct val="114000"/>
              </a:lnSpc>
              <a:spcBef>
                <a:spcPts val="0"/>
              </a:spcBef>
              <a:spcAft>
                <a:spcPts val="0"/>
              </a:spcAft>
              <a:buClr>
                <a:srgbClr val="595959"/>
              </a:buClr>
              <a:buSzPts val="2500"/>
              <a:buFont typeface="Arial"/>
              <a:buChar char="–"/>
              <a:defRPr sz="2500"/>
            </a:lvl1pPr>
            <a:lvl2pPr marL="914400" lvl="1" indent="-387350" algn="l">
              <a:lnSpc>
                <a:spcPct val="114000"/>
              </a:lnSpc>
              <a:spcBef>
                <a:spcPts val="0"/>
              </a:spcBef>
              <a:spcAft>
                <a:spcPts val="0"/>
              </a:spcAft>
              <a:buClr>
                <a:srgbClr val="595959"/>
              </a:buClr>
              <a:buSzPts val="2500"/>
              <a:buChar char="–"/>
              <a:defRPr sz="2500"/>
            </a:lvl2pPr>
            <a:lvl3pPr marL="1371600" lvl="2" indent="-387350" algn="l">
              <a:lnSpc>
                <a:spcPct val="114000"/>
              </a:lnSpc>
              <a:spcBef>
                <a:spcPts val="0"/>
              </a:spcBef>
              <a:spcAft>
                <a:spcPts val="0"/>
              </a:spcAft>
              <a:buClr>
                <a:srgbClr val="595959"/>
              </a:buClr>
              <a:buSzPts val="2500"/>
              <a:buChar char="–"/>
              <a:defRPr sz="2500"/>
            </a:lvl3pPr>
            <a:lvl4pPr marL="1828800" lvl="3" indent="-387350" algn="l">
              <a:lnSpc>
                <a:spcPct val="114000"/>
              </a:lnSpc>
              <a:spcBef>
                <a:spcPts val="0"/>
              </a:spcBef>
              <a:spcAft>
                <a:spcPts val="0"/>
              </a:spcAft>
              <a:buClr>
                <a:srgbClr val="595959"/>
              </a:buClr>
              <a:buSzPts val="2500"/>
              <a:buChar char="–"/>
              <a:defRPr sz="2500"/>
            </a:lvl4pPr>
            <a:lvl5pPr marL="2286000" lvl="4" indent="-387350" algn="l">
              <a:lnSpc>
                <a:spcPct val="114000"/>
              </a:lnSpc>
              <a:spcBef>
                <a:spcPts val="0"/>
              </a:spcBef>
              <a:spcAft>
                <a:spcPts val="0"/>
              </a:spcAft>
              <a:buClr>
                <a:srgbClr val="595959"/>
              </a:buClr>
              <a:buSzPts val="2500"/>
              <a:buChar char="–"/>
              <a:defRPr sz="2500"/>
            </a:lvl5pPr>
            <a:lvl6pPr marL="2743200" lvl="5" indent="-342900" algn="l">
              <a:lnSpc>
                <a:spcPct val="113000"/>
              </a:lnSpc>
              <a:spcBef>
                <a:spcPts val="0"/>
              </a:spcBef>
              <a:spcAft>
                <a:spcPts val="0"/>
              </a:spcAft>
              <a:buClr>
                <a:srgbClr val="595959"/>
              </a:buClr>
              <a:buSzPts val="1800"/>
              <a:buChar char="–"/>
              <a:defRPr/>
            </a:lvl6pPr>
            <a:lvl7pPr marL="3200400" lvl="6" indent="-342900" algn="l">
              <a:lnSpc>
                <a:spcPct val="113000"/>
              </a:lnSpc>
              <a:spcBef>
                <a:spcPts val="0"/>
              </a:spcBef>
              <a:spcAft>
                <a:spcPts val="0"/>
              </a:spcAft>
              <a:buClr>
                <a:srgbClr val="595959"/>
              </a:buClr>
              <a:buSzPts val="1800"/>
              <a:buChar char="–"/>
              <a:defRPr/>
            </a:lvl7pPr>
            <a:lvl8pPr marL="3657600" lvl="7" indent="-342900" algn="l">
              <a:lnSpc>
                <a:spcPct val="113000"/>
              </a:lnSpc>
              <a:spcBef>
                <a:spcPts val="0"/>
              </a:spcBef>
              <a:spcAft>
                <a:spcPts val="0"/>
              </a:spcAft>
              <a:buClr>
                <a:srgbClr val="595959"/>
              </a:buClr>
              <a:buSzPts val="1800"/>
              <a:buChar char="–"/>
              <a:defRPr/>
            </a:lvl8pPr>
            <a:lvl9pPr marL="4114800" lvl="8" indent="-342900" algn="l">
              <a:lnSpc>
                <a:spcPct val="113000"/>
              </a:lnSpc>
              <a:spcBef>
                <a:spcPts val="0"/>
              </a:spcBef>
              <a:spcAft>
                <a:spcPts val="0"/>
              </a:spcAft>
              <a:buClr>
                <a:srgbClr val="595959"/>
              </a:buClr>
              <a:buSzPts val="1800"/>
              <a:buChar char="–"/>
              <a:defRPr/>
            </a:lvl9pPr>
          </a:lstStyle>
          <a:p>
            <a:endParaRPr/>
          </a:p>
        </p:txBody>
      </p:sp>
      <p:sp>
        <p:nvSpPr>
          <p:cNvPr id="35" name="Google Shape;35;p54"/>
          <p:cNvSpPr txBox="1"/>
          <p:nvPr/>
        </p:nvSpPr>
        <p:spPr>
          <a:xfrm>
            <a:off x="11004550" y="341313"/>
            <a:ext cx="920700" cy="144600"/>
          </a:xfrm>
          <a:prstGeom prst="rect">
            <a:avLst/>
          </a:prstGeom>
          <a:noFill/>
          <a:ln>
            <a:noFill/>
          </a:ln>
        </p:spPr>
        <p:txBody>
          <a:bodyPr spcFirstLastPara="1" wrap="square" lIns="0" tIns="0" rIns="0" bIns="0" anchor="t" anchorCtr="0">
            <a:noAutofit/>
          </a:bodyPr>
          <a:lstStyle/>
          <a:p>
            <a:pPr marL="0" marR="0" lvl="0" indent="0" algn="r" rtl="0">
              <a:lnSpc>
                <a:spcPct val="113000"/>
              </a:lnSpc>
              <a:spcBef>
                <a:spcPts val="0"/>
              </a:spcBef>
              <a:spcAft>
                <a:spcPts val="0"/>
              </a:spcAft>
              <a:buClr>
                <a:srgbClr val="FE8F00"/>
              </a:buClr>
              <a:buSzPts val="900"/>
              <a:buFont typeface="Arial"/>
              <a:buNone/>
            </a:pPr>
            <a:r>
              <a:rPr lang="en-US" sz="900" b="1" i="0" u="none" strike="noStrike" cap="none">
                <a:solidFill>
                  <a:srgbClr val="FE5000"/>
                </a:solidFill>
                <a:latin typeface="Arial"/>
                <a:ea typeface="Arial"/>
                <a:cs typeface="Arial"/>
                <a:sym typeface="Arial"/>
              </a:rPr>
              <a:t>[ Airbus Amber ]</a:t>
            </a:r>
            <a:endParaRPr sz="900" b="1" i="0" u="none" strike="noStrike" cap="none">
              <a:solidFill>
                <a:srgbClr val="FE5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losing slide with copyright/disclaimer">
  <p:cSld name="Closing slide with copyright/disclaimer">
    <p:bg>
      <p:bgPr>
        <a:solidFill>
          <a:schemeClr val="dk2"/>
        </a:solidFill>
        <a:effectLst/>
      </p:bgPr>
    </p:bg>
    <p:spTree>
      <p:nvGrpSpPr>
        <p:cNvPr id="1" name="Shape 204"/>
        <p:cNvGrpSpPr/>
        <p:nvPr/>
      </p:nvGrpSpPr>
      <p:grpSpPr>
        <a:xfrm>
          <a:off x="0" y="0"/>
          <a:ext cx="0" cy="0"/>
          <a:chOff x="0" y="0"/>
          <a:chExt cx="0" cy="0"/>
        </a:xfrm>
      </p:grpSpPr>
      <p:pic>
        <p:nvPicPr>
          <p:cNvPr id="205" name="Google Shape;205;g108d1736015_0_325" descr="ThankYou_Grid_Portrait.png"/>
          <p:cNvPicPr preferRelativeResize="0"/>
          <p:nvPr/>
        </p:nvPicPr>
        <p:blipFill rotWithShape="1">
          <a:blip r:embed="rId2">
            <a:alphaModFix/>
          </a:blip>
          <a:srcRect/>
          <a:stretch/>
        </p:blipFill>
        <p:spPr>
          <a:xfrm>
            <a:off x="0" y="651848"/>
            <a:ext cx="12193201" cy="4672455"/>
          </a:xfrm>
          <a:prstGeom prst="rect">
            <a:avLst/>
          </a:prstGeom>
          <a:noFill/>
          <a:ln>
            <a:noFill/>
          </a:ln>
        </p:spPr>
      </p:pic>
      <p:sp>
        <p:nvSpPr>
          <p:cNvPr id="206" name="Google Shape;206;g108d1736015_0_325"/>
          <p:cNvSpPr txBox="1">
            <a:spLocks noGrp="1"/>
          </p:cNvSpPr>
          <p:nvPr>
            <p:ph type="body" idx="1"/>
          </p:nvPr>
        </p:nvSpPr>
        <p:spPr>
          <a:xfrm>
            <a:off x="3886247" y="2966527"/>
            <a:ext cx="6507300" cy="4560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lt1"/>
              </a:buClr>
              <a:buSzPts val="2500"/>
              <a:buNone/>
              <a:defRPr sz="2500">
                <a:solidFill>
                  <a:schemeClr val="lt1"/>
                </a:solidFill>
              </a:defRPr>
            </a:lvl1pPr>
            <a:lvl2pPr marL="914400" lvl="1" indent="-342900" algn="l" rtl="0">
              <a:lnSpc>
                <a:spcPct val="113000"/>
              </a:lnSpc>
              <a:spcBef>
                <a:spcPts val="0"/>
              </a:spcBef>
              <a:spcAft>
                <a:spcPts val="0"/>
              </a:spcAft>
              <a:buClr>
                <a:srgbClr val="595959"/>
              </a:buClr>
              <a:buSzPts val="1800"/>
              <a:buChar char="–"/>
              <a:defRPr/>
            </a:lvl2pPr>
            <a:lvl3pPr marL="1371600" lvl="2" indent="-342900" algn="l" rtl="0">
              <a:lnSpc>
                <a:spcPct val="113000"/>
              </a:lnSpc>
              <a:spcBef>
                <a:spcPts val="0"/>
              </a:spcBef>
              <a:spcAft>
                <a:spcPts val="0"/>
              </a:spcAft>
              <a:buClr>
                <a:srgbClr val="595959"/>
              </a:buClr>
              <a:buSzPts val="1800"/>
              <a:buChar char="–"/>
              <a:defRPr/>
            </a:lvl3pPr>
            <a:lvl4pPr marL="1828800" lvl="3" indent="-342900" algn="l" rtl="0">
              <a:lnSpc>
                <a:spcPct val="113000"/>
              </a:lnSpc>
              <a:spcBef>
                <a:spcPts val="0"/>
              </a:spcBef>
              <a:spcAft>
                <a:spcPts val="0"/>
              </a:spcAft>
              <a:buClr>
                <a:srgbClr val="595959"/>
              </a:buClr>
              <a:buSzPts val="1800"/>
              <a:buChar char="–"/>
              <a:defRPr/>
            </a:lvl4pPr>
            <a:lvl5pPr marL="2286000" lvl="4" indent="-342900" algn="l" rtl="0">
              <a:lnSpc>
                <a:spcPct val="113000"/>
              </a:lnSpc>
              <a:spcBef>
                <a:spcPts val="0"/>
              </a:spcBef>
              <a:spcAft>
                <a:spcPts val="0"/>
              </a:spcAft>
              <a:buClr>
                <a:srgbClr val="595959"/>
              </a:buClr>
              <a:buSzPts val="1800"/>
              <a:buChar char="–"/>
              <a:defRPr/>
            </a:lvl5pPr>
            <a:lvl6pPr marL="2743200" lvl="5" indent="-342900" algn="l" rtl="0">
              <a:lnSpc>
                <a:spcPct val="113000"/>
              </a:lnSpc>
              <a:spcBef>
                <a:spcPts val="0"/>
              </a:spcBef>
              <a:spcAft>
                <a:spcPts val="0"/>
              </a:spcAft>
              <a:buClr>
                <a:srgbClr val="595959"/>
              </a:buClr>
              <a:buSzPts val="1800"/>
              <a:buChar char="–"/>
              <a:defRPr/>
            </a:lvl6pPr>
            <a:lvl7pPr marL="3200400" lvl="6" indent="-342900" algn="l" rtl="0">
              <a:lnSpc>
                <a:spcPct val="113000"/>
              </a:lnSpc>
              <a:spcBef>
                <a:spcPts val="0"/>
              </a:spcBef>
              <a:spcAft>
                <a:spcPts val="0"/>
              </a:spcAft>
              <a:buClr>
                <a:srgbClr val="595959"/>
              </a:buClr>
              <a:buSzPts val="1800"/>
              <a:buChar char="–"/>
              <a:defRPr/>
            </a:lvl7pPr>
            <a:lvl8pPr marL="3657600" lvl="7" indent="-342900" algn="l" rtl="0">
              <a:lnSpc>
                <a:spcPct val="113000"/>
              </a:lnSpc>
              <a:spcBef>
                <a:spcPts val="0"/>
              </a:spcBef>
              <a:spcAft>
                <a:spcPts val="0"/>
              </a:spcAft>
              <a:buClr>
                <a:srgbClr val="595959"/>
              </a:buClr>
              <a:buSzPts val="1800"/>
              <a:buChar char="–"/>
              <a:defRPr/>
            </a:lvl8pPr>
            <a:lvl9pPr marL="4114800" lvl="8" indent="-342900" algn="l" rtl="0">
              <a:lnSpc>
                <a:spcPct val="113000"/>
              </a:lnSpc>
              <a:spcBef>
                <a:spcPts val="0"/>
              </a:spcBef>
              <a:spcAft>
                <a:spcPts val="0"/>
              </a:spcAft>
              <a:buClr>
                <a:srgbClr val="595959"/>
              </a:buClr>
              <a:buSzPts val="1800"/>
              <a:buChar char="–"/>
              <a:defRPr/>
            </a:lvl9pPr>
          </a:lstStyle>
          <a:p>
            <a:endParaRPr/>
          </a:p>
        </p:txBody>
      </p:sp>
      <p:grpSp>
        <p:nvGrpSpPr>
          <p:cNvPr id="207" name="Google Shape;207;g108d1736015_0_325"/>
          <p:cNvGrpSpPr/>
          <p:nvPr/>
        </p:nvGrpSpPr>
        <p:grpSpPr>
          <a:xfrm>
            <a:off x="0" y="2746980"/>
            <a:ext cx="12193200" cy="62100"/>
            <a:chOff x="0" y="3606831"/>
            <a:chExt cx="12193200" cy="62100"/>
          </a:xfrm>
        </p:grpSpPr>
        <p:sp>
          <p:nvSpPr>
            <p:cNvPr id="208" name="Google Shape;208;g108d1736015_0_325"/>
            <p:cNvSpPr/>
            <p:nvPr/>
          </p:nvSpPr>
          <p:spPr>
            <a:xfrm>
              <a:off x="0" y="3606831"/>
              <a:ext cx="12193200" cy="21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61"/>
                <a:buFont typeface="Arial"/>
                <a:buNone/>
              </a:pPr>
              <a:endParaRPr sz="1361" b="0" i="0" u="none" strike="noStrike" cap="none">
                <a:solidFill>
                  <a:srgbClr val="000000"/>
                </a:solidFill>
                <a:latin typeface="Arial"/>
                <a:ea typeface="Arial"/>
                <a:cs typeface="Arial"/>
                <a:sym typeface="Arial"/>
              </a:endParaRPr>
            </a:p>
          </p:txBody>
        </p:sp>
        <p:sp>
          <p:nvSpPr>
            <p:cNvPr id="209" name="Google Shape;209;g108d1736015_0_325"/>
            <p:cNvSpPr/>
            <p:nvPr/>
          </p:nvSpPr>
          <p:spPr>
            <a:xfrm>
              <a:off x="3886247" y="3606831"/>
              <a:ext cx="8305800" cy="62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361"/>
                <a:buFont typeface="Arial"/>
                <a:buNone/>
              </a:pPr>
              <a:endParaRPr sz="1361" b="0" i="0" u="none" strike="noStrike" cap="none">
                <a:solidFill>
                  <a:srgbClr val="000000"/>
                </a:solidFill>
                <a:latin typeface="Arial"/>
                <a:ea typeface="Arial"/>
                <a:cs typeface="Arial"/>
                <a:sym typeface="Arial"/>
              </a:endParaRPr>
            </a:p>
          </p:txBody>
        </p:sp>
      </p:grpSp>
      <p:pic>
        <p:nvPicPr>
          <p:cNvPr id="210" name="Google Shape;210;g108d1736015_0_325"/>
          <p:cNvPicPr preferRelativeResize="0"/>
          <p:nvPr/>
        </p:nvPicPr>
        <p:blipFill rotWithShape="1">
          <a:blip r:embed="rId3">
            <a:alphaModFix/>
          </a:blip>
          <a:srcRect/>
          <a:stretch/>
        </p:blipFill>
        <p:spPr>
          <a:xfrm>
            <a:off x="10846794" y="6465066"/>
            <a:ext cx="1089501" cy="202063"/>
          </a:xfrm>
          <a:prstGeom prst="rect">
            <a:avLst/>
          </a:prstGeom>
          <a:noFill/>
          <a:ln>
            <a:noFill/>
          </a:ln>
        </p:spPr>
      </p:pic>
      <p:sp>
        <p:nvSpPr>
          <p:cNvPr id="211" name="Google Shape;211;g108d1736015_0_325"/>
          <p:cNvSpPr txBox="1"/>
          <p:nvPr/>
        </p:nvSpPr>
        <p:spPr>
          <a:xfrm>
            <a:off x="11004550" y="341313"/>
            <a:ext cx="920700" cy="144600"/>
          </a:xfrm>
          <a:prstGeom prst="rect">
            <a:avLst/>
          </a:prstGeom>
          <a:noFill/>
          <a:ln>
            <a:noFill/>
          </a:ln>
        </p:spPr>
        <p:txBody>
          <a:bodyPr spcFirstLastPara="1" wrap="square" lIns="0" tIns="0" rIns="0" bIns="0" anchor="t" anchorCtr="0">
            <a:noAutofit/>
          </a:bodyPr>
          <a:lstStyle/>
          <a:p>
            <a:pPr marL="0" marR="0" lvl="0" indent="0" algn="r" rtl="0">
              <a:lnSpc>
                <a:spcPct val="113000"/>
              </a:lnSpc>
              <a:spcBef>
                <a:spcPts val="0"/>
              </a:spcBef>
              <a:spcAft>
                <a:spcPts val="0"/>
              </a:spcAft>
              <a:buClr>
                <a:srgbClr val="FFFFFF"/>
              </a:buClr>
              <a:buSzPts val="900"/>
              <a:buFont typeface="Arial"/>
              <a:buNone/>
            </a:pPr>
            <a:r>
              <a:rPr lang="en-US" sz="900" b="1" i="0" u="none" strike="noStrike" cap="none">
                <a:solidFill>
                  <a:srgbClr val="FFFFFF"/>
                </a:solidFill>
                <a:latin typeface="Arial"/>
                <a:ea typeface="Arial"/>
                <a:cs typeface="Arial"/>
                <a:sym typeface="Arial"/>
              </a:rPr>
              <a:t>[ Airbus Amber ]</a:t>
            </a:r>
            <a:endParaRPr sz="900" b="1" i="0" u="none" strike="noStrike" cap="none">
              <a:solidFill>
                <a:srgbClr val="FFFFFF"/>
              </a:solidFill>
              <a:latin typeface="Arial"/>
              <a:ea typeface="Arial"/>
              <a:cs typeface="Arial"/>
              <a:sym typeface="Arial"/>
            </a:endParaRPr>
          </a:p>
        </p:txBody>
      </p:sp>
      <p:sp>
        <p:nvSpPr>
          <p:cNvPr id="212" name="Google Shape;212;g108d1736015_0_325"/>
          <p:cNvSpPr txBox="1">
            <a:spLocks noGrp="1"/>
          </p:cNvSpPr>
          <p:nvPr>
            <p:ph type="sldNum" idx="12"/>
          </p:nvPr>
        </p:nvSpPr>
        <p:spPr>
          <a:xfrm>
            <a:off x="11409045" y="6333134"/>
            <a:ext cx="7317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lt1"/>
                </a:solidFill>
              </a:defRPr>
            </a:lvl1pPr>
            <a:lvl2pPr lvl="1" algn="r" rtl="0">
              <a:buNone/>
              <a:defRPr sz="1300">
                <a:solidFill>
                  <a:schemeClr val="lt1"/>
                </a:solidFill>
              </a:defRPr>
            </a:lvl2pPr>
            <a:lvl3pPr lvl="2" algn="r" rtl="0">
              <a:buNone/>
              <a:defRPr sz="1300">
                <a:solidFill>
                  <a:schemeClr val="lt1"/>
                </a:solidFill>
              </a:defRPr>
            </a:lvl3pPr>
            <a:lvl4pPr lvl="3" algn="r" rtl="0">
              <a:buNone/>
              <a:defRPr sz="1300">
                <a:solidFill>
                  <a:schemeClr val="lt1"/>
                </a:solidFill>
              </a:defRPr>
            </a:lvl4pPr>
            <a:lvl5pPr lvl="4" algn="r" rtl="0">
              <a:buNone/>
              <a:defRPr sz="1300">
                <a:solidFill>
                  <a:schemeClr val="lt1"/>
                </a:solidFill>
              </a:defRPr>
            </a:lvl5pPr>
            <a:lvl6pPr lvl="5" algn="r" rtl="0">
              <a:buNone/>
              <a:defRPr sz="1300">
                <a:solidFill>
                  <a:schemeClr val="lt1"/>
                </a:solidFill>
              </a:defRPr>
            </a:lvl6pPr>
            <a:lvl7pPr lvl="6" algn="r" rtl="0">
              <a:buNone/>
              <a:defRPr sz="1300">
                <a:solidFill>
                  <a:schemeClr val="lt1"/>
                </a:solidFill>
              </a:defRPr>
            </a:lvl7pPr>
            <a:lvl8pPr lvl="7" algn="r" rtl="0">
              <a:buNone/>
              <a:defRPr sz="1300">
                <a:solidFill>
                  <a:schemeClr val="lt1"/>
                </a:solidFill>
              </a:defRPr>
            </a:lvl8pPr>
            <a:lvl9pPr lvl="8" algn="r" rtl="0">
              <a:buNone/>
              <a:defRPr sz="1300">
                <a:solidFill>
                  <a:schemeClr val="lt1"/>
                </a:solidFill>
              </a:defRPr>
            </a:lvl9pPr>
          </a:lstStyle>
          <a:p>
            <a:pPr marL="0" lvl="0" indent="0" algn="r"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Header and content">
  <p:cSld name="Header and content">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478800" y="655200"/>
            <a:ext cx="11232000" cy="900000"/>
          </a:xfrm>
          <a:prstGeom prst="rect">
            <a:avLst/>
          </a:prstGeom>
          <a:noFill/>
          <a:ln>
            <a:noFill/>
          </a:ln>
        </p:spPr>
        <p:txBody>
          <a:bodyPr spcFirstLastPara="1" wrap="square" lIns="0" tIns="0" rIns="0" bIns="0" anchor="t" anchorCtr="0">
            <a:noAutofit/>
          </a:bodyPr>
          <a:lstStyle>
            <a:lvl1pPr lvl="0" algn="l" rtl="0">
              <a:lnSpc>
                <a:spcPct val="110000"/>
              </a:lnSpc>
              <a:spcBef>
                <a:spcPts val="0"/>
              </a:spcBef>
              <a:spcAft>
                <a:spcPts val="0"/>
              </a:spcAft>
              <a:buClr>
                <a:schemeClr val="dk2"/>
              </a:buClr>
              <a:buSzPts val="2500"/>
              <a:buFont typeface="Arial"/>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3" name="Google Shape;83;p13"/>
          <p:cNvSpPr txBox="1">
            <a:spLocks noGrp="1"/>
          </p:cNvSpPr>
          <p:nvPr>
            <p:ph type="body" idx="1"/>
          </p:nvPr>
        </p:nvSpPr>
        <p:spPr>
          <a:xfrm>
            <a:off x="478800" y="1565944"/>
            <a:ext cx="11232000" cy="4351200"/>
          </a:xfrm>
          <a:prstGeom prst="rect">
            <a:avLst/>
          </a:prstGeom>
          <a:noFill/>
          <a:ln>
            <a:noFill/>
          </a:ln>
        </p:spPr>
        <p:txBody>
          <a:bodyPr spcFirstLastPara="1" wrap="square" lIns="0" tIns="0" rIns="0" bIns="0" anchor="t" anchorCtr="0">
            <a:noAutofit/>
          </a:bodyPr>
          <a:lstStyle>
            <a:lvl1pPr marL="457200" lvl="0" indent="-342900" algn="l" rtl="0">
              <a:lnSpc>
                <a:spcPct val="113000"/>
              </a:lnSpc>
              <a:spcBef>
                <a:spcPts val="0"/>
              </a:spcBef>
              <a:spcAft>
                <a:spcPts val="0"/>
              </a:spcAft>
              <a:buClr>
                <a:srgbClr val="595959"/>
              </a:buClr>
              <a:buSzPts val="1800"/>
              <a:buChar char="•"/>
              <a:defRPr/>
            </a:lvl1pPr>
            <a:lvl2pPr marL="914400" lvl="1" indent="-342900" algn="l" rtl="0">
              <a:lnSpc>
                <a:spcPct val="113000"/>
              </a:lnSpc>
              <a:spcBef>
                <a:spcPts val="0"/>
              </a:spcBef>
              <a:spcAft>
                <a:spcPts val="0"/>
              </a:spcAft>
              <a:buClr>
                <a:srgbClr val="595959"/>
              </a:buClr>
              <a:buSzPts val="1800"/>
              <a:buChar char="–"/>
              <a:defRPr/>
            </a:lvl2pPr>
            <a:lvl3pPr marL="1371600" lvl="2" indent="-342900" algn="l" rtl="0">
              <a:lnSpc>
                <a:spcPct val="113000"/>
              </a:lnSpc>
              <a:spcBef>
                <a:spcPts val="0"/>
              </a:spcBef>
              <a:spcAft>
                <a:spcPts val="0"/>
              </a:spcAft>
              <a:buClr>
                <a:srgbClr val="595959"/>
              </a:buClr>
              <a:buSzPts val="1800"/>
              <a:buChar char="–"/>
              <a:defRPr/>
            </a:lvl3pPr>
            <a:lvl4pPr marL="1828800" lvl="3" indent="-342900" algn="l" rtl="0">
              <a:lnSpc>
                <a:spcPct val="113000"/>
              </a:lnSpc>
              <a:spcBef>
                <a:spcPts val="0"/>
              </a:spcBef>
              <a:spcAft>
                <a:spcPts val="0"/>
              </a:spcAft>
              <a:buClr>
                <a:srgbClr val="595959"/>
              </a:buClr>
              <a:buSzPts val="1800"/>
              <a:buChar char="–"/>
              <a:defRPr/>
            </a:lvl4pPr>
            <a:lvl5pPr marL="2286000" lvl="4" indent="-342900" algn="l" rtl="0">
              <a:lnSpc>
                <a:spcPct val="113000"/>
              </a:lnSpc>
              <a:spcBef>
                <a:spcPts val="0"/>
              </a:spcBef>
              <a:spcAft>
                <a:spcPts val="0"/>
              </a:spcAft>
              <a:buClr>
                <a:srgbClr val="595959"/>
              </a:buClr>
              <a:buSzPts val="1800"/>
              <a:buChar char="–"/>
              <a:defRPr/>
            </a:lvl5pPr>
            <a:lvl6pPr marL="2743200" lvl="5" indent="-342900" algn="l" rtl="0">
              <a:lnSpc>
                <a:spcPct val="113000"/>
              </a:lnSpc>
              <a:spcBef>
                <a:spcPts val="0"/>
              </a:spcBef>
              <a:spcAft>
                <a:spcPts val="0"/>
              </a:spcAft>
              <a:buClr>
                <a:srgbClr val="595959"/>
              </a:buClr>
              <a:buSzPts val="1800"/>
              <a:buChar char="–"/>
              <a:defRPr/>
            </a:lvl6pPr>
            <a:lvl7pPr marL="3200400" lvl="6" indent="-342900" algn="l" rtl="0">
              <a:lnSpc>
                <a:spcPct val="113000"/>
              </a:lnSpc>
              <a:spcBef>
                <a:spcPts val="0"/>
              </a:spcBef>
              <a:spcAft>
                <a:spcPts val="0"/>
              </a:spcAft>
              <a:buClr>
                <a:srgbClr val="595959"/>
              </a:buClr>
              <a:buSzPts val="1800"/>
              <a:buChar char="–"/>
              <a:defRPr/>
            </a:lvl7pPr>
            <a:lvl8pPr marL="3657600" lvl="7" indent="-342900" algn="l" rtl="0">
              <a:lnSpc>
                <a:spcPct val="113000"/>
              </a:lnSpc>
              <a:spcBef>
                <a:spcPts val="0"/>
              </a:spcBef>
              <a:spcAft>
                <a:spcPts val="0"/>
              </a:spcAft>
              <a:buClr>
                <a:srgbClr val="595959"/>
              </a:buClr>
              <a:buSzPts val="1800"/>
              <a:buChar char="–"/>
              <a:defRPr/>
            </a:lvl8pPr>
            <a:lvl9pPr marL="4114800" lvl="8" indent="-342900" algn="l" rtl="0">
              <a:lnSpc>
                <a:spcPct val="113000"/>
              </a:lnSpc>
              <a:spcBef>
                <a:spcPts val="0"/>
              </a:spcBef>
              <a:spcAft>
                <a:spcPts val="0"/>
              </a:spcAft>
              <a:buClr>
                <a:srgbClr val="595959"/>
              </a:buClr>
              <a:buSzPts val="1800"/>
              <a:buChar char="–"/>
              <a:defRPr/>
            </a:lvl9pPr>
          </a:lstStyle>
          <a:p>
            <a:endParaRPr/>
          </a:p>
        </p:txBody>
      </p:sp>
    </p:spTree>
    <p:extLst>
      <p:ext uri="{BB962C8B-B14F-4D97-AF65-F5344CB8AC3E}">
        <p14:creationId xmlns:p14="http://schemas.microsoft.com/office/powerpoint/2010/main" val="3486333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re et contenu" type="obj">
  <p:cSld name="Titre et contenu">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478800" y="655200"/>
            <a:ext cx="11232000" cy="9000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SzPts val="25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
          <p:cNvSpPr txBox="1">
            <a:spLocks noGrp="1"/>
          </p:cNvSpPr>
          <p:nvPr>
            <p:ph type="body" idx="1"/>
          </p:nvPr>
        </p:nvSpPr>
        <p:spPr>
          <a:xfrm>
            <a:off x="478800" y="1558800"/>
            <a:ext cx="11232000" cy="4351338"/>
          </a:xfrm>
          <a:prstGeom prst="rect">
            <a:avLst/>
          </a:prstGeom>
          <a:noFill/>
          <a:ln>
            <a:noFill/>
          </a:ln>
        </p:spPr>
        <p:txBody>
          <a:bodyPr spcFirstLastPara="1" wrap="square" lIns="0" tIns="0" rIns="0" bIns="0" anchor="t" anchorCtr="0">
            <a:noAutofit/>
          </a:bodyPr>
          <a:lstStyle>
            <a:lvl1pPr marL="457200" lvl="0" indent="-323850" algn="l">
              <a:lnSpc>
                <a:spcPct val="113000"/>
              </a:lnSpc>
              <a:spcBef>
                <a:spcPts val="0"/>
              </a:spcBef>
              <a:spcAft>
                <a:spcPts val="0"/>
              </a:spcAft>
              <a:buSzPts val="1500"/>
              <a:buChar char="•"/>
              <a:defRPr/>
            </a:lvl1pPr>
            <a:lvl2pPr marL="914400" lvl="1" indent="-323850" algn="l">
              <a:lnSpc>
                <a:spcPct val="113000"/>
              </a:lnSpc>
              <a:spcBef>
                <a:spcPts val="0"/>
              </a:spcBef>
              <a:spcAft>
                <a:spcPts val="0"/>
              </a:spcAft>
              <a:buSzPts val="1500"/>
              <a:buChar char="–"/>
              <a:defRPr/>
            </a:lvl2pPr>
            <a:lvl3pPr marL="1371600" lvl="2" indent="-323850" algn="l">
              <a:lnSpc>
                <a:spcPct val="113000"/>
              </a:lnSpc>
              <a:spcBef>
                <a:spcPts val="0"/>
              </a:spcBef>
              <a:spcAft>
                <a:spcPts val="0"/>
              </a:spcAft>
              <a:buSzPts val="1500"/>
              <a:buChar char="–"/>
              <a:defRPr/>
            </a:lvl3pPr>
            <a:lvl4pPr marL="1828800" lvl="3" indent="-323850" algn="l">
              <a:lnSpc>
                <a:spcPct val="113000"/>
              </a:lnSpc>
              <a:spcBef>
                <a:spcPts val="0"/>
              </a:spcBef>
              <a:spcAft>
                <a:spcPts val="0"/>
              </a:spcAft>
              <a:buSzPts val="1500"/>
              <a:buChar char="–"/>
              <a:defRPr/>
            </a:lvl4pPr>
            <a:lvl5pPr marL="2286000" lvl="4" indent="-323850" algn="l">
              <a:lnSpc>
                <a:spcPct val="113000"/>
              </a:lnSpc>
              <a:spcBef>
                <a:spcPts val="0"/>
              </a:spcBef>
              <a:spcAft>
                <a:spcPts val="0"/>
              </a:spcAft>
              <a:buSzPts val="1500"/>
              <a:buChar char="–"/>
              <a:defRPr/>
            </a:lvl5pPr>
            <a:lvl6pPr marL="2743200" lvl="5" indent="-323850" algn="l">
              <a:lnSpc>
                <a:spcPct val="113000"/>
              </a:lnSpc>
              <a:spcBef>
                <a:spcPts val="0"/>
              </a:spcBef>
              <a:spcAft>
                <a:spcPts val="0"/>
              </a:spcAft>
              <a:buSzPts val="1500"/>
              <a:buChar char="–"/>
              <a:defRPr/>
            </a:lvl6pPr>
            <a:lvl7pPr marL="3200400" lvl="6" indent="-323850" algn="l">
              <a:lnSpc>
                <a:spcPct val="113000"/>
              </a:lnSpc>
              <a:spcBef>
                <a:spcPts val="0"/>
              </a:spcBef>
              <a:spcAft>
                <a:spcPts val="0"/>
              </a:spcAft>
              <a:buSzPts val="1500"/>
              <a:buChar char="–"/>
              <a:defRPr/>
            </a:lvl7pPr>
            <a:lvl8pPr marL="3657600" lvl="7" indent="-323850" algn="l">
              <a:lnSpc>
                <a:spcPct val="113000"/>
              </a:lnSpc>
              <a:spcBef>
                <a:spcPts val="0"/>
              </a:spcBef>
              <a:spcAft>
                <a:spcPts val="0"/>
              </a:spcAft>
              <a:buSzPts val="1500"/>
              <a:buChar char="–"/>
              <a:defRPr/>
            </a:lvl8pPr>
            <a:lvl9pPr marL="4114800" lvl="8" indent="-323850" algn="l">
              <a:lnSpc>
                <a:spcPct val="113000"/>
              </a:lnSpc>
              <a:spcBef>
                <a:spcPts val="0"/>
              </a:spcBef>
              <a:spcAft>
                <a:spcPts val="0"/>
              </a:spcAft>
              <a:buSzPts val="1500"/>
              <a:buChar char="–"/>
              <a:defRPr/>
            </a:lvl9pPr>
          </a:lstStyle>
          <a:p>
            <a:endParaRPr/>
          </a:p>
        </p:txBody>
      </p:sp>
      <p:sp>
        <p:nvSpPr>
          <p:cNvPr id="34" name="Google Shape;3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5" name="Google Shape;3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36" name="Google Shape;36;p3"/>
          <p:cNvSpPr txBox="1">
            <a:spLocks noGrp="1"/>
          </p:cNvSpPr>
          <p:nvPr>
            <p:ph type="sldNum" idx="12"/>
          </p:nvPr>
        </p:nvSpPr>
        <p:spPr>
          <a:xfrm>
            <a:off x="478800" y="6444000"/>
            <a:ext cx="288000" cy="2160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l">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l">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l">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l">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l">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l">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l">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l">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‹N°›</a:t>
            </a:fld>
            <a:endParaRPr/>
          </a:p>
        </p:txBody>
      </p:sp>
    </p:spTree>
    <p:extLst>
      <p:ext uri="{BB962C8B-B14F-4D97-AF65-F5344CB8AC3E}">
        <p14:creationId xmlns:p14="http://schemas.microsoft.com/office/powerpoint/2010/main" val="1517279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p:cSld name="Divider">
    <p:bg>
      <p:bgPr>
        <a:solidFill>
          <a:schemeClr val="lt1"/>
        </a:solidFill>
        <a:effectLst/>
      </p:bgPr>
    </p:bg>
    <p:spTree>
      <p:nvGrpSpPr>
        <p:cNvPr id="1" name="Shape 39"/>
        <p:cNvGrpSpPr/>
        <p:nvPr/>
      </p:nvGrpSpPr>
      <p:grpSpPr>
        <a:xfrm>
          <a:off x="0" y="0"/>
          <a:ext cx="0" cy="0"/>
          <a:chOff x="0" y="0"/>
          <a:chExt cx="0" cy="0"/>
        </a:xfrm>
      </p:grpSpPr>
      <p:pic>
        <p:nvPicPr>
          <p:cNvPr id="40" name="Google Shape;40;p56"/>
          <p:cNvPicPr preferRelativeResize="0"/>
          <p:nvPr/>
        </p:nvPicPr>
        <p:blipFill rotWithShape="1">
          <a:blip r:embed="rId2">
            <a:alphaModFix/>
          </a:blip>
          <a:srcRect b="13768"/>
          <a:stretch/>
        </p:blipFill>
        <p:spPr>
          <a:xfrm>
            <a:off x="0" y="0"/>
            <a:ext cx="12192000" cy="5913439"/>
          </a:xfrm>
          <a:prstGeom prst="rect">
            <a:avLst/>
          </a:prstGeom>
          <a:noFill/>
          <a:ln>
            <a:noFill/>
          </a:ln>
        </p:spPr>
      </p:pic>
      <p:sp>
        <p:nvSpPr>
          <p:cNvPr id="41" name="Google Shape;41;p56"/>
          <p:cNvSpPr txBox="1">
            <a:spLocks noGrp="1"/>
          </p:cNvSpPr>
          <p:nvPr>
            <p:ph type="title"/>
          </p:nvPr>
        </p:nvSpPr>
        <p:spPr>
          <a:xfrm>
            <a:off x="3905794" y="2054627"/>
            <a:ext cx="7158758" cy="1372321"/>
          </a:xfrm>
          <a:prstGeom prst="rect">
            <a:avLst/>
          </a:prstGeom>
          <a:noFill/>
          <a:ln>
            <a:noFill/>
          </a:ln>
        </p:spPr>
        <p:txBody>
          <a:bodyPr spcFirstLastPara="1" wrap="square" lIns="0" tIns="0" rIns="0" bIns="0" anchor="b" anchorCtr="0">
            <a:noAutofit/>
          </a:bodyPr>
          <a:lstStyle>
            <a:lvl1pPr lvl="0" algn="l">
              <a:lnSpc>
                <a:spcPct val="110000"/>
              </a:lnSpc>
              <a:spcBef>
                <a:spcPts val="0"/>
              </a:spcBef>
              <a:spcAft>
                <a:spcPts val="0"/>
              </a:spcAft>
              <a:buClr>
                <a:schemeClr val="dk2"/>
              </a:buClr>
              <a:buSzPts val="2500"/>
              <a:buFont typeface="Arial"/>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6"/>
          <p:cNvSpPr txBox="1"/>
          <p:nvPr/>
        </p:nvSpPr>
        <p:spPr>
          <a:xfrm>
            <a:off x="11004550" y="341313"/>
            <a:ext cx="920700" cy="144600"/>
          </a:xfrm>
          <a:prstGeom prst="rect">
            <a:avLst/>
          </a:prstGeom>
          <a:noFill/>
          <a:ln>
            <a:noFill/>
          </a:ln>
        </p:spPr>
        <p:txBody>
          <a:bodyPr spcFirstLastPara="1" wrap="square" lIns="0" tIns="0" rIns="0" bIns="0" anchor="t" anchorCtr="0">
            <a:noAutofit/>
          </a:bodyPr>
          <a:lstStyle/>
          <a:p>
            <a:pPr marL="0" marR="0" lvl="0" indent="0" algn="r" rtl="0">
              <a:lnSpc>
                <a:spcPct val="113000"/>
              </a:lnSpc>
              <a:spcBef>
                <a:spcPts val="0"/>
              </a:spcBef>
              <a:spcAft>
                <a:spcPts val="0"/>
              </a:spcAft>
              <a:buClr>
                <a:srgbClr val="FE8F00"/>
              </a:buClr>
              <a:buSzPts val="900"/>
              <a:buFont typeface="Arial"/>
              <a:buNone/>
            </a:pPr>
            <a:r>
              <a:rPr lang="en-US" sz="900" b="1" i="0" u="none" strike="noStrike" cap="none">
                <a:solidFill>
                  <a:srgbClr val="FE5000"/>
                </a:solidFill>
                <a:latin typeface="Arial"/>
                <a:ea typeface="Arial"/>
                <a:cs typeface="Arial"/>
                <a:sym typeface="Arial"/>
              </a:rPr>
              <a:t>[ Airbus Amber ]</a:t>
            </a:r>
            <a:endParaRPr sz="900" b="1" i="0" u="none" strike="noStrike" cap="none">
              <a:solidFill>
                <a:srgbClr val="FE5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re et contenu">
  <p:cSld name="1_Titre et contenu">
    <p:spTree>
      <p:nvGrpSpPr>
        <p:cNvPr id="1" name="Shape 45"/>
        <p:cNvGrpSpPr/>
        <p:nvPr/>
      </p:nvGrpSpPr>
      <p:grpSpPr>
        <a:xfrm>
          <a:off x="0" y="0"/>
          <a:ext cx="0" cy="0"/>
          <a:chOff x="0" y="0"/>
          <a:chExt cx="0" cy="0"/>
        </a:xfrm>
      </p:grpSpPr>
      <p:sp>
        <p:nvSpPr>
          <p:cNvPr id="46" name="Google Shape;46;p58"/>
          <p:cNvSpPr txBox="1">
            <a:spLocks noGrp="1"/>
          </p:cNvSpPr>
          <p:nvPr>
            <p:ph type="body" idx="1"/>
          </p:nvPr>
        </p:nvSpPr>
        <p:spPr>
          <a:xfrm>
            <a:off x="227348" y="1815352"/>
            <a:ext cx="11700000" cy="4466201"/>
          </a:xfrm>
          <a:prstGeom prst="rect">
            <a:avLst/>
          </a:prstGeom>
          <a:noFill/>
          <a:ln>
            <a:noFill/>
          </a:ln>
        </p:spPr>
        <p:txBody>
          <a:bodyPr spcFirstLastPara="1" wrap="square" lIns="0" tIns="0" rIns="0" bIns="0" anchor="t" anchorCtr="0">
            <a:noAutofit/>
          </a:bodyPr>
          <a:lstStyle>
            <a:lvl1pPr marL="457200" lvl="0" indent="-323850" algn="l">
              <a:lnSpc>
                <a:spcPct val="113000"/>
              </a:lnSpc>
              <a:spcBef>
                <a:spcPts val="0"/>
              </a:spcBef>
              <a:spcAft>
                <a:spcPts val="0"/>
              </a:spcAft>
              <a:buSzPts val="1500"/>
              <a:buChar char="•"/>
              <a:defRPr/>
            </a:lvl1pPr>
            <a:lvl2pPr marL="914400" lvl="1" indent="-323850" algn="l">
              <a:lnSpc>
                <a:spcPct val="113000"/>
              </a:lnSpc>
              <a:spcBef>
                <a:spcPts val="0"/>
              </a:spcBef>
              <a:spcAft>
                <a:spcPts val="0"/>
              </a:spcAft>
              <a:buSzPts val="1500"/>
              <a:buChar char="–"/>
              <a:defRPr/>
            </a:lvl2pPr>
            <a:lvl3pPr marL="1371600" lvl="2" indent="-323850" algn="l">
              <a:lnSpc>
                <a:spcPct val="113000"/>
              </a:lnSpc>
              <a:spcBef>
                <a:spcPts val="0"/>
              </a:spcBef>
              <a:spcAft>
                <a:spcPts val="0"/>
              </a:spcAft>
              <a:buSzPts val="1500"/>
              <a:buChar char="–"/>
              <a:defRPr/>
            </a:lvl3pPr>
            <a:lvl4pPr marL="1828800" lvl="3" indent="-323850" algn="l">
              <a:lnSpc>
                <a:spcPct val="113000"/>
              </a:lnSpc>
              <a:spcBef>
                <a:spcPts val="0"/>
              </a:spcBef>
              <a:spcAft>
                <a:spcPts val="0"/>
              </a:spcAft>
              <a:buSzPts val="1500"/>
              <a:buChar char="–"/>
              <a:defRPr/>
            </a:lvl4pPr>
            <a:lvl5pPr marL="2286000" lvl="4" indent="-323850" algn="l">
              <a:lnSpc>
                <a:spcPct val="113000"/>
              </a:lnSpc>
              <a:spcBef>
                <a:spcPts val="0"/>
              </a:spcBef>
              <a:spcAft>
                <a:spcPts val="0"/>
              </a:spcAft>
              <a:buSzPts val="1500"/>
              <a:buChar char="–"/>
              <a:defRPr/>
            </a:lvl5pPr>
            <a:lvl6pPr marL="2743200" lvl="5" indent="-323850" algn="l">
              <a:lnSpc>
                <a:spcPct val="113000"/>
              </a:lnSpc>
              <a:spcBef>
                <a:spcPts val="0"/>
              </a:spcBef>
              <a:spcAft>
                <a:spcPts val="0"/>
              </a:spcAft>
              <a:buSzPts val="1500"/>
              <a:buChar char="–"/>
              <a:defRPr/>
            </a:lvl6pPr>
            <a:lvl7pPr marL="3200400" lvl="6" indent="-323850" algn="l">
              <a:lnSpc>
                <a:spcPct val="113000"/>
              </a:lnSpc>
              <a:spcBef>
                <a:spcPts val="0"/>
              </a:spcBef>
              <a:spcAft>
                <a:spcPts val="0"/>
              </a:spcAft>
              <a:buSzPts val="1500"/>
              <a:buChar char="–"/>
              <a:defRPr/>
            </a:lvl7pPr>
            <a:lvl8pPr marL="3657600" lvl="7" indent="-323850" algn="l">
              <a:lnSpc>
                <a:spcPct val="113000"/>
              </a:lnSpc>
              <a:spcBef>
                <a:spcPts val="0"/>
              </a:spcBef>
              <a:spcAft>
                <a:spcPts val="0"/>
              </a:spcAft>
              <a:buSzPts val="1500"/>
              <a:buChar char="–"/>
              <a:defRPr/>
            </a:lvl8pPr>
            <a:lvl9pPr marL="4114800" lvl="8" indent="-323850" algn="l">
              <a:lnSpc>
                <a:spcPct val="113000"/>
              </a:lnSpc>
              <a:spcBef>
                <a:spcPts val="0"/>
              </a:spcBef>
              <a:spcAft>
                <a:spcPts val="0"/>
              </a:spcAft>
              <a:buSzPts val="1500"/>
              <a:buChar char="–"/>
              <a:defRPr/>
            </a:lvl9pPr>
          </a:lstStyle>
          <a:p>
            <a:endParaRPr/>
          </a:p>
        </p:txBody>
      </p:sp>
      <p:sp>
        <p:nvSpPr>
          <p:cNvPr id="47" name="Google Shape;47;p58"/>
          <p:cNvSpPr txBox="1">
            <a:spLocks noGrp="1"/>
          </p:cNvSpPr>
          <p:nvPr>
            <p:ph type="title"/>
          </p:nvPr>
        </p:nvSpPr>
        <p:spPr>
          <a:xfrm>
            <a:off x="478800" y="655200"/>
            <a:ext cx="11232000" cy="9000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SzPts val="25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alt customisable">
  <p:cSld name="Title slide alt customisable">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62"/>
          <p:cNvSpPr/>
          <p:nvPr/>
        </p:nvSpPr>
        <p:spPr>
          <a:xfrm>
            <a:off x="0" y="3625065"/>
            <a:ext cx="12192000" cy="3232951"/>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61"/>
              <a:buFont typeface="Arial"/>
              <a:buNone/>
            </a:pPr>
            <a:endParaRPr sz="1361" b="0" i="0" u="none" strike="noStrike" cap="none">
              <a:solidFill>
                <a:srgbClr val="000000"/>
              </a:solidFill>
              <a:latin typeface="Arial"/>
              <a:ea typeface="Arial"/>
              <a:cs typeface="Arial"/>
              <a:sym typeface="Arial"/>
            </a:endParaRPr>
          </a:p>
        </p:txBody>
      </p:sp>
      <p:grpSp>
        <p:nvGrpSpPr>
          <p:cNvPr id="61" name="Google Shape;61;p62"/>
          <p:cNvGrpSpPr/>
          <p:nvPr/>
        </p:nvGrpSpPr>
        <p:grpSpPr>
          <a:xfrm>
            <a:off x="5430" y="3606831"/>
            <a:ext cx="12192000" cy="61997"/>
            <a:chOff x="3" y="1195"/>
            <a:chExt cx="6736" cy="68"/>
          </a:xfrm>
        </p:grpSpPr>
        <p:sp>
          <p:nvSpPr>
            <p:cNvPr id="62" name="Google Shape;62;p62"/>
            <p:cNvSpPr/>
            <p:nvPr/>
          </p:nvSpPr>
          <p:spPr>
            <a:xfrm>
              <a:off x="3" y="1195"/>
              <a:ext cx="6733" cy="23"/>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61"/>
                <a:buFont typeface="Arial"/>
                <a:buNone/>
              </a:pPr>
              <a:endParaRPr sz="1361" b="0" i="0" u="none" strike="noStrike" cap="none">
                <a:solidFill>
                  <a:srgbClr val="000000"/>
                </a:solidFill>
                <a:latin typeface="Arial"/>
                <a:ea typeface="Arial"/>
                <a:cs typeface="Arial"/>
                <a:sym typeface="Arial"/>
              </a:endParaRPr>
            </a:p>
          </p:txBody>
        </p:sp>
        <p:sp>
          <p:nvSpPr>
            <p:cNvPr id="63" name="Google Shape;63;p62"/>
            <p:cNvSpPr/>
            <p:nvPr/>
          </p:nvSpPr>
          <p:spPr>
            <a:xfrm>
              <a:off x="1829" y="1195"/>
              <a:ext cx="4910" cy="6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61"/>
                <a:buFont typeface="Arial"/>
                <a:buNone/>
              </a:pPr>
              <a:endParaRPr sz="1361" b="0" i="0" u="none" strike="noStrike" cap="none">
                <a:solidFill>
                  <a:srgbClr val="000000"/>
                </a:solidFill>
                <a:latin typeface="Arial"/>
                <a:ea typeface="Arial"/>
                <a:cs typeface="Arial"/>
                <a:sym typeface="Arial"/>
              </a:endParaRPr>
            </a:p>
          </p:txBody>
        </p:sp>
      </p:grpSp>
      <p:sp>
        <p:nvSpPr>
          <p:cNvPr id="64" name="Google Shape;64;p62"/>
          <p:cNvSpPr txBox="1">
            <a:spLocks noGrp="1"/>
          </p:cNvSpPr>
          <p:nvPr>
            <p:ph type="ctrTitle"/>
          </p:nvPr>
        </p:nvSpPr>
        <p:spPr>
          <a:xfrm>
            <a:off x="3305016" y="4143314"/>
            <a:ext cx="6031344" cy="871200"/>
          </a:xfrm>
          <a:prstGeom prst="rect">
            <a:avLst/>
          </a:prstGeom>
          <a:noFill/>
          <a:ln>
            <a:noFill/>
          </a:ln>
        </p:spPr>
        <p:txBody>
          <a:bodyPr spcFirstLastPara="1" wrap="square" lIns="0" tIns="0" rIns="0" bIns="0" anchor="b" anchorCtr="0">
            <a:noAutofit/>
          </a:bodyPr>
          <a:lstStyle>
            <a:lvl1pPr lvl="0" algn="l">
              <a:lnSpc>
                <a:spcPct val="105000"/>
              </a:lnSpc>
              <a:spcBef>
                <a:spcPts val="0"/>
              </a:spcBef>
              <a:spcAft>
                <a:spcPts val="0"/>
              </a:spcAft>
              <a:buClr>
                <a:schemeClr val="lt1"/>
              </a:buClr>
              <a:buSzPts val="3000"/>
              <a:buFont typeface="Arial"/>
              <a:buNone/>
              <a:defRPr sz="3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62"/>
          <p:cNvSpPr txBox="1">
            <a:spLocks noGrp="1"/>
          </p:cNvSpPr>
          <p:nvPr>
            <p:ph type="subTitle" idx="1"/>
          </p:nvPr>
        </p:nvSpPr>
        <p:spPr>
          <a:xfrm>
            <a:off x="3305016" y="5077977"/>
            <a:ext cx="6031344" cy="67852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000"/>
              <a:buNone/>
              <a:defRPr sz="2000">
                <a:solidFill>
                  <a:schemeClr val="lt1"/>
                </a:solidFill>
              </a:defRPr>
            </a:lvl1pPr>
            <a:lvl2pPr lvl="1" algn="l">
              <a:lnSpc>
                <a:spcPct val="113000"/>
              </a:lnSpc>
              <a:spcBef>
                <a:spcPts val="0"/>
              </a:spcBef>
              <a:spcAft>
                <a:spcPts val="0"/>
              </a:spcAft>
              <a:buClr>
                <a:srgbClr val="595959"/>
              </a:buClr>
              <a:buSzPts val="1800"/>
              <a:buChar char="–"/>
              <a:defRPr/>
            </a:lvl2pPr>
            <a:lvl3pPr lvl="2" algn="l">
              <a:lnSpc>
                <a:spcPct val="113000"/>
              </a:lnSpc>
              <a:spcBef>
                <a:spcPts val="0"/>
              </a:spcBef>
              <a:spcAft>
                <a:spcPts val="0"/>
              </a:spcAft>
              <a:buClr>
                <a:srgbClr val="595959"/>
              </a:buClr>
              <a:buSzPts val="1800"/>
              <a:buChar char="–"/>
              <a:defRPr/>
            </a:lvl3pPr>
            <a:lvl4pPr lvl="3" algn="l">
              <a:lnSpc>
                <a:spcPct val="113000"/>
              </a:lnSpc>
              <a:spcBef>
                <a:spcPts val="0"/>
              </a:spcBef>
              <a:spcAft>
                <a:spcPts val="0"/>
              </a:spcAft>
              <a:buClr>
                <a:srgbClr val="595959"/>
              </a:buClr>
              <a:buSzPts val="1800"/>
              <a:buChar char="–"/>
              <a:defRPr/>
            </a:lvl4pPr>
            <a:lvl5pPr lvl="4" algn="l">
              <a:lnSpc>
                <a:spcPct val="113000"/>
              </a:lnSpc>
              <a:spcBef>
                <a:spcPts val="0"/>
              </a:spcBef>
              <a:spcAft>
                <a:spcPts val="0"/>
              </a:spcAft>
              <a:buClr>
                <a:srgbClr val="595959"/>
              </a:buClr>
              <a:buSzPts val="1800"/>
              <a:buChar char="–"/>
              <a:defRPr/>
            </a:lvl5pPr>
            <a:lvl6pPr lvl="5" algn="l">
              <a:lnSpc>
                <a:spcPct val="113000"/>
              </a:lnSpc>
              <a:spcBef>
                <a:spcPts val="0"/>
              </a:spcBef>
              <a:spcAft>
                <a:spcPts val="0"/>
              </a:spcAft>
              <a:buClr>
                <a:srgbClr val="595959"/>
              </a:buClr>
              <a:buSzPts val="1800"/>
              <a:buChar char="–"/>
              <a:defRPr/>
            </a:lvl6pPr>
            <a:lvl7pPr lvl="6" algn="l">
              <a:lnSpc>
                <a:spcPct val="113000"/>
              </a:lnSpc>
              <a:spcBef>
                <a:spcPts val="0"/>
              </a:spcBef>
              <a:spcAft>
                <a:spcPts val="0"/>
              </a:spcAft>
              <a:buClr>
                <a:srgbClr val="595959"/>
              </a:buClr>
              <a:buSzPts val="1800"/>
              <a:buChar char="–"/>
              <a:defRPr/>
            </a:lvl7pPr>
            <a:lvl8pPr lvl="7" algn="l">
              <a:lnSpc>
                <a:spcPct val="113000"/>
              </a:lnSpc>
              <a:spcBef>
                <a:spcPts val="0"/>
              </a:spcBef>
              <a:spcAft>
                <a:spcPts val="0"/>
              </a:spcAft>
              <a:buClr>
                <a:srgbClr val="595959"/>
              </a:buClr>
              <a:buSzPts val="1800"/>
              <a:buChar char="–"/>
              <a:defRPr/>
            </a:lvl8pPr>
            <a:lvl9pPr lvl="8" algn="l">
              <a:lnSpc>
                <a:spcPct val="113000"/>
              </a:lnSpc>
              <a:spcBef>
                <a:spcPts val="0"/>
              </a:spcBef>
              <a:spcAft>
                <a:spcPts val="0"/>
              </a:spcAft>
              <a:buClr>
                <a:srgbClr val="595959"/>
              </a:buClr>
              <a:buSzPts val="1800"/>
              <a:buChar char="–"/>
              <a:defRPr/>
            </a:lvl9pPr>
          </a:lstStyle>
          <a:p>
            <a:endParaRPr/>
          </a:p>
        </p:txBody>
      </p:sp>
      <p:grpSp>
        <p:nvGrpSpPr>
          <p:cNvPr id="66" name="Google Shape;66;p62"/>
          <p:cNvGrpSpPr/>
          <p:nvPr/>
        </p:nvGrpSpPr>
        <p:grpSpPr>
          <a:xfrm>
            <a:off x="10614576" y="6254454"/>
            <a:ext cx="1332000" cy="246595"/>
            <a:chOff x="830300" y="1716088"/>
            <a:chExt cx="10058401" cy="1862137"/>
          </a:xfrm>
        </p:grpSpPr>
        <p:sp>
          <p:nvSpPr>
            <p:cNvPr id="67" name="Google Shape;67;p62"/>
            <p:cNvSpPr/>
            <p:nvPr/>
          </p:nvSpPr>
          <p:spPr>
            <a:xfrm>
              <a:off x="3857663" y="1749425"/>
              <a:ext cx="1604963" cy="1789112"/>
            </a:xfrm>
            <a:custGeom>
              <a:avLst/>
              <a:gdLst/>
              <a:ahLst/>
              <a:cxnLst/>
              <a:rect l="l" t="t" r="r" b="b"/>
              <a:pathLst>
                <a:path w="247" h="275" extrusionOk="0">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 name="Google Shape;68;p62"/>
            <p:cNvSpPr/>
            <p:nvPr/>
          </p:nvSpPr>
          <p:spPr>
            <a:xfrm>
              <a:off x="3130588" y="1749425"/>
              <a:ext cx="434975" cy="1789112"/>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 name="Google Shape;69;p62"/>
            <p:cNvSpPr/>
            <p:nvPr/>
          </p:nvSpPr>
          <p:spPr>
            <a:xfrm>
              <a:off x="830300" y="1749425"/>
              <a:ext cx="2203450" cy="1789112"/>
            </a:xfrm>
            <a:custGeom>
              <a:avLst/>
              <a:gdLst/>
              <a:ahLst/>
              <a:cxnLst/>
              <a:rect l="l" t="t" r="r" b="b"/>
              <a:pathLst>
                <a:path w="1388" h="1127" extrusionOk="0">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 name="Google Shape;70;p62"/>
            <p:cNvSpPr/>
            <p:nvPr/>
          </p:nvSpPr>
          <p:spPr>
            <a:xfrm>
              <a:off x="5670588" y="1749425"/>
              <a:ext cx="1670050" cy="1789112"/>
            </a:xfrm>
            <a:custGeom>
              <a:avLst/>
              <a:gdLst/>
              <a:ahLst/>
              <a:cxnLst/>
              <a:rect l="l" t="t" r="r" b="b"/>
              <a:pathLst>
                <a:path w="257" h="275" extrusionOk="0">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 name="Google Shape;71;p62"/>
            <p:cNvSpPr/>
            <p:nvPr/>
          </p:nvSpPr>
          <p:spPr>
            <a:xfrm>
              <a:off x="7529550" y="1749425"/>
              <a:ext cx="1630363" cy="1828800"/>
            </a:xfrm>
            <a:custGeom>
              <a:avLst/>
              <a:gdLst/>
              <a:ahLst/>
              <a:cxnLst/>
              <a:rect l="l" t="t" r="r" b="b"/>
              <a:pathLst>
                <a:path w="251" h="281" extrusionOk="0">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 name="Google Shape;72;p62"/>
            <p:cNvSpPr/>
            <p:nvPr/>
          </p:nvSpPr>
          <p:spPr>
            <a:xfrm>
              <a:off x="9309138" y="1716088"/>
              <a:ext cx="1579563" cy="1862137"/>
            </a:xfrm>
            <a:custGeom>
              <a:avLst/>
              <a:gdLst/>
              <a:ahLst/>
              <a:cxnLst/>
              <a:rect l="l" t="t" r="r" b="b"/>
              <a:pathLst>
                <a:path w="243" h="286" extrusionOk="0">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73" name="Google Shape;73;p62"/>
          <p:cNvSpPr txBox="1">
            <a:spLocks noGrp="1"/>
          </p:cNvSpPr>
          <p:nvPr>
            <p:ph type="subTitle" idx="2"/>
          </p:nvPr>
        </p:nvSpPr>
        <p:spPr>
          <a:xfrm>
            <a:off x="3330750" y="5887425"/>
            <a:ext cx="5151600" cy="469200"/>
          </a:xfrm>
          <a:prstGeom prst="rect">
            <a:avLst/>
          </a:prstGeom>
          <a:noFill/>
          <a:ln>
            <a:noFill/>
          </a:ln>
        </p:spPr>
        <p:txBody>
          <a:bodyPr spcFirstLastPara="1" wrap="square" lIns="0" tIns="0" rIns="0" bIns="0" anchor="t" anchorCtr="0">
            <a:noAutofit/>
          </a:bodyPr>
          <a:lstStyle>
            <a:lvl1pPr lvl="0" algn="l">
              <a:lnSpc>
                <a:spcPct val="113000"/>
              </a:lnSpc>
              <a:spcBef>
                <a:spcPts val="0"/>
              </a:spcBef>
              <a:spcAft>
                <a:spcPts val="0"/>
              </a:spcAft>
              <a:buClr>
                <a:srgbClr val="FFFFFF"/>
              </a:buClr>
              <a:buSzPts val="1500"/>
              <a:buNone/>
              <a:defRPr>
                <a:solidFill>
                  <a:srgbClr val="FFFFFF"/>
                </a:solidFill>
              </a:defRPr>
            </a:lvl1pPr>
            <a:lvl2pPr lvl="1" algn="l">
              <a:lnSpc>
                <a:spcPct val="113000"/>
              </a:lnSpc>
              <a:spcBef>
                <a:spcPts val="0"/>
              </a:spcBef>
              <a:spcAft>
                <a:spcPts val="0"/>
              </a:spcAft>
              <a:buSzPts val="1500"/>
              <a:buNone/>
              <a:defRPr/>
            </a:lvl2pPr>
            <a:lvl3pPr lvl="2" algn="l">
              <a:lnSpc>
                <a:spcPct val="113000"/>
              </a:lnSpc>
              <a:spcBef>
                <a:spcPts val="0"/>
              </a:spcBef>
              <a:spcAft>
                <a:spcPts val="0"/>
              </a:spcAft>
              <a:buSzPts val="1500"/>
              <a:buNone/>
              <a:defRPr/>
            </a:lvl3pPr>
            <a:lvl4pPr lvl="3" algn="l">
              <a:lnSpc>
                <a:spcPct val="113000"/>
              </a:lnSpc>
              <a:spcBef>
                <a:spcPts val="0"/>
              </a:spcBef>
              <a:spcAft>
                <a:spcPts val="0"/>
              </a:spcAft>
              <a:buSzPts val="1500"/>
              <a:buNone/>
              <a:defRPr/>
            </a:lvl4pPr>
            <a:lvl5pPr lvl="4" algn="l">
              <a:lnSpc>
                <a:spcPct val="113000"/>
              </a:lnSpc>
              <a:spcBef>
                <a:spcPts val="0"/>
              </a:spcBef>
              <a:spcAft>
                <a:spcPts val="0"/>
              </a:spcAft>
              <a:buSzPts val="1500"/>
              <a:buNone/>
              <a:defRPr/>
            </a:lvl5pPr>
            <a:lvl6pPr lvl="5" algn="l">
              <a:lnSpc>
                <a:spcPct val="113000"/>
              </a:lnSpc>
              <a:spcBef>
                <a:spcPts val="0"/>
              </a:spcBef>
              <a:spcAft>
                <a:spcPts val="0"/>
              </a:spcAft>
              <a:buSzPts val="1500"/>
              <a:buNone/>
              <a:defRPr/>
            </a:lvl6pPr>
            <a:lvl7pPr lvl="6" algn="l">
              <a:lnSpc>
                <a:spcPct val="113000"/>
              </a:lnSpc>
              <a:spcBef>
                <a:spcPts val="0"/>
              </a:spcBef>
              <a:spcAft>
                <a:spcPts val="0"/>
              </a:spcAft>
              <a:buSzPts val="1500"/>
              <a:buNone/>
              <a:defRPr/>
            </a:lvl7pPr>
            <a:lvl8pPr lvl="7" algn="l">
              <a:lnSpc>
                <a:spcPct val="113000"/>
              </a:lnSpc>
              <a:spcBef>
                <a:spcPts val="0"/>
              </a:spcBef>
              <a:spcAft>
                <a:spcPts val="0"/>
              </a:spcAft>
              <a:buSzPts val="1500"/>
              <a:buNone/>
              <a:defRPr/>
            </a:lvl8pPr>
            <a:lvl9pPr lvl="8" algn="l">
              <a:lnSpc>
                <a:spcPct val="113000"/>
              </a:lnSpc>
              <a:spcBef>
                <a:spcPts val="0"/>
              </a:spcBef>
              <a:spcAft>
                <a:spcPts val="0"/>
              </a:spcAft>
              <a:buSzPts val="1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white">
  <p:cSld name="Title slide white">
    <p:bg>
      <p:bgPr>
        <a:solidFill>
          <a:schemeClr val="lt1"/>
        </a:solidFill>
        <a:effectLst/>
      </p:bgPr>
    </p:bg>
    <p:spTree>
      <p:nvGrpSpPr>
        <p:cNvPr id="1" name="Shape 74"/>
        <p:cNvGrpSpPr/>
        <p:nvPr/>
      </p:nvGrpSpPr>
      <p:grpSpPr>
        <a:xfrm>
          <a:off x="0" y="0"/>
          <a:ext cx="0" cy="0"/>
          <a:chOff x="0" y="0"/>
          <a:chExt cx="0" cy="0"/>
        </a:xfrm>
      </p:grpSpPr>
      <p:pic>
        <p:nvPicPr>
          <p:cNvPr id="75" name="Google Shape;75;p6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6" name="Google Shape;76;p63"/>
          <p:cNvSpPr/>
          <p:nvPr/>
        </p:nvSpPr>
        <p:spPr>
          <a:xfrm>
            <a:off x="0" y="5424787"/>
            <a:ext cx="12192000" cy="1433213"/>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61"/>
              <a:buFont typeface="Arial"/>
              <a:buNone/>
            </a:pPr>
            <a:endParaRPr sz="1361" b="0" i="0" u="none" strike="noStrike" cap="none">
              <a:solidFill>
                <a:srgbClr val="000000"/>
              </a:solidFill>
              <a:latin typeface="Arial"/>
              <a:ea typeface="Arial"/>
              <a:cs typeface="Arial"/>
              <a:sym typeface="Arial"/>
            </a:endParaRPr>
          </a:p>
        </p:txBody>
      </p:sp>
      <p:grpSp>
        <p:nvGrpSpPr>
          <p:cNvPr id="77" name="Google Shape;77;p63"/>
          <p:cNvGrpSpPr/>
          <p:nvPr/>
        </p:nvGrpSpPr>
        <p:grpSpPr>
          <a:xfrm>
            <a:off x="0" y="5412023"/>
            <a:ext cx="12192000" cy="61996"/>
            <a:chOff x="0" y="3175"/>
            <a:chExt cx="6736" cy="68"/>
          </a:xfrm>
        </p:grpSpPr>
        <p:sp>
          <p:nvSpPr>
            <p:cNvPr id="78" name="Google Shape;78;p63"/>
            <p:cNvSpPr/>
            <p:nvPr/>
          </p:nvSpPr>
          <p:spPr>
            <a:xfrm>
              <a:off x="0" y="3175"/>
              <a:ext cx="6733" cy="23"/>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61"/>
                <a:buFont typeface="Arial"/>
                <a:buNone/>
              </a:pPr>
              <a:endParaRPr sz="1361" b="0" i="0" u="none" strike="noStrike" cap="none">
                <a:solidFill>
                  <a:srgbClr val="000000"/>
                </a:solidFill>
                <a:latin typeface="Arial"/>
                <a:ea typeface="Arial"/>
                <a:cs typeface="Arial"/>
                <a:sym typeface="Arial"/>
              </a:endParaRPr>
            </a:p>
          </p:txBody>
        </p:sp>
        <p:sp>
          <p:nvSpPr>
            <p:cNvPr id="79" name="Google Shape;79;p63"/>
            <p:cNvSpPr/>
            <p:nvPr/>
          </p:nvSpPr>
          <p:spPr>
            <a:xfrm>
              <a:off x="1826" y="3175"/>
              <a:ext cx="4910" cy="6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61"/>
                <a:buFont typeface="Arial"/>
                <a:buNone/>
              </a:pPr>
              <a:endParaRPr sz="1361" b="0" i="0" u="none" strike="noStrike" cap="none">
                <a:solidFill>
                  <a:srgbClr val="000000"/>
                </a:solidFill>
                <a:latin typeface="Arial"/>
                <a:ea typeface="Arial"/>
                <a:cs typeface="Arial"/>
                <a:sym typeface="Arial"/>
              </a:endParaRPr>
            </a:p>
          </p:txBody>
        </p:sp>
      </p:grpSp>
      <p:sp>
        <p:nvSpPr>
          <p:cNvPr id="80" name="Google Shape;80;p63"/>
          <p:cNvSpPr txBox="1">
            <a:spLocks noGrp="1"/>
          </p:cNvSpPr>
          <p:nvPr>
            <p:ph type="ctrTitle"/>
          </p:nvPr>
        </p:nvSpPr>
        <p:spPr>
          <a:xfrm>
            <a:off x="3305016" y="3177694"/>
            <a:ext cx="6031344" cy="1343905"/>
          </a:xfrm>
          <a:prstGeom prst="rect">
            <a:avLst/>
          </a:prstGeom>
          <a:noFill/>
          <a:ln>
            <a:noFill/>
          </a:ln>
        </p:spPr>
        <p:txBody>
          <a:bodyPr spcFirstLastPara="1" wrap="square" lIns="0" tIns="0" rIns="0" bIns="0" anchor="b" anchorCtr="0">
            <a:noAutofit/>
          </a:bodyPr>
          <a:lstStyle>
            <a:lvl1pPr lvl="0" algn="l">
              <a:lnSpc>
                <a:spcPct val="105000"/>
              </a:lnSpc>
              <a:spcBef>
                <a:spcPts val="0"/>
              </a:spcBef>
              <a:spcAft>
                <a:spcPts val="0"/>
              </a:spcAft>
              <a:buClr>
                <a:schemeClr val="dk2"/>
              </a:buClr>
              <a:buSzPts val="3000"/>
              <a:buFont typeface="Arial"/>
              <a:buNone/>
              <a:defRPr sz="30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63"/>
          <p:cNvSpPr txBox="1">
            <a:spLocks noGrp="1"/>
          </p:cNvSpPr>
          <p:nvPr>
            <p:ph type="subTitle" idx="1"/>
          </p:nvPr>
        </p:nvSpPr>
        <p:spPr>
          <a:xfrm>
            <a:off x="3305016" y="4561676"/>
            <a:ext cx="6031344" cy="86311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2"/>
              </a:buClr>
              <a:buSzPts val="2000"/>
              <a:buNone/>
              <a:defRPr sz="2000">
                <a:solidFill>
                  <a:schemeClr val="dk2"/>
                </a:solidFill>
              </a:defRPr>
            </a:lvl1pPr>
            <a:lvl2pPr lvl="1" algn="l">
              <a:lnSpc>
                <a:spcPct val="113000"/>
              </a:lnSpc>
              <a:spcBef>
                <a:spcPts val="0"/>
              </a:spcBef>
              <a:spcAft>
                <a:spcPts val="0"/>
              </a:spcAft>
              <a:buClr>
                <a:srgbClr val="595959"/>
              </a:buClr>
              <a:buSzPts val="1800"/>
              <a:buChar char="–"/>
              <a:defRPr/>
            </a:lvl2pPr>
            <a:lvl3pPr lvl="2" algn="l">
              <a:lnSpc>
                <a:spcPct val="113000"/>
              </a:lnSpc>
              <a:spcBef>
                <a:spcPts val="0"/>
              </a:spcBef>
              <a:spcAft>
                <a:spcPts val="0"/>
              </a:spcAft>
              <a:buClr>
                <a:srgbClr val="595959"/>
              </a:buClr>
              <a:buSzPts val="1800"/>
              <a:buChar char="–"/>
              <a:defRPr/>
            </a:lvl3pPr>
            <a:lvl4pPr lvl="3" algn="l">
              <a:lnSpc>
                <a:spcPct val="113000"/>
              </a:lnSpc>
              <a:spcBef>
                <a:spcPts val="0"/>
              </a:spcBef>
              <a:spcAft>
                <a:spcPts val="0"/>
              </a:spcAft>
              <a:buClr>
                <a:srgbClr val="595959"/>
              </a:buClr>
              <a:buSzPts val="1800"/>
              <a:buChar char="–"/>
              <a:defRPr/>
            </a:lvl4pPr>
            <a:lvl5pPr lvl="4" algn="l">
              <a:lnSpc>
                <a:spcPct val="113000"/>
              </a:lnSpc>
              <a:spcBef>
                <a:spcPts val="0"/>
              </a:spcBef>
              <a:spcAft>
                <a:spcPts val="0"/>
              </a:spcAft>
              <a:buClr>
                <a:srgbClr val="595959"/>
              </a:buClr>
              <a:buSzPts val="1800"/>
              <a:buChar char="–"/>
              <a:defRPr/>
            </a:lvl5pPr>
            <a:lvl6pPr lvl="5" algn="l">
              <a:lnSpc>
                <a:spcPct val="113000"/>
              </a:lnSpc>
              <a:spcBef>
                <a:spcPts val="0"/>
              </a:spcBef>
              <a:spcAft>
                <a:spcPts val="0"/>
              </a:spcAft>
              <a:buClr>
                <a:srgbClr val="595959"/>
              </a:buClr>
              <a:buSzPts val="1800"/>
              <a:buChar char="–"/>
              <a:defRPr/>
            </a:lvl6pPr>
            <a:lvl7pPr lvl="6" algn="l">
              <a:lnSpc>
                <a:spcPct val="113000"/>
              </a:lnSpc>
              <a:spcBef>
                <a:spcPts val="0"/>
              </a:spcBef>
              <a:spcAft>
                <a:spcPts val="0"/>
              </a:spcAft>
              <a:buClr>
                <a:srgbClr val="595959"/>
              </a:buClr>
              <a:buSzPts val="1800"/>
              <a:buChar char="–"/>
              <a:defRPr/>
            </a:lvl7pPr>
            <a:lvl8pPr lvl="7" algn="l">
              <a:lnSpc>
                <a:spcPct val="113000"/>
              </a:lnSpc>
              <a:spcBef>
                <a:spcPts val="0"/>
              </a:spcBef>
              <a:spcAft>
                <a:spcPts val="0"/>
              </a:spcAft>
              <a:buClr>
                <a:srgbClr val="595959"/>
              </a:buClr>
              <a:buSzPts val="1800"/>
              <a:buChar char="–"/>
              <a:defRPr/>
            </a:lvl8pPr>
            <a:lvl9pPr lvl="8" algn="l">
              <a:lnSpc>
                <a:spcPct val="113000"/>
              </a:lnSpc>
              <a:spcBef>
                <a:spcPts val="0"/>
              </a:spcBef>
              <a:spcAft>
                <a:spcPts val="0"/>
              </a:spcAft>
              <a:buClr>
                <a:srgbClr val="595959"/>
              </a:buClr>
              <a:buSzPts val="1800"/>
              <a:buChar char="–"/>
              <a:defRPr/>
            </a:lvl9pPr>
          </a:lstStyle>
          <a:p>
            <a:endParaRPr/>
          </a:p>
        </p:txBody>
      </p:sp>
      <p:grpSp>
        <p:nvGrpSpPr>
          <p:cNvPr id="82" name="Google Shape;82;p63"/>
          <p:cNvGrpSpPr/>
          <p:nvPr/>
        </p:nvGrpSpPr>
        <p:grpSpPr>
          <a:xfrm>
            <a:off x="10614576" y="6254454"/>
            <a:ext cx="1332000" cy="246595"/>
            <a:chOff x="830300" y="1716088"/>
            <a:chExt cx="10058401" cy="1862137"/>
          </a:xfrm>
        </p:grpSpPr>
        <p:sp>
          <p:nvSpPr>
            <p:cNvPr id="83" name="Google Shape;83;p63"/>
            <p:cNvSpPr/>
            <p:nvPr/>
          </p:nvSpPr>
          <p:spPr>
            <a:xfrm>
              <a:off x="3857663" y="1749425"/>
              <a:ext cx="1604963" cy="1789112"/>
            </a:xfrm>
            <a:custGeom>
              <a:avLst/>
              <a:gdLst/>
              <a:ahLst/>
              <a:cxnLst/>
              <a:rect l="l" t="t" r="r" b="b"/>
              <a:pathLst>
                <a:path w="247" h="275" extrusionOk="0">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 name="Google Shape;84;p63"/>
            <p:cNvSpPr/>
            <p:nvPr/>
          </p:nvSpPr>
          <p:spPr>
            <a:xfrm>
              <a:off x="3130588" y="1749425"/>
              <a:ext cx="434975" cy="1789112"/>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 name="Google Shape;85;p63"/>
            <p:cNvSpPr/>
            <p:nvPr/>
          </p:nvSpPr>
          <p:spPr>
            <a:xfrm>
              <a:off x="830300" y="1749425"/>
              <a:ext cx="2203450" cy="1789112"/>
            </a:xfrm>
            <a:custGeom>
              <a:avLst/>
              <a:gdLst/>
              <a:ahLst/>
              <a:cxnLst/>
              <a:rect l="l" t="t" r="r" b="b"/>
              <a:pathLst>
                <a:path w="1388" h="1127" extrusionOk="0">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 name="Google Shape;86;p63"/>
            <p:cNvSpPr/>
            <p:nvPr/>
          </p:nvSpPr>
          <p:spPr>
            <a:xfrm>
              <a:off x="5670588" y="1749425"/>
              <a:ext cx="1670050" cy="1789112"/>
            </a:xfrm>
            <a:custGeom>
              <a:avLst/>
              <a:gdLst/>
              <a:ahLst/>
              <a:cxnLst/>
              <a:rect l="l" t="t" r="r" b="b"/>
              <a:pathLst>
                <a:path w="257" h="275" extrusionOk="0">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 name="Google Shape;87;p63"/>
            <p:cNvSpPr/>
            <p:nvPr/>
          </p:nvSpPr>
          <p:spPr>
            <a:xfrm>
              <a:off x="7529550" y="1749425"/>
              <a:ext cx="1630363" cy="1828800"/>
            </a:xfrm>
            <a:custGeom>
              <a:avLst/>
              <a:gdLst/>
              <a:ahLst/>
              <a:cxnLst/>
              <a:rect l="l" t="t" r="r" b="b"/>
              <a:pathLst>
                <a:path w="251" h="281" extrusionOk="0">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 name="Google Shape;88;p63"/>
            <p:cNvSpPr/>
            <p:nvPr/>
          </p:nvSpPr>
          <p:spPr>
            <a:xfrm>
              <a:off x="9309138" y="1716088"/>
              <a:ext cx="1579563" cy="1862137"/>
            </a:xfrm>
            <a:custGeom>
              <a:avLst/>
              <a:gdLst/>
              <a:ahLst/>
              <a:cxnLst/>
              <a:rect l="l" t="t" r="r" b="b"/>
              <a:pathLst>
                <a:path w="243" h="286" extrusionOk="0">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89" name="Google Shape;89;p63"/>
          <p:cNvSpPr txBox="1">
            <a:spLocks noGrp="1"/>
          </p:cNvSpPr>
          <p:nvPr>
            <p:ph type="subTitle" idx="2"/>
          </p:nvPr>
        </p:nvSpPr>
        <p:spPr>
          <a:xfrm>
            <a:off x="3330750" y="5887425"/>
            <a:ext cx="5151600" cy="469200"/>
          </a:xfrm>
          <a:prstGeom prst="rect">
            <a:avLst/>
          </a:prstGeom>
          <a:noFill/>
          <a:ln>
            <a:noFill/>
          </a:ln>
        </p:spPr>
        <p:txBody>
          <a:bodyPr spcFirstLastPara="1" wrap="square" lIns="0" tIns="0" rIns="0" bIns="0" anchor="t" anchorCtr="0">
            <a:noAutofit/>
          </a:bodyPr>
          <a:lstStyle>
            <a:lvl1pPr lvl="0" algn="l">
              <a:lnSpc>
                <a:spcPct val="113000"/>
              </a:lnSpc>
              <a:spcBef>
                <a:spcPts val="0"/>
              </a:spcBef>
              <a:spcAft>
                <a:spcPts val="0"/>
              </a:spcAft>
              <a:buClr>
                <a:srgbClr val="FFFFFF"/>
              </a:buClr>
              <a:buSzPts val="1500"/>
              <a:buNone/>
              <a:defRPr>
                <a:solidFill>
                  <a:srgbClr val="FFFFFF"/>
                </a:solidFill>
              </a:defRPr>
            </a:lvl1pPr>
            <a:lvl2pPr lvl="1" algn="l">
              <a:lnSpc>
                <a:spcPct val="113000"/>
              </a:lnSpc>
              <a:spcBef>
                <a:spcPts val="0"/>
              </a:spcBef>
              <a:spcAft>
                <a:spcPts val="0"/>
              </a:spcAft>
              <a:buSzPts val="1500"/>
              <a:buNone/>
              <a:defRPr/>
            </a:lvl2pPr>
            <a:lvl3pPr lvl="2" algn="l">
              <a:lnSpc>
                <a:spcPct val="113000"/>
              </a:lnSpc>
              <a:spcBef>
                <a:spcPts val="0"/>
              </a:spcBef>
              <a:spcAft>
                <a:spcPts val="0"/>
              </a:spcAft>
              <a:buSzPts val="1500"/>
              <a:buNone/>
              <a:defRPr/>
            </a:lvl3pPr>
            <a:lvl4pPr lvl="3" algn="l">
              <a:lnSpc>
                <a:spcPct val="113000"/>
              </a:lnSpc>
              <a:spcBef>
                <a:spcPts val="0"/>
              </a:spcBef>
              <a:spcAft>
                <a:spcPts val="0"/>
              </a:spcAft>
              <a:buSzPts val="1500"/>
              <a:buNone/>
              <a:defRPr/>
            </a:lvl4pPr>
            <a:lvl5pPr lvl="4" algn="l">
              <a:lnSpc>
                <a:spcPct val="113000"/>
              </a:lnSpc>
              <a:spcBef>
                <a:spcPts val="0"/>
              </a:spcBef>
              <a:spcAft>
                <a:spcPts val="0"/>
              </a:spcAft>
              <a:buSzPts val="1500"/>
              <a:buNone/>
              <a:defRPr/>
            </a:lvl5pPr>
            <a:lvl6pPr lvl="5" algn="l">
              <a:lnSpc>
                <a:spcPct val="113000"/>
              </a:lnSpc>
              <a:spcBef>
                <a:spcPts val="0"/>
              </a:spcBef>
              <a:spcAft>
                <a:spcPts val="0"/>
              </a:spcAft>
              <a:buSzPts val="1500"/>
              <a:buNone/>
              <a:defRPr/>
            </a:lvl6pPr>
            <a:lvl7pPr lvl="6" algn="l">
              <a:lnSpc>
                <a:spcPct val="113000"/>
              </a:lnSpc>
              <a:spcBef>
                <a:spcPts val="0"/>
              </a:spcBef>
              <a:spcAft>
                <a:spcPts val="0"/>
              </a:spcAft>
              <a:buSzPts val="1500"/>
              <a:buNone/>
              <a:defRPr/>
            </a:lvl7pPr>
            <a:lvl8pPr lvl="7" algn="l">
              <a:lnSpc>
                <a:spcPct val="113000"/>
              </a:lnSpc>
              <a:spcBef>
                <a:spcPts val="0"/>
              </a:spcBef>
              <a:spcAft>
                <a:spcPts val="0"/>
              </a:spcAft>
              <a:buSzPts val="1500"/>
              <a:buNone/>
              <a:defRPr/>
            </a:lvl8pPr>
            <a:lvl9pPr lvl="8" algn="l">
              <a:lnSpc>
                <a:spcPct val="113000"/>
              </a:lnSpc>
              <a:spcBef>
                <a:spcPts val="0"/>
              </a:spcBef>
              <a:spcAft>
                <a:spcPts val="0"/>
              </a:spcAft>
              <a:buSzPts val="1500"/>
              <a:buNone/>
              <a:defRPr/>
            </a:lvl9pPr>
          </a:lstStyle>
          <a:p>
            <a:endParaRPr/>
          </a:p>
        </p:txBody>
      </p:sp>
      <p:sp>
        <p:nvSpPr>
          <p:cNvPr id="90" name="Google Shape;90;p63"/>
          <p:cNvSpPr txBox="1"/>
          <p:nvPr/>
        </p:nvSpPr>
        <p:spPr>
          <a:xfrm>
            <a:off x="11004550" y="341313"/>
            <a:ext cx="920700" cy="144600"/>
          </a:xfrm>
          <a:prstGeom prst="rect">
            <a:avLst/>
          </a:prstGeom>
          <a:noFill/>
          <a:ln>
            <a:noFill/>
          </a:ln>
        </p:spPr>
        <p:txBody>
          <a:bodyPr spcFirstLastPara="1" wrap="square" lIns="0" tIns="0" rIns="0" bIns="0" anchor="t" anchorCtr="0">
            <a:noAutofit/>
          </a:bodyPr>
          <a:lstStyle/>
          <a:p>
            <a:pPr marL="0" marR="0" lvl="0" indent="0" algn="r" rtl="0">
              <a:lnSpc>
                <a:spcPct val="113000"/>
              </a:lnSpc>
              <a:spcBef>
                <a:spcPts val="0"/>
              </a:spcBef>
              <a:spcAft>
                <a:spcPts val="0"/>
              </a:spcAft>
              <a:buClr>
                <a:srgbClr val="FE8F00"/>
              </a:buClr>
              <a:buSzPts val="900"/>
              <a:buFont typeface="Arial"/>
              <a:buNone/>
            </a:pPr>
            <a:r>
              <a:rPr lang="en-US" sz="900" b="1" i="0" u="none" strike="noStrike" cap="none">
                <a:solidFill>
                  <a:srgbClr val="FE5000"/>
                </a:solidFill>
                <a:latin typeface="Arial"/>
                <a:ea typeface="Arial"/>
                <a:cs typeface="Arial"/>
                <a:sym typeface="Arial"/>
              </a:rPr>
              <a:t>[ Airbus Amber ]</a:t>
            </a:r>
            <a:endParaRPr sz="900" b="1" i="0" u="none" strike="noStrike" cap="none">
              <a:solidFill>
                <a:srgbClr val="FE5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eader and two columns">
  <p:cSld name="Header and two columns">
    <p:spTree>
      <p:nvGrpSpPr>
        <p:cNvPr id="1" name="Shape 91"/>
        <p:cNvGrpSpPr/>
        <p:nvPr/>
      </p:nvGrpSpPr>
      <p:grpSpPr>
        <a:xfrm>
          <a:off x="0" y="0"/>
          <a:ext cx="0" cy="0"/>
          <a:chOff x="0" y="0"/>
          <a:chExt cx="0" cy="0"/>
        </a:xfrm>
      </p:grpSpPr>
      <p:sp>
        <p:nvSpPr>
          <p:cNvPr id="92" name="Google Shape;92;p64"/>
          <p:cNvSpPr txBox="1">
            <a:spLocks noGrp="1"/>
          </p:cNvSpPr>
          <p:nvPr>
            <p:ph type="title"/>
          </p:nvPr>
        </p:nvSpPr>
        <p:spPr>
          <a:xfrm>
            <a:off x="478800" y="655200"/>
            <a:ext cx="11232000" cy="9000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25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64"/>
          <p:cNvSpPr txBox="1">
            <a:spLocks noGrp="1"/>
          </p:cNvSpPr>
          <p:nvPr>
            <p:ph type="body" idx="1"/>
          </p:nvPr>
        </p:nvSpPr>
        <p:spPr>
          <a:xfrm>
            <a:off x="479425" y="1565999"/>
            <a:ext cx="5418347" cy="4310926"/>
          </a:xfrm>
          <a:prstGeom prst="rect">
            <a:avLst/>
          </a:prstGeom>
          <a:noFill/>
          <a:ln>
            <a:noFill/>
          </a:ln>
        </p:spPr>
        <p:txBody>
          <a:bodyPr spcFirstLastPara="1" wrap="square" lIns="0" tIns="0" rIns="0" bIns="0" anchor="t" anchorCtr="0">
            <a:noAutofit/>
          </a:bodyPr>
          <a:lstStyle>
            <a:lvl1pPr marL="457200" lvl="0" indent="-342900" algn="l">
              <a:lnSpc>
                <a:spcPct val="113000"/>
              </a:lnSpc>
              <a:spcBef>
                <a:spcPts val="0"/>
              </a:spcBef>
              <a:spcAft>
                <a:spcPts val="0"/>
              </a:spcAft>
              <a:buClr>
                <a:srgbClr val="595959"/>
              </a:buClr>
              <a:buSzPts val="1800"/>
              <a:buChar char="•"/>
              <a:defRPr/>
            </a:lvl1pPr>
            <a:lvl2pPr marL="914400" lvl="1" indent="-342900" algn="l">
              <a:lnSpc>
                <a:spcPct val="113000"/>
              </a:lnSpc>
              <a:spcBef>
                <a:spcPts val="0"/>
              </a:spcBef>
              <a:spcAft>
                <a:spcPts val="0"/>
              </a:spcAft>
              <a:buClr>
                <a:srgbClr val="595959"/>
              </a:buClr>
              <a:buSzPts val="1800"/>
              <a:buChar char="–"/>
              <a:defRPr/>
            </a:lvl2pPr>
            <a:lvl3pPr marL="1371600" lvl="2" indent="-342900" algn="l">
              <a:lnSpc>
                <a:spcPct val="113000"/>
              </a:lnSpc>
              <a:spcBef>
                <a:spcPts val="0"/>
              </a:spcBef>
              <a:spcAft>
                <a:spcPts val="0"/>
              </a:spcAft>
              <a:buClr>
                <a:srgbClr val="595959"/>
              </a:buClr>
              <a:buSzPts val="1800"/>
              <a:buChar char="–"/>
              <a:defRPr/>
            </a:lvl3pPr>
            <a:lvl4pPr marL="1828800" lvl="3" indent="-342900" algn="l">
              <a:lnSpc>
                <a:spcPct val="113000"/>
              </a:lnSpc>
              <a:spcBef>
                <a:spcPts val="0"/>
              </a:spcBef>
              <a:spcAft>
                <a:spcPts val="0"/>
              </a:spcAft>
              <a:buClr>
                <a:srgbClr val="595959"/>
              </a:buClr>
              <a:buSzPts val="1800"/>
              <a:buChar char="–"/>
              <a:defRPr/>
            </a:lvl4pPr>
            <a:lvl5pPr marL="2286000" lvl="4" indent="-342900" algn="l">
              <a:lnSpc>
                <a:spcPct val="113000"/>
              </a:lnSpc>
              <a:spcBef>
                <a:spcPts val="0"/>
              </a:spcBef>
              <a:spcAft>
                <a:spcPts val="0"/>
              </a:spcAft>
              <a:buClr>
                <a:srgbClr val="595959"/>
              </a:buClr>
              <a:buSzPts val="1800"/>
              <a:buChar char="–"/>
              <a:defRPr/>
            </a:lvl5pPr>
            <a:lvl6pPr marL="2743200" lvl="5" indent="-342900" algn="l">
              <a:lnSpc>
                <a:spcPct val="113000"/>
              </a:lnSpc>
              <a:spcBef>
                <a:spcPts val="0"/>
              </a:spcBef>
              <a:spcAft>
                <a:spcPts val="0"/>
              </a:spcAft>
              <a:buClr>
                <a:srgbClr val="595959"/>
              </a:buClr>
              <a:buSzPts val="1800"/>
              <a:buChar char="–"/>
              <a:defRPr/>
            </a:lvl6pPr>
            <a:lvl7pPr marL="3200400" lvl="6" indent="-342900" algn="l">
              <a:lnSpc>
                <a:spcPct val="113000"/>
              </a:lnSpc>
              <a:spcBef>
                <a:spcPts val="0"/>
              </a:spcBef>
              <a:spcAft>
                <a:spcPts val="0"/>
              </a:spcAft>
              <a:buClr>
                <a:srgbClr val="595959"/>
              </a:buClr>
              <a:buSzPts val="1800"/>
              <a:buChar char="–"/>
              <a:defRPr/>
            </a:lvl7pPr>
            <a:lvl8pPr marL="3657600" lvl="7" indent="-342900" algn="l">
              <a:lnSpc>
                <a:spcPct val="113000"/>
              </a:lnSpc>
              <a:spcBef>
                <a:spcPts val="0"/>
              </a:spcBef>
              <a:spcAft>
                <a:spcPts val="0"/>
              </a:spcAft>
              <a:buClr>
                <a:srgbClr val="595959"/>
              </a:buClr>
              <a:buSzPts val="1800"/>
              <a:buChar char="–"/>
              <a:defRPr/>
            </a:lvl8pPr>
            <a:lvl9pPr marL="4114800" lvl="8" indent="-342900" algn="l">
              <a:lnSpc>
                <a:spcPct val="113000"/>
              </a:lnSpc>
              <a:spcBef>
                <a:spcPts val="0"/>
              </a:spcBef>
              <a:spcAft>
                <a:spcPts val="0"/>
              </a:spcAft>
              <a:buClr>
                <a:srgbClr val="595959"/>
              </a:buClr>
              <a:buSzPts val="1800"/>
              <a:buChar char="–"/>
              <a:defRPr/>
            </a:lvl9pPr>
          </a:lstStyle>
          <a:p>
            <a:endParaRPr/>
          </a:p>
        </p:txBody>
      </p:sp>
      <p:sp>
        <p:nvSpPr>
          <p:cNvPr id="94" name="Google Shape;94;p64"/>
          <p:cNvSpPr txBox="1">
            <a:spLocks noGrp="1"/>
          </p:cNvSpPr>
          <p:nvPr>
            <p:ph type="body" idx="2"/>
          </p:nvPr>
        </p:nvSpPr>
        <p:spPr>
          <a:xfrm>
            <a:off x="6301252" y="1565999"/>
            <a:ext cx="5418347" cy="4310925"/>
          </a:xfrm>
          <a:prstGeom prst="rect">
            <a:avLst/>
          </a:prstGeom>
          <a:noFill/>
          <a:ln>
            <a:noFill/>
          </a:ln>
        </p:spPr>
        <p:txBody>
          <a:bodyPr spcFirstLastPara="1" wrap="square" lIns="0" tIns="0" rIns="0" bIns="0" anchor="t" anchorCtr="0">
            <a:noAutofit/>
          </a:bodyPr>
          <a:lstStyle>
            <a:lvl1pPr marL="457200" lvl="0" indent="-342900" algn="l">
              <a:lnSpc>
                <a:spcPct val="113000"/>
              </a:lnSpc>
              <a:spcBef>
                <a:spcPts val="0"/>
              </a:spcBef>
              <a:spcAft>
                <a:spcPts val="0"/>
              </a:spcAft>
              <a:buClr>
                <a:srgbClr val="595959"/>
              </a:buClr>
              <a:buSzPts val="1800"/>
              <a:buChar char="•"/>
              <a:defRPr/>
            </a:lvl1pPr>
            <a:lvl2pPr marL="914400" lvl="1" indent="-342900" algn="l">
              <a:lnSpc>
                <a:spcPct val="113000"/>
              </a:lnSpc>
              <a:spcBef>
                <a:spcPts val="0"/>
              </a:spcBef>
              <a:spcAft>
                <a:spcPts val="0"/>
              </a:spcAft>
              <a:buClr>
                <a:srgbClr val="595959"/>
              </a:buClr>
              <a:buSzPts val="1800"/>
              <a:buChar char="–"/>
              <a:defRPr/>
            </a:lvl2pPr>
            <a:lvl3pPr marL="1371600" lvl="2" indent="-342900" algn="l">
              <a:lnSpc>
                <a:spcPct val="113000"/>
              </a:lnSpc>
              <a:spcBef>
                <a:spcPts val="0"/>
              </a:spcBef>
              <a:spcAft>
                <a:spcPts val="0"/>
              </a:spcAft>
              <a:buClr>
                <a:srgbClr val="595959"/>
              </a:buClr>
              <a:buSzPts val="1800"/>
              <a:buChar char="–"/>
              <a:defRPr/>
            </a:lvl3pPr>
            <a:lvl4pPr marL="1828800" lvl="3" indent="-342900" algn="l">
              <a:lnSpc>
                <a:spcPct val="113000"/>
              </a:lnSpc>
              <a:spcBef>
                <a:spcPts val="0"/>
              </a:spcBef>
              <a:spcAft>
                <a:spcPts val="0"/>
              </a:spcAft>
              <a:buClr>
                <a:srgbClr val="595959"/>
              </a:buClr>
              <a:buSzPts val="1800"/>
              <a:buChar char="–"/>
              <a:defRPr/>
            </a:lvl4pPr>
            <a:lvl5pPr marL="2286000" lvl="4" indent="-342900" algn="l">
              <a:lnSpc>
                <a:spcPct val="113000"/>
              </a:lnSpc>
              <a:spcBef>
                <a:spcPts val="0"/>
              </a:spcBef>
              <a:spcAft>
                <a:spcPts val="0"/>
              </a:spcAft>
              <a:buClr>
                <a:srgbClr val="595959"/>
              </a:buClr>
              <a:buSzPts val="1800"/>
              <a:buChar char="–"/>
              <a:defRPr/>
            </a:lvl5pPr>
            <a:lvl6pPr marL="2743200" lvl="5" indent="-342900" algn="l">
              <a:lnSpc>
                <a:spcPct val="113000"/>
              </a:lnSpc>
              <a:spcBef>
                <a:spcPts val="0"/>
              </a:spcBef>
              <a:spcAft>
                <a:spcPts val="0"/>
              </a:spcAft>
              <a:buClr>
                <a:srgbClr val="595959"/>
              </a:buClr>
              <a:buSzPts val="1800"/>
              <a:buChar char="–"/>
              <a:defRPr/>
            </a:lvl6pPr>
            <a:lvl7pPr marL="3200400" lvl="6" indent="-342900" algn="l">
              <a:lnSpc>
                <a:spcPct val="113000"/>
              </a:lnSpc>
              <a:spcBef>
                <a:spcPts val="0"/>
              </a:spcBef>
              <a:spcAft>
                <a:spcPts val="0"/>
              </a:spcAft>
              <a:buClr>
                <a:srgbClr val="595959"/>
              </a:buClr>
              <a:buSzPts val="1800"/>
              <a:buChar char="–"/>
              <a:defRPr/>
            </a:lvl7pPr>
            <a:lvl8pPr marL="3657600" lvl="7" indent="-342900" algn="l">
              <a:lnSpc>
                <a:spcPct val="113000"/>
              </a:lnSpc>
              <a:spcBef>
                <a:spcPts val="0"/>
              </a:spcBef>
              <a:spcAft>
                <a:spcPts val="0"/>
              </a:spcAft>
              <a:buClr>
                <a:srgbClr val="595959"/>
              </a:buClr>
              <a:buSzPts val="1800"/>
              <a:buChar char="–"/>
              <a:defRPr/>
            </a:lvl8pPr>
            <a:lvl9pPr marL="4114800" lvl="8" indent="-342900" algn="l">
              <a:lnSpc>
                <a:spcPct val="113000"/>
              </a:lnSpc>
              <a:spcBef>
                <a:spcPts val="0"/>
              </a:spcBef>
              <a:spcAft>
                <a:spcPts val="0"/>
              </a:spcAft>
              <a:buClr>
                <a:srgbClr val="595959"/>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eader and three columns">
  <p:cSld name="Header and three columns">
    <p:spTree>
      <p:nvGrpSpPr>
        <p:cNvPr id="1" name="Shape 95"/>
        <p:cNvGrpSpPr/>
        <p:nvPr/>
      </p:nvGrpSpPr>
      <p:grpSpPr>
        <a:xfrm>
          <a:off x="0" y="0"/>
          <a:ext cx="0" cy="0"/>
          <a:chOff x="0" y="0"/>
          <a:chExt cx="0" cy="0"/>
        </a:xfrm>
      </p:grpSpPr>
      <p:sp>
        <p:nvSpPr>
          <p:cNvPr id="96" name="Google Shape;96;p65"/>
          <p:cNvSpPr txBox="1">
            <a:spLocks noGrp="1"/>
          </p:cNvSpPr>
          <p:nvPr>
            <p:ph type="title"/>
          </p:nvPr>
        </p:nvSpPr>
        <p:spPr>
          <a:xfrm>
            <a:off x="478800" y="655200"/>
            <a:ext cx="11232000" cy="9000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25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65"/>
          <p:cNvSpPr txBox="1">
            <a:spLocks noGrp="1"/>
          </p:cNvSpPr>
          <p:nvPr>
            <p:ph type="body" idx="1"/>
          </p:nvPr>
        </p:nvSpPr>
        <p:spPr>
          <a:xfrm>
            <a:off x="479425" y="1565999"/>
            <a:ext cx="3600000" cy="4310925"/>
          </a:xfrm>
          <a:prstGeom prst="rect">
            <a:avLst/>
          </a:prstGeom>
          <a:noFill/>
          <a:ln>
            <a:noFill/>
          </a:ln>
        </p:spPr>
        <p:txBody>
          <a:bodyPr spcFirstLastPara="1" wrap="square" lIns="0" tIns="0" rIns="0" bIns="0" anchor="t" anchorCtr="0">
            <a:noAutofit/>
          </a:bodyPr>
          <a:lstStyle>
            <a:lvl1pPr marL="457200" lvl="0" indent="-342900" algn="l">
              <a:lnSpc>
                <a:spcPct val="113000"/>
              </a:lnSpc>
              <a:spcBef>
                <a:spcPts val="0"/>
              </a:spcBef>
              <a:spcAft>
                <a:spcPts val="0"/>
              </a:spcAft>
              <a:buClr>
                <a:srgbClr val="595959"/>
              </a:buClr>
              <a:buSzPts val="1800"/>
              <a:buChar char="•"/>
              <a:defRPr/>
            </a:lvl1pPr>
            <a:lvl2pPr marL="914400" lvl="1" indent="-342900" algn="l">
              <a:lnSpc>
                <a:spcPct val="113000"/>
              </a:lnSpc>
              <a:spcBef>
                <a:spcPts val="0"/>
              </a:spcBef>
              <a:spcAft>
                <a:spcPts val="0"/>
              </a:spcAft>
              <a:buClr>
                <a:srgbClr val="595959"/>
              </a:buClr>
              <a:buSzPts val="1800"/>
              <a:buChar char="–"/>
              <a:defRPr/>
            </a:lvl2pPr>
            <a:lvl3pPr marL="1371600" lvl="2" indent="-342900" algn="l">
              <a:lnSpc>
                <a:spcPct val="113000"/>
              </a:lnSpc>
              <a:spcBef>
                <a:spcPts val="0"/>
              </a:spcBef>
              <a:spcAft>
                <a:spcPts val="0"/>
              </a:spcAft>
              <a:buClr>
                <a:srgbClr val="595959"/>
              </a:buClr>
              <a:buSzPts val="1800"/>
              <a:buChar char="–"/>
              <a:defRPr/>
            </a:lvl3pPr>
            <a:lvl4pPr marL="1828800" lvl="3" indent="-342900" algn="l">
              <a:lnSpc>
                <a:spcPct val="113000"/>
              </a:lnSpc>
              <a:spcBef>
                <a:spcPts val="0"/>
              </a:spcBef>
              <a:spcAft>
                <a:spcPts val="0"/>
              </a:spcAft>
              <a:buClr>
                <a:srgbClr val="595959"/>
              </a:buClr>
              <a:buSzPts val="1800"/>
              <a:buChar char="–"/>
              <a:defRPr/>
            </a:lvl4pPr>
            <a:lvl5pPr marL="2286000" lvl="4" indent="-342900" algn="l">
              <a:lnSpc>
                <a:spcPct val="113000"/>
              </a:lnSpc>
              <a:spcBef>
                <a:spcPts val="0"/>
              </a:spcBef>
              <a:spcAft>
                <a:spcPts val="0"/>
              </a:spcAft>
              <a:buClr>
                <a:srgbClr val="595959"/>
              </a:buClr>
              <a:buSzPts val="1800"/>
              <a:buChar char="–"/>
              <a:defRPr/>
            </a:lvl5pPr>
            <a:lvl6pPr marL="2743200" lvl="5" indent="-342900" algn="l">
              <a:lnSpc>
                <a:spcPct val="113000"/>
              </a:lnSpc>
              <a:spcBef>
                <a:spcPts val="0"/>
              </a:spcBef>
              <a:spcAft>
                <a:spcPts val="0"/>
              </a:spcAft>
              <a:buClr>
                <a:srgbClr val="595959"/>
              </a:buClr>
              <a:buSzPts val="1800"/>
              <a:buChar char="–"/>
              <a:defRPr/>
            </a:lvl6pPr>
            <a:lvl7pPr marL="3200400" lvl="6" indent="-342900" algn="l">
              <a:lnSpc>
                <a:spcPct val="113000"/>
              </a:lnSpc>
              <a:spcBef>
                <a:spcPts val="0"/>
              </a:spcBef>
              <a:spcAft>
                <a:spcPts val="0"/>
              </a:spcAft>
              <a:buClr>
                <a:srgbClr val="595959"/>
              </a:buClr>
              <a:buSzPts val="1800"/>
              <a:buChar char="–"/>
              <a:defRPr/>
            </a:lvl7pPr>
            <a:lvl8pPr marL="3657600" lvl="7" indent="-342900" algn="l">
              <a:lnSpc>
                <a:spcPct val="113000"/>
              </a:lnSpc>
              <a:spcBef>
                <a:spcPts val="0"/>
              </a:spcBef>
              <a:spcAft>
                <a:spcPts val="0"/>
              </a:spcAft>
              <a:buClr>
                <a:srgbClr val="595959"/>
              </a:buClr>
              <a:buSzPts val="1800"/>
              <a:buChar char="–"/>
              <a:defRPr/>
            </a:lvl8pPr>
            <a:lvl9pPr marL="4114800" lvl="8" indent="-342900" algn="l">
              <a:lnSpc>
                <a:spcPct val="113000"/>
              </a:lnSpc>
              <a:spcBef>
                <a:spcPts val="0"/>
              </a:spcBef>
              <a:spcAft>
                <a:spcPts val="0"/>
              </a:spcAft>
              <a:buClr>
                <a:srgbClr val="595959"/>
              </a:buClr>
              <a:buSzPts val="1800"/>
              <a:buChar char="–"/>
              <a:defRPr/>
            </a:lvl9pPr>
          </a:lstStyle>
          <a:p>
            <a:endParaRPr/>
          </a:p>
        </p:txBody>
      </p:sp>
      <p:sp>
        <p:nvSpPr>
          <p:cNvPr id="98" name="Google Shape;98;p65"/>
          <p:cNvSpPr txBox="1">
            <a:spLocks noGrp="1"/>
          </p:cNvSpPr>
          <p:nvPr>
            <p:ph type="body" idx="2"/>
          </p:nvPr>
        </p:nvSpPr>
        <p:spPr>
          <a:xfrm>
            <a:off x="4294750" y="1565999"/>
            <a:ext cx="3600000" cy="4310925"/>
          </a:xfrm>
          <a:prstGeom prst="rect">
            <a:avLst/>
          </a:prstGeom>
          <a:noFill/>
          <a:ln>
            <a:noFill/>
          </a:ln>
        </p:spPr>
        <p:txBody>
          <a:bodyPr spcFirstLastPara="1" wrap="square" lIns="0" tIns="0" rIns="0" bIns="0" anchor="t" anchorCtr="0">
            <a:noAutofit/>
          </a:bodyPr>
          <a:lstStyle>
            <a:lvl1pPr marL="457200" lvl="0" indent="-342900" algn="l">
              <a:lnSpc>
                <a:spcPct val="113000"/>
              </a:lnSpc>
              <a:spcBef>
                <a:spcPts val="0"/>
              </a:spcBef>
              <a:spcAft>
                <a:spcPts val="0"/>
              </a:spcAft>
              <a:buClr>
                <a:srgbClr val="595959"/>
              </a:buClr>
              <a:buSzPts val="1800"/>
              <a:buChar char="•"/>
              <a:defRPr/>
            </a:lvl1pPr>
            <a:lvl2pPr marL="914400" lvl="1" indent="-342900" algn="l">
              <a:lnSpc>
                <a:spcPct val="113000"/>
              </a:lnSpc>
              <a:spcBef>
                <a:spcPts val="0"/>
              </a:spcBef>
              <a:spcAft>
                <a:spcPts val="0"/>
              </a:spcAft>
              <a:buClr>
                <a:srgbClr val="595959"/>
              </a:buClr>
              <a:buSzPts val="1800"/>
              <a:buChar char="–"/>
              <a:defRPr/>
            </a:lvl2pPr>
            <a:lvl3pPr marL="1371600" lvl="2" indent="-342900" algn="l">
              <a:lnSpc>
                <a:spcPct val="113000"/>
              </a:lnSpc>
              <a:spcBef>
                <a:spcPts val="0"/>
              </a:spcBef>
              <a:spcAft>
                <a:spcPts val="0"/>
              </a:spcAft>
              <a:buClr>
                <a:srgbClr val="595959"/>
              </a:buClr>
              <a:buSzPts val="1800"/>
              <a:buChar char="–"/>
              <a:defRPr/>
            </a:lvl3pPr>
            <a:lvl4pPr marL="1828800" lvl="3" indent="-342900" algn="l">
              <a:lnSpc>
                <a:spcPct val="113000"/>
              </a:lnSpc>
              <a:spcBef>
                <a:spcPts val="0"/>
              </a:spcBef>
              <a:spcAft>
                <a:spcPts val="0"/>
              </a:spcAft>
              <a:buClr>
                <a:srgbClr val="595959"/>
              </a:buClr>
              <a:buSzPts val="1800"/>
              <a:buChar char="–"/>
              <a:defRPr/>
            </a:lvl4pPr>
            <a:lvl5pPr marL="2286000" lvl="4" indent="-342900" algn="l">
              <a:lnSpc>
                <a:spcPct val="113000"/>
              </a:lnSpc>
              <a:spcBef>
                <a:spcPts val="0"/>
              </a:spcBef>
              <a:spcAft>
                <a:spcPts val="0"/>
              </a:spcAft>
              <a:buClr>
                <a:srgbClr val="595959"/>
              </a:buClr>
              <a:buSzPts val="1800"/>
              <a:buChar char="–"/>
              <a:defRPr/>
            </a:lvl5pPr>
            <a:lvl6pPr marL="2743200" lvl="5" indent="-342900" algn="l">
              <a:lnSpc>
                <a:spcPct val="113000"/>
              </a:lnSpc>
              <a:spcBef>
                <a:spcPts val="0"/>
              </a:spcBef>
              <a:spcAft>
                <a:spcPts val="0"/>
              </a:spcAft>
              <a:buClr>
                <a:srgbClr val="595959"/>
              </a:buClr>
              <a:buSzPts val="1800"/>
              <a:buChar char="–"/>
              <a:defRPr/>
            </a:lvl6pPr>
            <a:lvl7pPr marL="3200400" lvl="6" indent="-342900" algn="l">
              <a:lnSpc>
                <a:spcPct val="113000"/>
              </a:lnSpc>
              <a:spcBef>
                <a:spcPts val="0"/>
              </a:spcBef>
              <a:spcAft>
                <a:spcPts val="0"/>
              </a:spcAft>
              <a:buClr>
                <a:srgbClr val="595959"/>
              </a:buClr>
              <a:buSzPts val="1800"/>
              <a:buChar char="–"/>
              <a:defRPr/>
            </a:lvl7pPr>
            <a:lvl8pPr marL="3657600" lvl="7" indent="-342900" algn="l">
              <a:lnSpc>
                <a:spcPct val="113000"/>
              </a:lnSpc>
              <a:spcBef>
                <a:spcPts val="0"/>
              </a:spcBef>
              <a:spcAft>
                <a:spcPts val="0"/>
              </a:spcAft>
              <a:buClr>
                <a:srgbClr val="595959"/>
              </a:buClr>
              <a:buSzPts val="1800"/>
              <a:buChar char="–"/>
              <a:defRPr/>
            </a:lvl8pPr>
            <a:lvl9pPr marL="4114800" lvl="8" indent="-342900" algn="l">
              <a:lnSpc>
                <a:spcPct val="113000"/>
              </a:lnSpc>
              <a:spcBef>
                <a:spcPts val="0"/>
              </a:spcBef>
              <a:spcAft>
                <a:spcPts val="0"/>
              </a:spcAft>
              <a:buClr>
                <a:srgbClr val="595959"/>
              </a:buClr>
              <a:buSzPts val="1800"/>
              <a:buChar char="–"/>
              <a:defRPr/>
            </a:lvl9pPr>
          </a:lstStyle>
          <a:p>
            <a:endParaRPr/>
          </a:p>
        </p:txBody>
      </p:sp>
      <p:sp>
        <p:nvSpPr>
          <p:cNvPr id="99" name="Google Shape;99;p65"/>
          <p:cNvSpPr txBox="1">
            <a:spLocks noGrp="1"/>
          </p:cNvSpPr>
          <p:nvPr>
            <p:ph type="body" idx="3"/>
          </p:nvPr>
        </p:nvSpPr>
        <p:spPr>
          <a:xfrm>
            <a:off x="8117096" y="1569245"/>
            <a:ext cx="3600000" cy="4307680"/>
          </a:xfrm>
          <a:prstGeom prst="rect">
            <a:avLst/>
          </a:prstGeom>
          <a:noFill/>
          <a:ln>
            <a:noFill/>
          </a:ln>
        </p:spPr>
        <p:txBody>
          <a:bodyPr spcFirstLastPara="1" wrap="square" lIns="0" tIns="0" rIns="0" bIns="0" anchor="t" anchorCtr="0">
            <a:noAutofit/>
          </a:bodyPr>
          <a:lstStyle>
            <a:lvl1pPr marL="457200" lvl="0" indent="-342900" algn="l">
              <a:lnSpc>
                <a:spcPct val="113000"/>
              </a:lnSpc>
              <a:spcBef>
                <a:spcPts val="0"/>
              </a:spcBef>
              <a:spcAft>
                <a:spcPts val="0"/>
              </a:spcAft>
              <a:buClr>
                <a:srgbClr val="595959"/>
              </a:buClr>
              <a:buSzPts val="1800"/>
              <a:buChar char="•"/>
              <a:defRPr/>
            </a:lvl1pPr>
            <a:lvl2pPr marL="914400" lvl="1" indent="-342900" algn="l">
              <a:lnSpc>
                <a:spcPct val="113000"/>
              </a:lnSpc>
              <a:spcBef>
                <a:spcPts val="0"/>
              </a:spcBef>
              <a:spcAft>
                <a:spcPts val="0"/>
              </a:spcAft>
              <a:buClr>
                <a:srgbClr val="595959"/>
              </a:buClr>
              <a:buSzPts val="1800"/>
              <a:buChar char="–"/>
              <a:defRPr/>
            </a:lvl2pPr>
            <a:lvl3pPr marL="1371600" lvl="2" indent="-342900" algn="l">
              <a:lnSpc>
                <a:spcPct val="113000"/>
              </a:lnSpc>
              <a:spcBef>
                <a:spcPts val="0"/>
              </a:spcBef>
              <a:spcAft>
                <a:spcPts val="0"/>
              </a:spcAft>
              <a:buClr>
                <a:srgbClr val="595959"/>
              </a:buClr>
              <a:buSzPts val="1800"/>
              <a:buChar char="–"/>
              <a:defRPr/>
            </a:lvl3pPr>
            <a:lvl4pPr marL="1828800" lvl="3" indent="-342900" algn="l">
              <a:lnSpc>
                <a:spcPct val="113000"/>
              </a:lnSpc>
              <a:spcBef>
                <a:spcPts val="0"/>
              </a:spcBef>
              <a:spcAft>
                <a:spcPts val="0"/>
              </a:spcAft>
              <a:buClr>
                <a:srgbClr val="595959"/>
              </a:buClr>
              <a:buSzPts val="1800"/>
              <a:buChar char="–"/>
              <a:defRPr/>
            </a:lvl4pPr>
            <a:lvl5pPr marL="2286000" lvl="4" indent="-342900" algn="l">
              <a:lnSpc>
                <a:spcPct val="113000"/>
              </a:lnSpc>
              <a:spcBef>
                <a:spcPts val="0"/>
              </a:spcBef>
              <a:spcAft>
                <a:spcPts val="0"/>
              </a:spcAft>
              <a:buClr>
                <a:srgbClr val="595959"/>
              </a:buClr>
              <a:buSzPts val="1800"/>
              <a:buChar char="–"/>
              <a:defRPr/>
            </a:lvl5pPr>
            <a:lvl6pPr marL="2743200" lvl="5" indent="-342900" algn="l">
              <a:lnSpc>
                <a:spcPct val="113000"/>
              </a:lnSpc>
              <a:spcBef>
                <a:spcPts val="0"/>
              </a:spcBef>
              <a:spcAft>
                <a:spcPts val="0"/>
              </a:spcAft>
              <a:buClr>
                <a:srgbClr val="595959"/>
              </a:buClr>
              <a:buSzPts val="1800"/>
              <a:buChar char="–"/>
              <a:defRPr/>
            </a:lvl6pPr>
            <a:lvl7pPr marL="3200400" lvl="6" indent="-342900" algn="l">
              <a:lnSpc>
                <a:spcPct val="113000"/>
              </a:lnSpc>
              <a:spcBef>
                <a:spcPts val="0"/>
              </a:spcBef>
              <a:spcAft>
                <a:spcPts val="0"/>
              </a:spcAft>
              <a:buClr>
                <a:srgbClr val="595959"/>
              </a:buClr>
              <a:buSzPts val="1800"/>
              <a:buChar char="–"/>
              <a:defRPr/>
            </a:lvl7pPr>
            <a:lvl8pPr marL="3657600" lvl="7" indent="-342900" algn="l">
              <a:lnSpc>
                <a:spcPct val="113000"/>
              </a:lnSpc>
              <a:spcBef>
                <a:spcPts val="0"/>
              </a:spcBef>
              <a:spcAft>
                <a:spcPts val="0"/>
              </a:spcAft>
              <a:buClr>
                <a:srgbClr val="595959"/>
              </a:buClr>
              <a:buSzPts val="1800"/>
              <a:buChar char="–"/>
              <a:defRPr/>
            </a:lvl8pPr>
            <a:lvl9pPr marL="4114800" lvl="8" indent="-342900" algn="l">
              <a:lnSpc>
                <a:spcPct val="113000"/>
              </a:lnSpc>
              <a:spcBef>
                <a:spcPts val="0"/>
              </a:spcBef>
              <a:spcAft>
                <a:spcPts val="0"/>
              </a:spcAft>
              <a:buClr>
                <a:srgbClr val="595959"/>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pictures with text">
  <p:cSld name="Two pictures with text">
    <p:spTree>
      <p:nvGrpSpPr>
        <p:cNvPr id="1" name="Shape 100"/>
        <p:cNvGrpSpPr/>
        <p:nvPr/>
      </p:nvGrpSpPr>
      <p:grpSpPr>
        <a:xfrm>
          <a:off x="0" y="0"/>
          <a:ext cx="0" cy="0"/>
          <a:chOff x="0" y="0"/>
          <a:chExt cx="0" cy="0"/>
        </a:xfrm>
      </p:grpSpPr>
      <p:sp>
        <p:nvSpPr>
          <p:cNvPr id="101" name="Google Shape;101;p66"/>
          <p:cNvSpPr txBox="1">
            <a:spLocks noGrp="1"/>
          </p:cNvSpPr>
          <p:nvPr>
            <p:ph type="title"/>
          </p:nvPr>
        </p:nvSpPr>
        <p:spPr>
          <a:xfrm>
            <a:off x="478800" y="655200"/>
            <a:ext cx="11232000" cy="9000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25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66"/>
          <p:cNvSpPr txBox="1">
            <a:spLocks noGrp="1"/>
          </p:cNvSpPr>
          <p:nvPr>
            <p:ph type="body" idx="1"/>
          </p:nvPr>
        </p:nvSpPr>
        <p:spPr>
          <a:xfrm>
            <a:off x="479425" y="1566001"/>
            <a:ext cx="5418000" cy="422840"/>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0"/>
              </a:spcBef>
              <a:spcAft>
                <a:spcPts val="0"/>
              </a:spcAft>
              <a:buClr>
                <a:srgbClr val="595959"/>
              </a:buClr>
              <a:buSzPts val="1500"/>
              <a:buNone/>
              <a:defRPr b="1"/>
            </a:lvl1pPr>
            <a:lvl2pPr marL="914400" lvl="1" indent="-342900" algn="l">
              <a:lnSpc>
                <a:spcPct val="113000"/>
              </a:lnSpc>
              <a:spcBef>
                <a:spcPts val="0"/>
              </a:spcBef>
              <a:spcAft>
                <a:spcPts val="0"/>
              </a:spcAft>
              <a:buClr>
                <a:srgbClr val="595959"/>
              </a:buClr>
              <a:buSzPts val="1800"/>
              <a:buChar char="–"/>
              <a:defRPr/>
            </a:lvl2pPr>
            <a:lvl3pPr marL="1371600" lvl="2" indent="-342900" algn="l">
              <a:lnSpc>
                <a:spcPct val="113000"/>
              </a:lnSpc>
              <a:spcBef>
                <a:spcPts val="0"/>
              </a:spcBef>
              <a:spcAft>
                <a:spcPts val="0"/>
              </a:spcAft>
              <a:buClr>
                <a:srgbClr val="595959"/>
              </a:buClr>
              <a:buSzPts val="1800"/>
              <a:buChar char="–"/>
              <a:defRPr/>
            </a:lvl3pPr>
            <a:lvl4pPr marL="1828800" lvl="3" indent="-342900" algn="l">
              <a:lnSpc>
                <a:spcPct val="113000"/>
              </a:lnSpc>
              <a:spcBef>
                <a:spcPts val="0"/>
              </a:spcBef>
              <a:spcAft>
                <a:spcPts val="0"/>
              </a:spcAft>
              <a:buClr>
                <a:srgbClr val="595959"/>
              </a:buClr>
              <a:buSzPts val="1800"/>
              <a:buChar char="–"/>
              <a:defRPr/>
            </a:lvl4pPr>
            <a:lvl5pPr marL="2286000" lvl="4" indent="-342900" algn="l">
              <a:lnSpc>
                <a:spcPct val="113000"/>
              </a:lnSpc>
              <a:spcBef>
                <a:spcPts val="0"/>
              </a:spcBef>
              <a:spcAft>
                <a:spcPts val="0"/>
              </a:spcAft>
              <a:buClr>
                <a:srgbClr val="595959"/>
              </a:buClr>
              <a:buSzPts val="1800"/>
              <a:buChar char="–"/>
              <a:defRPr/>
            </a:lvl5pPr>
            <a:lvl6pPr marL="2743200" lvl="5" indent="-342900" algn="l">
              <a:lnSpc>
                <a:spcPct val="113000"/>
              </a:lnSpc>
              <a:spcBef>
                <a:spcPts val="0"/>
              </a:spcBef>
              <a:spcAft>
                <a:spcPts val="0"/>
              </a:spcAft>
              <a:buClr>
                <a:srgbClr val="595959"/>
              </a:buClr>
              <a:buSzPts val="1800"/>
              <a:buChar char="–"/>
              <a:defRPr/>
            </a:lvl6pPr>
            <a:lvl7pPr marL="3200400" lvl="6" indent="-342900" algn="l">
              <a:lnSpc>
                <a:spcPct val="113000"/>
              </a:lnSpc>
              <a:spcBef>
                <a:spcPts val="0"/>
              </a:spcBef>
              <a:spcAft>
                <a:spcPts val="0"/>
              </a:spcAft>
              <a:buClr>
                <a:srgbClr val="595959"/>
              </a:buClr>
              <a:buSzPts val="1800"/>
              <a:buChar char="–"/>
              <a:defRPr/>
            </a:lvl7pPr>
            <a:lvl8pPr marL="3657600" lvl="7" indent="-342900" algn="l">
              <a:lnSpc>
                <a:spcPct val="113000"/>
              </a:lnSpc>
              <a:spcBef>
                <a:spcPts val="0"/>
              </a:spcBef>
              <a:spcAft>
                <a:spcPts val="0"/>
              </a:spcAft>
              <a:buClr>
                <a:srgbClr val="595959"/>
              </a:buClr>
              <a:buSzPts val="1800"/>
              <a:buChar char="–"/>
              <a:defRPr/>
            </a:lvl8pPr>
            <a:lvl9pPr marL="4114800" lvl="8" indent="-342900" algn="l">
              <a:lnSpc>
                <a:spcPct val="113000"/>
              </a:lnSpc>
              <a:spcBef>
                <a:spcPts val="0"/>
              </a:spcBef>
              <a:spcAft>
                <a:spcPts val="0"/>
              </a:spcAft>
              <a:buClr>
                <a:srgbClr val="595959"/>
              </a:buClr>
              <a:buSzPts val="1800"/>
              <a:buChar char="–"/>
              <a:defRPr/>
            </a:lvl9pPr>
          </a:lstStyle>
          <a:p>
            <a:endParaRPr/>
          </a:p>
        </p:txBody>
      </p:sp>
      <p:sp>
        <p:nvSpPr>
          <p:cNvPr id="103" name="Google Shape;103;p66"/>
          <p:cNvSpPr txBox="1">
            <a:spLocks noGrp="1"/>
          </p:cNvSpPr>
          <p:nvPr>
            <p:ph type="body" idx="2"/>
          </p:nvPr>
        </p:nvSpPr>
        <p:spPr>
          <a:xfrm>
            <a:off x="6301252" y="1566000"/>
            <a:ext cx="5418347" cy="422841"/>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0"/>
              </a:spcBef>
              <a:spcAft>
                <a:spcPts val="0"/>
              </a:spcAft>
              <a:buClr>
                <a:srgbClr val="595959"/>
              </a:buClr>
              <a:buSzPts val="1500"/>
              <a:buNone/>
              <a:defRPr b="1"/>
            </a:lvl1pPr>
            <a:lvl2pPr marL="914400" lvl="1" indent="-342900" algn="l">
              <a:lnSpc>
                <a:spcPct val="113000"/>
              </a:lnSpc>
              <a:spcBef>
                <a:spcPts val="0"/>
              </a:spcBef>
              <a:spcAft>
                <a:spcPts val="0"/>
              </a:spcAft>
              <a:buClr>
                <a:srgbClr val="595959"/>
              </a:buClr>
              <a:buSzPts val="1800"/>
              <a:buChar char="–"/>
              <a:defRPr/>
            </a:lvl2pPr>
            <a:lvl3pPr marL="1371600" lvl="2" indent="-342900" algn="l">
              <a:lnSpc>
                <a:spcPct val="113000"/>
              </a:lnSpc>
              <a:spcBef>
                <a:spcPts val="0"/>
              </a:spcBef>
              <a:spcAft>
                <a:spcPts val="0"/>
              </a:spcAft>
              <a:buClr>
                <a:srgbClr val="595959"/>
              </a:buClr>
              <a:buSzPts val="1800"/>
              <a:buChar char="–"/>
              <a:defRPr/>
            </a:lvl3pPr>
            <a:lvl4pPr marL="1828800" lvl="3" indent="-342900" algn="l">
              <a:lnSpc>
                <a:spcPct val="113000"/>
              </a:lnSpc>
              <a:spcBef>
                <a:spcPts val="0"/>
              </a:spcBef>
              <a:spcAft>
                <a:spcPts val="0"/>
              </a:spcAft>
              <a:buClr>
                <a:srgbClr val="595959"/>
              </a:buClr>
              <a:buSzPts val="1800"/>
              <a:buChar char="–"/>
              <a:defRPr/>
            </a:lvl4pPr>
            <a:lvl5pPr marL="2286000" lvl="4" indent="-342900" algn="l">
              <a:lnSpc>
                <a:spcPct val="113000"/>
              </a:lnSpc>
              <a:spcBef>
                <a:spcPts val="0"/>
              </a:spcBef>
              <a:spcAft>
                <a:spcPts val="0"/>
              </a:spcAft>
              <a:buClr>
                <a:srgbClr val="595959"/>
              </a:buClr>
              <a:buSzPts val="1800"/>
              <a:buChar char="–"/>
              <a:defRPr/>
            </a:lvl5pPr>
            <a:lvl6pPr marL="2743200" lvl="5" indent="-342900" algn="l">
              <a:lnSpc>
                <a:spcPct val="113000"/>
              </a:lnSpc>
              <a:spcBef>
                <a:spcPts val="0"/>
              </a:spcBef>
              <a:spcAft>
                <a:spcPts val="0"/>
              </a:spcAft>
              <a:buClr>
                <a:srgbClr val="595959"/>
              </a:buClr>
              <a:buSzPts val="1800"/>
              <a:buChar char="–"/>
              <a:defRPr/>
            </a:lvl6pPr>
            <a:lvl7pPr marL="3200400" lvl="6" indent="-342900" algn="l">
              <a:lnSpc>
                <a:spcPct val="113000"/>
              </a:lnSpc>
              <a:spcBef>
                <a:spcPts val="0"/>
              </a:spcBef>
              <a:spcAft>
                <a:spcPts val="0"/>
              </a:spcAft>
              <a:buClr>
                <a:srgbClr val="595959"/>
              </a:buClr>
              <a:buSzPts val="1800"/>
              <a:buChar char="–"/>
              <a:defRPr/>
            </a:lvl7pPr>
            <a:lvl8pPr marL="3657600" lvl="7" indent="-342900" algn="l">
              <a:lnSpc>
                <a:spcPct val="113000"/>
              </a:lnSpc>
              <a:spcBef>
                <a:spcPts val="0"/>
              </a:spcBef>
              <a:spcAft>
                <a:spcPts val="0"/>
              </a:spcAft>
              <a:buClr>
                <a:srgbClr val="595959"/>
              </a:buClr>
              <a:buSzPts val="1800"/>
              <a:buChar char="–"/>
              <a:defRPr/>
            </a:lvl8pPr>
            <a:lvl9pPr marL="4114800" lvl="8" indent="-342900" algn="l">
              <a:lnSpc>
                <a:spcPct val="113000"/>
              </a:lnSpc>
              <a:spcBef>
                <a:spcPts val="0"/>
              </a:spcBef>
              <a:spcAft>
                <a:spcPts val="0"/>
              </a:spcAft>
              <a:buClr>
                <a:srgbClr val="595959"/>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2"/>
          <p:cNvSpPr txBox="1">
            <a:spLocks noGrp="1"/>
          </p:cNvSpPr>
          <p:nvPr>
            <p:ph type="title"/>
          </p:nvPr>
        </p:nvSpPr>
        <p:spPr>
          <a:xfrm>
            <a:off x="478800" y="655200"/>
            <a:ext cx="11232000" cy="900000"/>
          </a:xfrm>
          <a:prstGeom prst="rect">
            <a:avLst/>
          </a:prstGeom>
          <a:noFill/>
          <a:ln>
            <a:noFill/>
          </a:ln>
        </p:spPr>
        <p:txBody>
          <a:bodyPr spcFirstLastPara="1" wrap="square" lIns="0" tIns="0" rIns="0" bIns="0" anchor="t" anchorCtr="0">
            <a:noAutofit/>
          </a:bodyPr>
          <a:lstStyle>
            <a:lvl1pPr marR="0" lvl="0" algn="l" rtl="0">
              <a:lnSpc>
                <a:spcPct val="110000"/>
              </a:lnSpc>
              <a:spcBef>
                <a:spcPts val="0"/>
              </a:spcBef>
              <a:spcAft>
                <a:spcPts val="0"/>
              </a:spcAft>
              <a:buClr>
                <a:schemeClr val="dk2"/>
              </a:buClr>
              <a:buSzPts val="2500"/>
              <a:buFont typeface="Arial"/>
              <a:buNone/>
              <a:defRPr sz="25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2"/>
          <p:cNvSpPr txBox="1">
            <a:spLocks noGrp="1"/>
          </p:cNvSpPr>
          <p:nvPr>
            <p:ph type="body" idx="1"/>
          </p:nvPr>
        </p:nvSpPr>
        <p:spPr>
          <a:xfrm>
            <a:off x="478800" y="1558800"/>
            <a:ext cx="11232000" cy="4351338"/>
          </a:xfrm>
          <a:prstGeom prst="rect">
            <a:avLst/>
          </a:prstGeom>
          <a:noFill/>
          <a:ln>
            <a:noFill/>
          </a:ln>
        </p:spPr>
        <p:txBody>
          <a:bodyPr spcFirstLastPara="1" wrap="square" lIns="0" tIns="0" rIns="0" bIns="0" anchor="t" anchorCtr="0">
            <a:noAutofit/>
          </a:bodyPr>
          <a:lstStyle>
            <a:lvl1pPr marL="457200" marR="0" lvl="0"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1pPr>
            <a:lvl2pPr marL="914400" marR="0" lvl="1"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2pPr>
            <a:lvl3pPr marL="1371600" marR="0" lvl="2"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3pPr>
            <a:lvl4pPr marL="1828800" marR="0" lvl="3"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4pPr>
            <a:lvl5pPr marL="2286000" marR="0" lvl="4"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5pPr>
            <a:lvl6pPr marL="2743200" marR="0" lvl="5"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6pPr>
            <a:lvl7pPr marL="3200400" marR="0" lvl="6"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7pPr>
            <a:lvl8pPr marL="3657600" marR="0" lvl="7"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8pPr>
            <a:lvl9pPr marL="4114800" marR="0" lvl="8"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9pPr>
          </a:lstStyle>
          <a:p>
            <a:endParaRPr/>
          </a:p>
        </p:txBody>
      </p:sp>
      <p:pic>
        <p:nvPicPr>
          <p:cNvPr id="12" name="Google Shape;12;p52" descr="Ein Bild, das Monitor, Computer, sitzend, Bildschirm enthält.&#10;&#10;Automatisch generierte Beschreibung"/>
          <p:cNvPicPr preferRelativeResize="0"/>
          <p:nvPr/>
        </p:nvPicPr>
        <p:blipFill rotWithShape="1">
          <a:blip r:embed="rId24">
            <a:alphaModFix/>
          </a:blip>
          <a:srcRect/>
          <a:stretch/>
        </p:blipFill>
        <p:spPr>
          <a:xfrm>
            <a:off x="10846793" y="6465066"/>
            <a:ext cx="1089504" cy="202063"/>
          </a:xfrm>
          <a:prstGeom prst="rect">
            <a:avLst/>
          </a:prstGeom>
          <a:noFill/>
          <a:ln>
            <a:noFill/>
          </a:ln>
        </p:spPr>
      </p:pic>
      <p:sp>
        <p:nvSpPr>
          <p:cNvPr id="13" name="Google Shape;13;p52"/>
          <p:cNvSpPr txBox="1"/>
          <p:nvPr/>
        </p:nvSpPr>
        <p:spPr>
          <a:xfrm>
            <a:off x="478800" y="6444000"/>
            <a:ext cx="288000" cy="216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888888"/>
                </a:solidFill>
                <a:latin typeface="Arial"/>
                <a:ea typeface="Arial"/>
                <a:cs typeface="Arial"/>
                <a:sym typeface="Arial"/>
              </a:rPr>
              <a:t>‹N°›</a:t>
            </a:fld>
            <a:endParaRPr sz="800" b="0" i="0" u="none" strike="noStrike" cap="none">
              <a:solidFill>
                <a:srgbClr val="888888"/>
              </a:solidFill>
              <a:latin typeface="Arial"/>
              <a:ea typeface="Arial"/>
              <a:cs typeface="Arial"/>
              <a:sym typeface="Arial"/>
            </a:endParaRPr>
          </a:p>
        </p:txBody>
      </p:sp>
      <p:sp>
        <p:nvSpPr>
          <p:cNvPr id="14" name="Google Shape;14;p52"/>
          <p:cNvSpPr txBox="1"/>
          <p:nvPr/>
        </p:nvSpPr>
        <p:spPr>
          <a:xfrm>
            <a:off x="11004550" y="341313"/>
            <a:ext cx="920700" cy="144600"/>
          </a:xfrm>
          <a:prstGeom prst="rect">
            <a:avLst/>
          </a:prstGeom>
          <a:noFill/>
          <a:ln>
            <a:noFill/>
          </a:ln>
        </p:spPr>
        <p:txBody>
          <a:bodyPr spcFirstLastPara="1" wrap="square" lIns="0" tIns="0" rIns="0" bIns="0" anchor="t" anchorCtr="0">
            <a:noAutofit/>
          </a:bodyPr>
          <a:lstStyle/>
          <a:p>
            <a:pPr marL="0" marR="0" lvl="0" indent="0" algn="r" rtl="0">
              <a:lnSpc>
                <a:spcPct val="113000"/>
              </a:lnSpc>
              <a:spcBef>
                <a:spcPts val="0"/>
              </a:spcBef>
              <a:spcAft>
                <a:spcPts val="0"/>
              </a:spcAft>
              <a:buClr>
                <a:srgbClr val="FE8F00"/>
              </a:buClr>
              <a:buSzPts val="900"/>
              <a:buFont typeface="Arial"/>
              <a:buNone/>
            </a:pPr>
            <a:r>
              <a:rPr lang="en-US" sz="900" b="1" i="0" u="none" strike="noStrike" cap="none">
                <a:solidFill>
                  <a:srgbClr val="FE5000"/>
                </a:solidFill>
                <a:latin typeface="Arial"/>
                <a:ea typeface="Arial"/>
                <a:cs typeface="Arial"/>
                <a:sym typeface="Arial"/>
              </a:rPr>
              <a:t>[ Airbus Amber ]</a:t>
            </a:r>
            <a:endParaRPr sz="900" b="1" i="0" u="none" strike="noStrike" cap="none">
              <a:solidFill>
                <a:srgbClr val="FE5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5" r:id="rId20"/>
    <p:sldLayoutId id="2147483676" r:id="rId21"/>
    <p:sldLayoutId id="2147483677"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14">
          <p15:clr>
            <a:srgbClr val="F26B43"/>
          </p15:clr>
        </p15:guide>
        <p15:guide id="2" orient="horz" pos="981">
          <p15:clr>
            <a:srgbClr val="F26B43"/>
          </p15:clr>
        </p15:guide>
        <p15:guide id="3" orient="horz" pos="3725">
          <p15:clr>
            <a:srgbClr val="F26B43"/>
          </p15:clr>
        </p15:guide>
        <p15:guide id="4" pos="302">
          <p15:clr>
            <a:srgbClr val="F26B43"/>
          </p15:clr>
        </p15:guide>
        <p15:guide id="5" pos="737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hyperlink" Target="http://websites.umich.edu/~mdolaboratory/pdf/Martins2021.pdf" TargetMode="External"/><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5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websites.umich.edu/~mdolaboratory/pdf/Martins2021.pdf" TargetMode="External"/><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2.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hyperlink" Target="https://gemseo.readthedocs.io/en/stable/glossary.html" TargetMode="External"/><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gemseo.readthedocs.io/en/stable/glossary.html" TargetMode="External"/><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hyperlink" Target="https://gemseo.readthedocs.io/en/stable/interface/exe_discipline.html" TargetMode="External"/><Relationship Id="rId2" Type="http://schemas.openxmlformats.org/officeDocument/2006/relationships/hyperlink" Target="https://gemseo.readthedocs.io/en/stable/_modules/gemseo.algos.opt_problem.html?highlight=observable#gemseo.algos.opt_problem.OptimizationProblem.add_observable"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hyperlink" Target="https://www.mechanics-industry.org/articles/meca/pdf/2015/06/mi140236.pdf" TargetMode="Externa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6.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2.xml"/><Relationship Id="rId6" Type="http://schemas.openxmlformats.org/officeDocument/2006/relationships/image" Target="../media/image23.png"/><Relationship Id="rId11" Type="http://schemas.openxmlformats.org/officeDocument/2006/relationships/image" Target="../media/image57.png"/><Relationship Id="rId5" Type="http://schemas.openxmlformats.org/officeDocument/2006/relationships/image" Target="../media/image22.png"/><Relationship Id="rId10" Type="http://schemas.openxmlformats.org/officeDocument/2006/relationships/image" Target="../media/image56.png"/><Relationship Id="rId4" Type="http://schemas.openxmlformats.org/officeDocument/2006/relationships/image" Target="../media/image21.png"/><Relationship Id="rId9" Type="http://schemas.openxmlformats.org/officeDocument/2006/relationships/image" Target="../media/image55.png"/></Relationships>
</file>

<file path=ppt/slides/_rels/slide9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2.xml"/><Relationship Id="rId6" Type="http://schemas.openxmlformats.org/officeDocument/2006/relationships/image" Target="../media/image23.png"/><Relationship Id="rId11" Type="http://schemas.openxmlformats.org/officeDocument/2006/relationships/image" Target="../media/image57.png"/><Relationship Id="rId5" Type="http://schemas.openxmlformats.org/officeDocument/2006/relationships/image" Target="../media/image22.png"/><Relationship Id="rId10" Type="http://schemas.openxmlformats.org/officeDocument/2006/relationships/image" Target="../media/image56.png"/><Relationship Id="rId4" Type="http://schemas.openxmlformats.org/officeDocument/2006/relationships/image" Target="../media/image21.png"/><Relationship Id="rId9" Type="http://schemas.openxmlformats.org/officeDocument/2006/relationships/image" Target="../media/image55.png"/><Relationship Id="rId1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
          <p:cNvSpPr txBox="1">
            <a:spLocks noGrp="1"/>
          </p:cNvSpPr>
          <p:nvPr>
            <p:ph type="ctrTitle"/>
          </p:nvPr>
        </p:nvSpPr>
        <p:spPr>
          <a:xfrm>
            <a:off x="2438400" y="3136668"/>
            <a:ext cx="9121140" cy="1384932"/>
          </a:xfrm>
          <a:prstGeom prst="rect">
            <a:avLst/>
          </a:prstGeom>
          <a:noFill/>
          <a:ln>
            <a:noFill/>
          </a:ln>
        </p:spPr>
        <p:txBody>
          <a:bodyPr spcFirstLastPara="1" wrap="square" lIns="0" tIns="0" rIns="0" bIns="0" anchor="b" anchorCtr="0">
            <a:noAutofit/>
          </a:bodyPr>
          <a:lstStyle/>
          <a:p>
            <a:pPr marL="0" lvl="0" indent="0" algn="l" rtl="0">
              <a:lnSpc>
                <a:spcPct val="105000"/>
              </a:lnSpc>
              <a:spcBef>
                <a:spcPts val="0"/>
              </a:spcBef>
              <a:spcAft>
                <a:spcPts val="0"/>
              </a:spcAft>
              <a:buSzPts val="3000"/>
              <a:buNone/>
            </a:pPr>
            <a:r>
              <a:rPr lang="en-US" dirty="0" smtClean="0"/>
              <a:t>Gemseo formulations and  User’s Inputs</a:t>
            </a:r>
            <a:endParaRPr sz="2000" dirty="0"/>
          </a:p>
        </p:txBody>
      </p:sp>
      <p:sp>
        <p:nvSpPr>
          <p:cNvPr id="218" name="Google Shape;218;p1"/>
          <p:cNvSpPr txBox="1">
            <a:spLocks noGrp="1"/>
          </p:cNvSpPr>
          <p:nvPr>
            <p:ph type="subTitle" idx="1"/>
          </p:nvPr>
        </p:nvSpPr>
        <p:spPr>
          <a:xfrm>
            <a:off x="3305016" y="4561676"/>
            <a:ext cx="6031344" cy="86311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000"/>
              <a:buNone/>
            </a:pPr>
            <a:r>
              <a:rPr lang="en-US" b="1" dirty="0" smtClean="0"/>
              <a:t>27/01/2022</a:t>
            </a:r>
            <a:endParaRPr b="1" dirty="0"/>
          </a:p>
        </p:txBody>
      </p:sp>
      <p:sp>
        <p:nvSpPr>
          <p:cNvPr id="219" name="Google Shape;219;p1"/>
          <p:cNvSpPr txBox="1">
            <a:spLocks noGrp="1"/>
          </p:cNvSpPr>
          <p:nvPr>
            <p:ph type="subTitle" idx="2"/>
          </p:nvPr>
        </p:nvSpPr>
        <p:spPr>
          <a:xfrm>
            <a:off x="3330750" y="5887425"/>
            <a:ext cx="5151600" cy="469200"/>
          </a:xfrm>
          <a:prstGeom prst="rect">
            <a:avLst/>
          </a:prstGeom>
          <a:noFill/>
          <a:ln>
            <a:noFill/>
          </a:ln>
        </p:spPr>
        <p:txBody>
          <a:bodyPr spcFirstLastPara="1" wrap="square" lIns="0" tIns="0" rIns="0" bIns="0" anchor="t" anchorCtr="0">
            <a:noAutofit/>
          </a:bodyPr>
          <a:lstStyle/>
          <a:p>
            <a:pPr marL="0" lvl="0" indent="0" algn="l" rtl="0">
              <a:lnSpc>
                <a:spcPct val="113000"/>
              </a:lnSpc>
              <a:spcBef>
                <a:spcPts val="0"/>
              </a:spcBef>
              <a:spcAft>
                <a:spcPts val="0"/>
              </a:spcAft>
              <a:buSzPts val="1500"/>
              <a:buNone/>
            </a:pPr>
            <a:r>
              <a:rPr lang="en-US" dirty="0"/>
              <a:t>Daniel </a:t>
            </a:r>
            <a:r>
              <a:rPr lang="en-US" dirty="0" err="1"/>
              <a:t>Margerit</a:t>
            </a:r>
            <a:endParaRPr dirty="0"/>
          </a:p>
          <a:p>
            <a:pPr marL="0" lvl="0" indent="0" algn="l" rtl="0">
              <a:lnSpc>
                <a:spcPct val="113000"/>
              </a:lnSpc>
              <a:spcBef>
                <a:spcPts val="0"/>
              </a:spcBef>
              <a:spcAft>
                <a:spcPts val="0"/>
              </a:spcAft>
              <a:buSzPts val="1500"/>
              <a:buNone/>
            </a:pPr>
            <a:r>
              <a:rPr lang="en-US" dirty="0" err="1"/>
              <a:t>Younes</a:t>
            </a:r>
            <a:r>
              <a:rPr lang="en-US" dirty="0"/>
              <a:t> DRISSI</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r>
              <a:rPr lang="en-US" dirty="0" smtClean="0"/>
              <a:t>     disciplines = list of disciplines</a:t>
            </a:r>
            <a:endParaRPr lang="en-GB" dirty="0"/>
          </a:p>
        </p:txBody>
      </p:sp>
      <p:sp>
        <p:nvSpPr>
          <p:cNvPr id="3" name="Title 2"/>
          <p:cNvSpPr>
            <a:spLocks noGrp="1"/>
          </p:cNvSpPr>
          <p:nvPr>
            <p:ph type="title"/>
          </p:nvPr>
        </p:nvSpPr>
        <p:spPr/>
        <p:txBody>
          <a:bodyPr/>
          <a:lstStyle/>
          <a:p>
            <a:r>
              <a:rPr lang="en-US" dirty="0" smtClean="0"/>
              <a:t>Problem definition</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046073708"/>
              </p:ext>
            </p:extLst>
          </p:nvPr>
        </p:nvGraphicFramePr>
        <p:xfrm>
          <a:off x="582644" y="2106817"/>
          <a:ext cx="5855477" cy="2222121"/>
        </p:xfrm>
        <a:graphic>
          <a:graphicData uri="http://schemas.openxmlformats.org/drawingml/2006/table">
            <a:tbl>
              <a:tblPr firstRow="1" bandRow="1">
                <a:tableStyleId>{D830EC69-B87B-4918-9E3E-7FED8CB5AC7A}</a:tableStyleId>
              </a:tblPr>
              <a:tblGrid>
                <a:gridCol w="3134496"/>
                <a:gridCol w="2720981"/>
              </a:tblGrid>
              <a:tr h="370840">
                <a:tc>
                  <a:txBody>
                    <a:bodyPr/>
                    <a:lstStyle/>
                    <a:p>
                      <a:r>
                        <a:rPr lang="en-US" dirty="0" smtClean="0"/>
                        <a:t>Sobieski optimization problem:</a:t>
                      </a:r>
                      <a:endParaRPr lang="en-GB" dirty="0"/>
                    </a:p>
                  </a:txBody>
                  <a:tcPr/>
                </a:tc>
                <a:tc>
                  <a:txBody>
                    <a:bodyPr/>
                    <a:lstStyle/>
                    <a:p>
                      <a:endParaRPr lang="en-GB" dirty="0"/>
                    </a:p>
                  </a:txBody>
                  <a:tcPr/>
                </a:tc>
              </a:tr>
              <a:tr h="228221">
                <a:tc>
                  <a:txBody>
                    <a:bodyPr/>
                    <a:lstStyle/>
                    <a:p>
                      <a:pPr algn="l" fontAlgn="b"/>
                      <a:r>
                        <a:rPr lang="en-GB" sz="1100" b="0" i="0" u="none" strike="noStrike" dirty="0">
                          <a:solidFill>
                            <a:srgbClr val="000000"/>
                          </a:solidFill>
                          <a:effectLst/>
                          <a:latin typeface="Calibri" panose="020F0502020204030204" pitchFamily="34" charset="0"/>
                        </a:rPr>
                        <a:t>maximize the objective function</a:t>
                      </a:r>
                    </a:p>
                  </a:txBody>
                  <a:tcPr marL="7620" marR="7620" marT="7620" marB="0" anchor="b"/>
                </a:tc>
                <a:tc>
                  <a:txBody>
                    <a:bodyPr/>
                    <a:lstStyle/>
                    <a:p>
                      <a:pPr algn="l" fontAlgn="b"/>
                      <a:r>
                        <a:rPr lang="en-GB" sz="1100" b="0" i="0" u="none" strike="noStrike" dirty="0" smtClean="0">
                          <a:solidFill>
                            <a:srgbClr val="000000"/>
                          </a:solidFill>
                          <a:effectLst/>
                          <a:latin typeface="Calibri" panose="020F0502020204030204" pitchFamily="34" charset="0"/>
                        </a:rPr>
                        <a:t>Range (y_4) from </a:t>
                      </a:r>
                      <a:r>
                        <a:rPr lang="en-GB" sz="1100" b="0" i="0" u="none" strike="noStrike" dirty="0" err="1" smtClean="0">
                          <a:solidFill>
                            <a:srgbClr val="000000"/>
                          </a:solidFill>
                          <a:effectLst/>
                          <a:latin typeface="Calibri" panose="020F0502020204030204" pitchFamily="34" charset="0"/>
                        </a:rPr>
                        <a:t>SobieskiMission</a:t>
                      </a:r>
                      <a:r>
                        <a:rPr lang="en-GB" sz="1100" b="0" i="0" u="none" strike="noStrike" dirty="0" smtClean="0">
                          <a:solidFill>
                            <a:srgbClr val="000000"/>
                          </a:solidFill>
                          <a:effectLst/>
                          <a:latin typeface="Calibri" panose="020F0502020204030204" pitchFamily="34" charset="0"/>
                        </a:rPr>
                        <a:t> (id 4)</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with respect to design variables</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with x inside name</a:t>
                      </a: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subject to general ineq constraints</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with g inside name</a:t>
                      </a: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subject to bound constraints</a:t>
                      </a:r>
                    </a:p>
                  </a:txBody>
                  <a:tcPr marL="7620" marR="7620" marT="7620" marB="0" anchor="b"/>
                </a:tc>
                <a:tc>
                  <a:txBody>
                    <a:bodyPr/>
                    <a:lstStyle/>
                    <a:p>
                      <a:pPr algn="l" fontAlgn="b"/>
                      <a:r>
                        <a:rPr lang="en-GB" sz="1100" b="0" i="0" u="none" strike="noStrike">
                          <a:solidFill>
                            <a:srgbClr val="000000"/>
                          </a:solidFill>
                          <a:effectLst/>
                          <a:latin typeface="Calibri" panose="020F0502020204030204" pitchFamily="34" charset="0"/>
                        </a:rPr>
                        <a:t>for all design variables + coupled variables</a:t>
                      </a: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where the System Discipline consists </a:t>
                      </a:r>
                    </a:p>
                  </a:txBody>
                  <a:tcPr marL="7620" marR="7620" marT="7620" marB="0" anchor="b"/>
                </a:tc>
                <a:tc>
                  <a:txBody>
                    <a:bodyPr/>
                    <a:lstStyle/>
                    <a:p>
                      <a:pPr algn="l" fontAlgn="b"/>
                      <a:r>
                        <a:rPr lang="en-GB" sz="1100" b="0" i="0" u="none" strike="noStrike" dirty="0" err="1" smtClean="0">
                          <a:solidFill>
                            <a:srgbClr val="000000"/>
                          </a:solidFill>
                          <a:effectLst/>
                          <a:latin typeface="Calibri" panose="020F0502020204030204" pitchFamily="34" charset="0"/>
                        </a:rPr>
                        <a:t>SobieskiStructure</a:t>
                      </a:r>
                      <a:r>
                        <a:rPr lang="en-GB" sz="1100" b="0" i="0" u="none" strike="noStrike" dirty="0" smtClean="0">
                          <a:solidFill>
                            <a:srgbClr val="000000"/>
                          </a:solidFill>
                          <a:effectLst/>
                          <a:latin typeface="Calibri" panose="020F0502020204030204" pitchFamily="34" charset="0"/>
                        </a:rPr>
                        <a:t> (id 1)</a:t>
                      </a:r>
                    </a:p>
                    <a:p>
                      <a:pPr algn="l" fontAlgn="b"/>
                      <a:r>
                        <a:rPr lang="en-GB" sz="1100" b="0" i="0" u="none" strike="noStrike" dirty="0" err="1" smtClean="0">
                          <a:solidFill>
                            <a:srgbClr val="000000"/>
                          </a:solidFill>
                          <a:effectLst/>
                          <a:latin typeface="Calibri" panose="020F0502020204030204" pitchFamily="34" charset="0"/>
                        </a:rPr>
                        <a:t>SobieskiAerodynamics</a:t>
                      </a:r>
                      <a:r>
                        <a:rPr lang="en-GB" sz="1100" b="0" i="0" u="none" strike="noStrike" dirty="0" smtClean="0">
                          <a:solidFill>
                            <a:srgbClr val="000000"/>
                          </a:solidFill>
                          <a:effectLst/>
                          <a:latin typeface="Calibri" panose="020F0502020204030204" pitchFamily="34" charset="0"/>
                        </a:rPr>
                        <a:t>  (id 2)</a:t>
                      </a:r>
                    </a:p>
                    <a:p>
                      <a:pPr algn="l" fontAlgn="b"/>
                      <a:r>
                        <a:rPr lang="en-GB" sz="1100" b="0" i="0" u="none" strike="noStrike" dirty="0" err="1" smtClean="0">
                          <a:solidFill>
                            <a:srgbClr val="000000"/>
                          </a:solidFill>
                          <a:effectLst/>
                          <a:latin typeface="Calibri" panose="020F0502020204030204" pitchFamily="34" charset="0"/>
                        </a:rPr>
                        <a:t>SobieskiPropulsion</a:t>
                      </a:r>
                      <a:r>
                        <a:rPr lang="en-GB" sz="1100" b="0" i="0" u="none" strike="noStrike" dirty="0" smtClean="0">
                          <a:solidFill>
                            <a:srgbClr val="000000"/>
                          </a:solidFill>
                          <a:effectLst/>
                          <a:latin typeface="Calibri" panose="020F0502020204030204" pitchFamily="34" charset="0"/>
                        </a:rPr>
                        <a:t> (id 3)</a:t>
                      </a:r>
                    </a:p>
                  </a:txBody>
                  <a:tcPr marL="7620" marR="7620" marT="7620" marB="0" anchor="b"/>
                </a:tc>
              </a:tr>
            </a:tbl>
          </a:graphicData>
        </a:graphic>
      </p:graphicFrame>
    </p:spTree>
    <p:extLst>
      <p:ext uri="{BB962C8B-B14F-4D97-AF65-F5344CB8AC3E}">
        <p14:creationId xmlns:p14="http://schemas.microsoft.com/office/powerpoint/2010/main" val="1843759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endParaRPr lang="en-GB" dirty="0"/>
          </a:p>
        </p:txBody>
      </p:sp>
      <p:sp>
        <p:nvSpPr>
          <p:cNvPr id="3" name="Title 2"/>
          <p:cNvSpPr>
            <a:spLocks noGrp="1"/>
          </p:cNvSpPr>
          <p:nvPr>
            <p:ph type="title"/>
          </p:nvPr>
        </p:nvSpPr>
        <p:spPr/>
        <p:txBody>
          <a:bodyPr/>
          <a:lstStyle/>
          <a:p>
            <a:r>
              <a:rPr lang="en-US" dirty="0"/>
              <a:t>Multi Disciplinary system </a:t>
            </a:r>
            <a:r>
              <a:rPr lang="en-US" dirty="0" smtClean="0"/>
              <a:t>Coupling variables : graph view</a:t>
            </a:r>
            <a:endParaRPr lang="en-GB" dirty="0"/>
          </a:p>
        </p:txBody>
      </p:sp>
      <p:pic>
        <p:nvPicPr>
          <p:cNvPr id="4" name="Picture 3"/>
          <p:cNvPicPr>
            <a:picLocks noChangeAspect="1"/>
          </p:cNvPicPr>
          <p:nvPr/>
        </p:nvPicPr>
        <p:blipFill>
          <a:blip r:embed="rId2"/>
          <a:stretch>
            <a:fillRect/>
          </a:stretch>
        </p:blipFill>
        <p:spPr>
          <a:xfrm>
            <a:off x="2673998" y="1105200"/>
            <a:ext cx="4343400" cy="4943475"/>
          </a:xfrm>
          <a:prstGeom prst="rect">
            <a:avLst/>
          </a:prstGeom>
        </p:spPr>
      </p:pic>
    </p:spTree>
    <p:extLst>
      <p:ext uri="{BB962C8B-B14F-4D97-AF65-F5344CB8AC3E}">
        <p14:creationId xmlns:p14="http://schemas.microsoft.com/office/powerpoint/2010/main" val="711769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endParaRPr lang="en-GB" dirty="0"/>
          </a:p>
        </p:txBody>
      </p:sp>
      <p:sp>
        <p:nvSpPr>
          <p:cNvPr id="3" name="Title 2"/>
          <p:cNvSpPr>
            <a:spLocks noGrp="1"/>
          </p:cNvSpPr>
          <p:nvPr>
            <p:ph type="title"/>
          </p:nvPr>
        </p:nvSpPr>
        <p:spPr/>
        <p:txBody>
          <a:bodyPr/>
          <a:lstStyle/>
          <a:p>
            <a:r>
              <a:rPr lang="en-US" dirty="0"/>
              <a:t>Multi Disciplinary </a:t>
            </a:r>
            <a:r>
              <a:rPr lang="en-US" dirty="0" smtClean="0"/>
              <a:t>system Coupling </a:t>
            </a:r>
            <a:r>
              <a:rPr lang="en-US" dirty="0"/>
              <a:t>variables : </a:t>
            </a:r>
            <a:r>
              <a:rPr lang="en-US" dirty="0" smtClean="0"/>
              <a:t>N2 view</a:t>
            </a:r>
            <a:endParaRPr lang="en-GB" dirty="0"/>
          </a:p>
        </p:txBody>
      </p:sp>
      <p:pic>
        <p:nvPicPr>
          <p:cNvPr id="4" name="Picture 3"/>
          <p:cNvPicPr>
            <a:picLocks noChangeAspect="1"/>
          </p:cNvPicPr>
          <p:nvPr/>
        </p:nvPicPr>
        <p:blipFill>
          <a:blip r:embed="rId3"/>
          <a:stretch>
            <a:fillRect/>
          </a:stretch>
        </p:blipFill>
        <p:spPr>
          <a:xfrm>
            <a:off x="1088765" y="1244380"/>
            <a:ext cx="8198304" cy="5448974"/>
          </a:xfrm>
          <a:prstGeom prst="rect">
            <a:avLst/>
          </a:prstGeom>
        </p:spPr>
      </p:pic>
    </p:spTree>
    <p:extLst>
      <p:ext uri="{BB962C8B-B14F-4D97-AF65-F5344CB8AC3E}">
        <p14:creationId xmlns:p14="http://schemas.microsoft.com/office/powerpoint/2010/main" val="3739124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02940" y="1105200"/>
            <a:ext cx="11700000" cy="5631502"/>
          </a:xfrm>
        </p:spPr>
        <p:txBody>
          <a:bodyPr/>
          <a:lstStyle/>
          <a:p>
            <a:pPr marL="133350" indent="0">
              <a:buNone/>
            </a:pPr>
            <a:r>
              <a:rPr lang="en-US" dirty="0"/>
              <a:t> </a:t>
            </a:r>
            <a:r>
              <a:rPr lang="en-US" dirty="0" smtClean="0"/>
              <a:t>  </a:t>
            </a:r>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r>
              <a:rPr lang="en-US" dirty="0"/>
              <a:t> </a:t>
            </a:r>
            <a:r>
              <a:rPr lang="en-US" dirty="0" smtClean="0"/>
              <a:t>Input design variables                                                                   Coupled variables</a:t>
            </a:r>
          </a:p>
          <a:p>
            <a:pPr marL="133350" indent="0">
              <a:buNone/>
            </a:pPr>
            <a:r>
              <a:rPr lang="en-US" dirty="0"/>
              <a:t> </a:t>
            </a:r>
            <a:r>
              <a:rPr lang="en-US" dirty="0" smtClean="0"/>
              <a:t>            </a:t>
            </a:r>
            <a:r>
              <a:rPr lang="en-US" dirty="0" err="1" smtClean="0"/>
              <a:t>x_shared</a:t>
            </a:r>
            <a:r>
              <a:rPr lang="en-US" dirty="0" smtClean="0"/>
              <a:t> for shared variable                                                        </a:t>
            </a:r>
            <a:r>
              <a:rPr lang="en-US" dirty="0" err="1" smtClean="0"/>
              <a:t>y_ij</a:t>
            </a:r>
            <a:r>
              <a:rPr lang="en-US" dirty="0" smtClean="0"/>
              <a:t> is variable output of discipline I and input of discipline j</a:t>
            </a:r>
          </a:p>
          <a:p>
            <a:pPr marL="133350" indent="0">
              <a:buNone/>
            </a:pPr>
            <a:r>
              <a:rPr lang="en-US" dirty="0"/>
              <a:t> </a:t>
            </a:r>
            <a:r>
              <a:rPr lang="en-US" dirty="0" smtClean="0"/>
              <a:t>            </a:t>
            </a:r>
            <a:r>
              <a:rPr lang="en-US" dirty="0" err="1" smtClean="0"/>
              <a:t>x_i</a:t>
            </a:r>
            <a:r>
              <a:rPr lang="en-US" dirty="0" smtClean="0"/>
              <a:t> is local to discipline of id </a:t>
            </a:r>
            <a:r>
              <a:rPr lang="en-US" dirty="0" err="1" smtClean="0"/>
              <a:t>i</a:t>
            </a:r>
            <a:endParaRPr lang="en-US" dirty="0" smtClean="0"/>
          </a:p>
          <a:p>
            <a:pPr marL="133350" indent="0">
              <a:buNone/>
            </a:pPr>
            <a:r>
              <a:rPr lang="en-US" dirty="0"/>
              <a:t> </a:t>
            </a:r>
            <a:r>
              <a:rPr lang="en-US" dirty="0" smtClean="0"/>
              <a:t>            </a:t>
            </a:r>
            <a:endParaRPr lang="en-GB" dirty="0" smtClean="0"/>
          </a:p>
        </p:txBody>
      </p:sp>
      <p:sp>
        <p:nvSpPr>
          <p:cNvPr id="3" name="Title 2"/>
          <p:cNvSpPr>
            <a:spLocks noGrp="1"/>
          </p:cNvSpPr>
          <p:nvPr>
            <p:ph type="title"/>
          </p:nvPr>
        </p:nvSpPr>
        <p:spPr/>
        <p:txBody>
          <a:bodyPr/>
          <a:lstStyle/>
          <a:p>
            <a:r>
              <a:rPr lang="en-US" dirty="0" smtClean="0"/>
              <a:t>I/O variables of this Multi Disciplinary system: Inputs and Coupled</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147506539"/>
              </p:ext>
            </p:extLst>
          </p:nvPr>
        </p:nvGraphicFramePr>
        <p:xfrm>
          <a:off x="290286" y="1548766"/>
          <a:ext cx="4542971" cy="3868420"/>
        </p:xfrm>
        <a:graphic>
          <a:graphicData uri="http://schemas.openxmlformats.org/drawingml/2006/table">
            <a:tbl>
              <a:tblPr firstRow="1" bandRow="1">
                <a:tableStyleId>{D830EC69-B87B-4918-9E3E-7FED8CB5AC7A}</a:tableStyleId>
              </a:tblPr>
              <a:tblGrid>
                <a:gridCol w="1165290"/>
                <a:gridCol w="1250302"/>
                <a:gridCol w="2127379"/>
              </a:tblGrid>
              <a:tr h="0">
                <a:tc>
                  <a:txBody>
                    <a:bodyPr/>
                    <a:lstStyle/>
                    <a:p>
                      <a:pPr algn="ctr" fontAlgn="ctr"/>
                      <a:r>
                        <a:rPr lang="en-GB" sz="1000" b="1" i="0" u="none" strike="noStrike" dirty="0">
                          <a:solidFill>
                            <a:srgbClr val="212529"/>
                          </a:solidFill>
                          <a:effectLst/>
                          <a:latin typeface="Segoe UI" panose="020B0502040204020203" pitchFamily="34" charset="0"/>
                        </a:rPr>
                        <a:t>Python variable</a:t>
                      </a:r>
                    </a:p>
                  </a:txBody>
                  <a:tcPr marL="7620" marR="7620" marT="7620" marB="0" anchor="ctr"/>
                </a:tc>
                <a:tc>
                  <a:txBody>
                    <a:bodyPr/>
                    <a:lstStyle/>
                    <a:p>
                      <a:pPr algn="ctr" fontAlgn="ctr"/>
                      <a:r>
                        <a:rPr lang="en-GB" sz="1000" b="1" i="0" u="none" strike="noStrike" dirty="0">
                          <a:solidFill>
                            <a:srgbClr val="212529"/>
                          </a:solidFill>
                          <a:effectLst/>
                          <a:latin typeface="Segoe UI" panose="020B0502040204020203" pitchFamily="34" charset="0"/>
                        </a:rPr>
                        <a:t>Business Variable</a:t>
                      </a:r>
                    </a:p>
                  </a:txBody>
                  <a:tcPr marL="7620" marR="7620" marT="7620" marB="0" anchor="ctr"/>
                </a:tc>
                <a:tc>
                  <a:txBody>
                    <a:bodyPr/>
                    <a:lstStyle/>
                    <a:p>
                      <a:pPr algn="ctr" fontAlgn="ctr"/>
                      <a:r>
                        <a:rPr lang="en-GB" sz="1000" b="1" i="0" u="none" strike="noStrike" dirty="0">
                          <a:solidFill>
                            <a:srgbClr val="212529"/>
                          </a:solidFill>
                          <a:effectLst/>
                          <a:latin typeface="Segoe UI" panose="020B0502040204020203" pitchFamily="34" charset="0"/>
                        </a:rPr>
                        <a:t>Description</a:t>
                      </a:r>
                    </a:p>
                  </a:txBody>
                  <a:tcPr marL="7620" marR="7620" marT="7620" marB="0" anchor="ctr"/>
                </a:tc>
              </a:tr>
              <a:tr h="370840">
                <a:tc>
                  <a:txBody>
                    <a:bodyPr/>
                    <a:lstStyle/>
                    <a:p>
                      <a:pPr algn="l" fontAlgn="b"/>
                      <a:r>
                        <a:rPr lang="en-GB" sz="1100" b="0" i="0" u="none" strike="noStrike" dirty="0" err="1">
                          <a:solidFill>
                            <a:srgbClr val="000000"/>
                          </a:solidFill>
                          <a:effectLst/>
                          <a:latin typeface="Calibri" panose="020F0502020204030204" pitchFamily="34" charset="0"/>
                        </a:rPr>
                        <a:t>x_shared</a:t>
                      </a:r>
                      <a:r>
                        <a:rPr lang="en-GB" sz="1100" b="0" i="0" u="none" strike="noStrike" dirty="0">
                          <a:solidFill>
                            <a:srgbClr val="000000"/>
                          </a:solidFill>
                          <a:effectLst/>
                          <a:latin typeface="Calibri" panose="020F0502020204030204" pitchFamily="34" charset="0"/>
                        </a:rPr>
                        <a:t>[0]</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t/c</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Thickness to chord ratio</a:t>
                      </a:r>
                    </a:p>
                  </a:txBody>
                  <a:tcPr marL="7620" marR="7620" marT="7620" marB="0" anchor="b"/>
                </a:tc>
              </a:tr>
              <a:tr h="370840">
                <a:tc>
                  <a:txBody>
                    <a:bodyPr/>
                    <a:lstStyle/>
                    <a:p>
                      <a:pPr algn="l" fontAlgn="b"/>
                      <a:r>
                        <a:rPr lang="en-GB" sz="1100" b="0" i="0" u="none" strike="noStrike" dirty="0" err="1">
                          <a:solidFill>
                            <a:srgbClr val="000000"/>
                          </a:solidFill>
                          <a:effectLst/>
                          <a:latin typeface="Calibri" panose="020F0502020204030204" pitchFamily="34" charset="0"/>
                        </a:rPr>
                        <a:t>x_shared</a:t>
                      </a:r>
                      <a:r>
                        <a:rPr lang="en-GB" sz="1100" b="0" i="0" u="none" strike="noStrike" dirty="0">
                          <a:solidFill>
                            <a:srgbClr val="000000"/>
                          </a:solidFill>
                          <a:effectLst/>
                          <a:latin typeface="Calibri" panose="020F0502020204030204" pitchFamily="34" charset="0"/>
                        </a:rPr>
                        <a:t>[1]</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h</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Altitude</a:t>
                      </a:r>
                    </a:p>
                  </a:txBody>
                  <a:tcPr marL="7620" marR="7620" marT="7620" marB="0" anchor="b"/>
                </a:tc>
              </a:tr>
              <a:tr h="370840">
                <a:tc>
                  <a:txBody>
                    <a:bodyPr/>
                    <a:lstStyle/>
                    <a:p>
                      <a:pPr algn="l" fontAlgn="b"/>
                      <a:r>
                        <a:rPr lang="en-GB" sz="1100" b="0" i="0" u="none" strike="noStrike" dirty="0" err="1">
                          <a:solidFill>
                            <a:srgbClr val="000000"/>
                          </a:solidFill>
                          <a:effectLst/>
                          <a:latin typeface="Calibri" panose="020F0502020204030204" pitchFamily="34" charset="0"/>
                        </a:rPr>
                        <a:t>x_shared</a:t>
                      </a:r>
                      <a:r>
                        <a:rPr lang="en-GB" sz="1100" b="0" i="0" u="none" strike="noStrike" dirty="0">
                          <a:solidFill>
                            <a:srgbClr val="000000"/>
                          </a:solidFill>
                          <a:effectLst/>
                          <a:latin typeface="Calibri" panose="020F0502020204030204" pitchFamily="34" charset="0"/>
                        </a:rPr>
                        <a:t>[2]</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M</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Mach number</a:t>
                      </a:r>
                    </a:p>
                  </a:txBody>
                  <a:tcPr marL="7620" marR="7620" marT="7620" marB="0" anchor="b"/>
                </a:tc>
              </a:tr>
              <a:tr h="370840">
                <a:tc>
                  <a:txBody>
                    <a:bodyPr/>
                    <a:lstStyle/>
                    <a:p>
                      <a:pPr algn="l" fontAlgn="b"/>
                      <a:r>
                        <a:rPr lang="en-GB" sz="1100" b="0" i="0" u="none" strike="noStrike" dirty="0" err="1">
                          <a:solidFill>
                            <a:srgbClr val="000000"/>
                          </a:solidFill>
                          <a:effectLst/>
                          <a:latin typeface="Calibri" panose="020F0502020204030204" pitchFamily="34" charset="0"/>
                        </a:rPr>
                        <a:t>x_shared</a:t>
                      </a:r>
                      <a:r>
                        <a:rPr lang="en-GB" sz="1100" b="0" i="0" u="none" strike="noStrike" dirty="0">
                          <a:solidFill>
                            <a:srgbClr val="000000"/>
                          </a:solidFill>
                          <a:effectLst/>
                          <a:latin typeface="Calibri" panose="020F0502020204030204" pitchFamily="34" charset="0"/>
                        </a:rPr>
                        <a:t>[3]</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AR = b^2/S_W</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Aspect ratio</a:t>
                      </a:r>
                    </a:p>
                  </a:txBody>
                  <a:tcPr marL="7620" marR="7620" marT="7620" marB="0" anchor="b"/>
                </a:tc>
              </a:tr>
              <a:tr h="370840">
                <a:tc>
                  <a:txBody>
                    <a:bodyPr/>
                    <a:lstStyle/>
                    <a:p>
                      <a:pPr algn="l" fontAlgn="b"/>
                      <a:r>
                        <a:rPr lang="en-GB" sz="1100" b="0" i="0" u="none" strike="noStrike" dirty="0" err="1">
                          <a:solidFill>
                            <a:srgbClr val="000000"/>
                          </a:solidFill>
                          <a:effectLst/>
                          <a:latin typeface="Calibri" panose="020F0502020204030204" pitchFamily="34" charset="0"/>
                        </a:rPr>
                        <a:t>x_shared</a:t>
                      </a:r>
                      <a:r>
                        <a:rPr lang="en-GB" sz="1100" b="0" i="0" u="none" strike="noStrike" dirty="0">
                          <a:solidFill>
                            <a:srgbClr val="000000"/>
                          </a:solidFill>
                          <a:effectLst/>
                          <a:latin typeface="Calibri" panose="020F0502020204030204" pitchFamily="34" charset="0"/>
                        </a:rPr>
                        <a:t>[4]</a:t>
                      </a:r>
                    </a:p>
                  </a:txBody>
                  <a:tcPr marL="7620" marR="7620" marT="7620" marB="0" anchor="b"/>
                </a:tc>
                <a:tc>
                  <a:txBody>
                    <a:bodyPr/>
                    <a:lstStyle/>
                    <a:p>
                      <a:pPr algn="l" fontAlgn="b"/>
                      <a:r>
                        <a:rPr lang="el-GR" sz="1100" b="0" i="0" u="none" strike="noStrike" dirty="0">
                          <a:solidFill>
                            <a:srgbClr val="000000"/>
                          </a:solidFill>
                          <a:effectLst/>
                          <a:latin typeface="Calibri" panose="020F0502020204030204" pitchFamily="34" charset="0"/>
                        </a:rPr>
                        <a:t>Λ</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Wing sweep</a:t>
                      </a:r>
                    </a:p>
                  </a:txBody>
                  <a:tcPr marL="7620" marR="7620" marT="7620" marB="0" anchor="b"/>
                </a:tc>
              </a:tr>
              <a:tr h="370840">
                <a:tc>
                  <a:txBody>
                    <a:bodyPr/>
                    <a:lstStyle/>
                    <a:p>
                      <a:pPr algn="l" fontAlgn="b"/>
                      <a:r>
                        <a:rPr lang="en-GB" sz="1100" b="0" i="0" u="none" strike="noStrike" dirty="0" err="1">
                          <a:solidFill>
                            <a:srgbClr val="000000"/>
                          </a:solidFill>
                          <a:effectLst/>
                          <a:latin typeface="Calibri" panose="020F0502020204030204" pitchFamily="34" charset="0"/>
                        </a:rPr>
                        <a:t>x_shared</a:t>
                      </a:r>
                      <a:r>
                        <a:rPr lang="en-GB" sz="1100" b="0" i="0" u="none" strike="noStrike" dirty="0">
                          <a:solidFill>
                            <a:srgbClr val="000000"/>
                          </a:solidFill>
                          <a:effectLst/>
                          <a:latin typeface="Calibri" panose="020F0502020204030204" pitchFamily="34" charset="0"/>
                        </a:rPr>
                        <a:t>[5]</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S_W</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Wing surface area </a:t>
                      </a: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x_1[0]</a:t>
                      </a:r>
                    </a:p>
                  </a:txBody>
                  <a:tcPr marL="7620" marR="7620" marT="7620" marB="0" anchor="b"/>
                </a:tc>
                <a:tc>
                  <a:txBody>
                    <a:bodyPr/>
                    <a:lstStyle/>
                    <a:p>
                      <a:pPr algn="l" fontAlgn="b"/>
                      <a:r>
                        <a:rPr lang="el-GR" sz="1100" b="0" i="0" u="none" strike="noStrike" dirty="0">
                          <a:solidFill>
                            <a:srgbClr val="000000"/>
                          </a:solidFill>
                          <a:effectLst/>
                          <a:latin typeface="Calibri" panose="020F0502020204030204" pitchFamily="34" charset="0"/>
                        </a:rPr>
                        <a:t>λ = </a:t>
                      </a:r>
                      <a:r>
                        <a:rPr lang="en-GB" sz="1100" b="0" i="0" u="none" strike="noStrike" dirty="0" err="1">
                          <a:solidFill>
                            <a:srgbClr val="000000"/>
                          </a:solidFill>
                          <a:effectLst/>
                          <a:latin typeface="Calibri" panose="020F0502020204030204" pitchFamily="34" charset="0"/>
                        </a:rPr>
                        <a:t>c_tip</a:t>
                      </a:r>
                      <a:r>
                        <a:rPr lang="en-GB" sz="1100" b="0" i="0" u="none" strike="noStrike" dirty="0">
                          <a:solidFill>
                            <a:srgbClr val="000000"/>
                          </a:solidFill>
                          <a:effectLst/>
                          <a:latin typeface="Calibri" panose="020F0502020204030204" pitchFamily="34" charset="0"/>
                        </a:rPr>
                        <a:t>/</a:t>
                      </a:r>
                      <a:r>
                        <a:rPr lang="en-GB" sz="1100" b="0" i="0" u="none" strike="noStrike" dirty="0" err="1">
                          <a:solidFill>
                            <a:srgbClr val="000000"/>
                          </a:solidFill>
                          <a:effectLst/>
                          <a:latin typeface="Calibri" panose="020F0502020204030204" pitchFamily="34" charset="0"/>
                        </a:rPr>
                        <a:t>c_root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Wing taper ratio</a:t>
                      </a: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x_1[1]</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x</a:t>
                      </a:r>
                    </a:p>
                  </a:txBody>
                  <a:tcPr marL="7620" marR="7620" marT="7620" marB="0" anchor="b"/>
                </a:tc>
                <a:tc>
                  <a:txBody>
                    <a:bodyPr/>
                    <a:lstStyle/>
                    <a:p>
                      <a:pPr algn="l" fontAlgn="b"/>
                      <a:r>
                        <a:rPr lang="en-GB" sz="1100" b="0" i="0" u="none" strike="noStrike" dirty="0" err="1">
                          <a:solidFill>
                            <a:srgbClr val="000000"/>
                          </a:solidFill>
                          <a:effectLst/>
                          <a:latin typeface="Calibri" panose="020F0502020204030204" pitchFamily="34" charset="0"/>
                        </a:rPr>
                        <a:t>Wingbox</a:t>
                      </a:r>
                      <a:r>
                        <a:rPr lang="en-GB" sz="1100" b="0" i="0" u="none" strike="noStrike" dirty="0">
                          <a:solidFill>
                            <a:srgbClr val="000000"/>
                          </a:solidFill>
                          <a:effectLst/>
                          <a:latin typeface="Calibri" panose="020F0502020204030204" pitchFamily="34" charset="0"/>
                        </a:rPr>
                        <a:t> x-sectional area</a:t>
                      </a: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x_2[0]</a:t>
                      </a:r>
                    </a:p>
                  </a:txBody>
                  <a:tcPr marL="7620" marR="7620" marT="7620" marB="0" anchor="b"/>
                </a:tc>
                <a:tc>
                  <a:txBody>
                    <a:bodyPr/>
                    <a:lstStyle/>
                    <a:p>
                      <a:pPr algn="l" fontAlgn="b"/>
                      <a:r>
                        <a:rPr lang="en-GB" sz="1100" b="0" i="0" u="none" strike="noStrike" dirty="0" err="1">
                          <a:solidFill>
                            <a:srgbClr val="000000"/>
                          </a:solidFill>
                          <a:effectLst/>
                          <a:latin typeface="Calibri" panose="020F0502020204030204" pitchFamily="34" charset="0"/>
                        </a:rPr>
                        <a:t>C_f</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Skin friction coefficient</a:t>
                      </a: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x_3[0]</a:t>
                      </a:r>
                    </a:p>
                  </a:txBody>
                  <a:tcPr marL="7620" marR="7620" marT="7620" marB="0" anchor="b"/>
                </a:tc>
                <a:tc>
                  <a:txBody>
                    <a:bodyPr/>
                    <a:lstStyle/>
                    <a:p>
                      <a:pPr algn="l" fontAlgn="b"/>
                      <a:r>
                        <a:rPr lang="en-GB" sz="1100" b="0" i="0" u="none" strike="noStrike" dirty="0" err="1">
                          <a:solidFill>
                            <a:srgbClr val="000000"/>
                          </a:solidFill>
                          <a:effectLst/>
                          <a:latin typeface="Calibri" panose="020F0502020204030204" pitchFamily="34" charset="0"/>
                        </a:rPr>
                        <a:t>Th</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Throttle setting (engine mass flow)</a:t>
                      </a:r>
                    </a:p>
                  </a:txBody>
                  <a:tcPr marL="7620" marR="7620" marT="7620" marB="0" anchor="b"/>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19179750"/>
              </p:ext>
            </p:extLst>
          </p:nvPr>
        </p:nvGraphicFramePr>
        <p:xfrm>
          <a:off x="5680270" y="1555200"/>
          <a:ext cx="4542971" cy="3868420"/>
        </p:xfrm>
        <a:graphic>
          <a:graphicData uri="http://schemas.openxmlformats.org/drawingml/2006/table">
            <a:tbl>
              <a:tblPr firstRow="1" bandRow="1">
                <a:tableStyleId>{D830EC69-B87B-4918-9E3E-7FED8CB5AC7A}</a:tableStyleId>
              </a:tblPr>
              <a:tblGrid>
                <a:gridCol w="1165290"/>
                <a:gridCol w="1247191"/>
                <a:gridCol w="2130490"/>
              </a:tblGrid>
              <a:tr h="0">
                <a:tc>
                  <a:txBody>
                    <a:bodyPr/>
                    <a:lstStyle/>
                    <a:p>
                      <a:pPr algn="ctr" fontAlgn="ctr"/>
                      <a:r>
                        <a:rPr lang="en-GB" sz="1000" b="1" i="0" u="none" strike="noStrike" dirty="0">
                          <a:solidFill>
                            <a:srgbClr val="212529"/>
                          </a:solidFill>
                          <a:effectLst/>
                          <a:latin typeface="Segoe UI" panose="020B0502040204020203" pitchFamily="34" charset="0"/>
                        </a:rPr>
                        <a:t>Python variable</a:t>
                      </a:r>
                    </a:p>
                  </a:txBody>
                  <a:tcPr marL="7620" marR="7620" marT="7620" marB="0" anchor="ctr"/>
                </a:tc>
                <a:tc>
                  <a:txBody>
                    <a:bodyPr/>
                    <a:lstStyle/>
                    <a:p>
                      <a:pPr algn="ctr" fontAlgn="ctr"/>
                      <a:r>
                        <a:rPr lang="en-GB" sz="1000" b="1" i="0" u="none" strike="noStrike" dirty="0">
                          <a:solidFill>
                            <a:srgbClr val="212529"/>
                          </a:solidFill>
                          <a:effectLst/>
                          <a:latin typeface="Segoe UI" panose="020B0502040204020203" pitchFamily="34" charset="0"/>
                        </a:rPr>
                        <a:t>Business Variable</a:t>
                      </a:r>
                    </a:p>
                  </a:txBody>
                  <a:tcPr marL="7620" marR="7620" marT="7620" marB="0" anchor="ctr"/>
                </a:tc>
                <a:tc>
                  <a:txBody>
                    <a:bodyPr/>
                    <a:lstStyle/>
                    <a:p>
                      <a:pPr algn="ctr" fontAlgn="ctr"/>
                      <a:r>
                        <a:rPr lang="en-GB" sz="1000" b="1" i="0" u="none" strike="noStrike" dirty="0">
                          <a:solidFill>
                            <a:srgbClr val="212529"/>
                          </a:solidFill>
                          <a:effectLst/>
                          <a:latin typeface="Segoe UI" panose="020B0502040204020203" pitchFamily="34" charset="0"/>
                        </a:rPr>
                        <a:t>Description</a:t>
                      </a:r>
                    </a:p>
                  </a:txBody>
                  <a:tcPr marL="7620" marR="7620" marT="7620" marB="0" anchor="ctr"/>
                </a:tc>
              </a:tr>
              <a:tr h="370840">
                <a:tc>
                  <a:txBody>
                    <a:bodyPr/>
                    <a:lstStyle/>
                    <a:p>
                      <a:pPr algn="l" fontAlgn="b"/>
                      <a:r>
                        <a:rPr lang="en-GB" sz="1100" b="0" i="0" u="none" strike="noStrike" dirty="0">
                          <a:solidFill>
                            <a:srgbClr val="000000"/>
                          </a:solidFill>
                          <a:effectLst/>
                          <a:latin typeface="Calibri" panose="020F0502020204030204" pitchFamily="34" charset="0"/>
                        </a:rPr>
                        <a:t>y_21[0]</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L</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Lift from aerodynamics </a:t>
                      </a: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y_31[0]</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W_E</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Engine mass from propulsion </a:t>
                      </a: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y_12[0]</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W_T</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Total aircraft mass from structure</a:t>
                      </a: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y_12[1]</a:t>
                      </a:r>
                    </a:p>
                  </a:txBody>
                  <a:tcPr marL="7620" marR="7620" marT="7620" marB="0" anchor="b"/>
                </a:tc>
                <a:tc>
                  <a:txBody>
                    <a:bodyPr/>
                    <a:lstStyle/>
                    <a:p>
                      <a:pPr algn="l" fontAlgn="b"/>
                      <a:r>
                        <a:rPr lang="el-GR" sz="1100" b="0" i="0" u="none" strike="noStrike" dirty="0">
                          <a:solidFill>
                            <a:srgbClr val="000000"/>
                          </a:solidFill>
                          <a:effectLst/>
                          <a:latin typeface="Calibri" panose="020F0502020204030204" pitchFamily="34" charset="0"/>
                        </a:rPr>
                        <a:t>Δα_</a:t>
                      </a:r>
                      <a:r>
                        <a:rPr lang="en-GB" sz="1100" b="0" i="0" u="none" strike="noStrike" dirty="0">
                          <a:solidFill>
                            <a:srgbClr val="000000"/>
                          </a:solidFill>
                          <a:effectLst/>
                          <a:latin typeface="Calibri" panose="020F0502020204030204" pitchFamily="34" charset="0"/>
                        </a:rPr>
                        <a:t>v</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Wing twist from structure</a:t>
                      </a: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y_32[0]</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ESF</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Engine scale factor from propulsion</a:t>
                      </a: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y_23[0]</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D</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Drag from aerodynamics </a:t>
                      </a: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y_24[0]</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L/D</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Lift-over-drag ratio from aerodynamics</a:t>
                      </a: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y_14[0]</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W_T</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Total aircraft mass from structure</a:t>
                      </a: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y_14[1]</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W_F</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Fuel mass from structure</a:t>
                      </a: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y_34[0]</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SFC</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Specific Fuel Consumption from propulsion</a:t>
                      </a:r>
                    </a:p>
                  </a:txBody>
                  <a:tcPr marL="7620" marR="7620" marT="7620" marB="0" anchor="b"/>
                </a:tc>
              </a:tr>
            </a:tbl>
          </a:graphicData>
        </a:graphic>
      </p:graphicFrame>
    </p:spTree>
    <p:extLst>
      <p:ext uri="{BB962C8B-B14F-4D97-AF65-F5344CB8AC3E}">
        <p14:creationId xmlns:p14="http://schemas.microsoft.com/office/powerpoint/2010/main" val="40499665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02940" y="1105200"/>
            <a:ext cx="11700000" cy="5631502"/>
          </a:xfrm>
        </p:spPr>
        <p:txBody>
          <a:bodyPr/>
          <a:lstStyle/>
          <a:p>
            <a:pPr marL="133350" indent="0">
              <a:buNone/>
            </a:pPr>
            <a:r>
              <a:rPr lang="en-US" dirty="0"/>
              <a:t> </a:t>
            </a:r>
            <a:r>
              <a:rPr lang="en-US" dirty="0" smtClean="0"/>
              <a:t>  </a:t>
            </a:r>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smtClean="0"/>
          </a:p>
          <a:p>
            <a:pPr marL="133350" indent="0">
              <a:buNone/>
            </a:pPr>
            <a:r>
              <a:rPr lang="en-US" dirty="0"/>
              <a:t> </a:t>
            </a:r>
            <a:endParaRPr lang="en-US" dirty="0" smtClean="0"/>
          </a:p>
          <a:p>
            <a:pPr marL="133350" indent="0">
              <a:buNone/>
            </a:pPr>
            <a:r>
              <a:rPr lang="en-US" dirty="0" smtClean="0"/>
              <a:t>Output design variables                                                                 Global constraints variables</a:t>
            </a:r>
          </a:p>
          <a:p>
            <a:pPr marL="133350" indent="0">
              <a:buNone/>
            </a:pPr>
            <a:r>
              <a:rPr lang="en-US" dirty="0" smtClean="0"/>
              <a:t>      </a:t>
            </a:r>
            <a:r>
              <a:rPr lang="en-US" dirty="0" err="1" smtClean="0"/>
              <a:t>y_i</a:t>
            </a:r>
            <a:r>
              <a:rPr lang="en-US" dirty="0" smtClean="0"/>
              <a:t> </a:t>
            </a:r>
            <a:r>
              <a:rPr lang="en-US" dirty="0"/>
              <a:t>is </a:t>
            </a:r>
            <a:r>
              <a:rPr lang="en-US" dirty="0" smtClean="0"/>
              <a:t>output of discipline </a:t>
            </a:r>
            <a:r>
              <a:rPr lang="en-US" dirty="0" err="1" smtClean="0"/>
              <a:t>i</a:t>
            </a:r>
            <a:r>
              <a:rPr lang="en-US" dirty="0" smtClean="0"/>
              <a:t>                                                             </a:t>
            </a:r>
            <a:r>
              <a:rPr lang="en-US" dirty="0" err="1"/>
              <a:t>g</a:t>
            </a:r>
            <a:r>
              <a:rPr lang="en-US" dirty="0" err="1" smtClean="0"/>
              <a:t>_i</a:t>
            </a:r>
            <a:r>
              <a:rPr lang="en-US" dirty="0" smtClean="0"/>
              <a:t> </a:t>
            </a:r>
            <a:r>
              <a:rPr lang="en-US" dirty="0"/>
              <a:t>is output </a:t>
            </a:r>
            <a:r>
              <a:rPr lang="en-US" dirty="0" smtClean="0"/>
              <a:t>constraints of </a:t>
            </a:r>
            <a:r>
              <a:rPr lang="en-US" dirty="0"/>
              <a:t>discipline </a:t>
            </a:r>
            <a:r>
              <a:rPr lang="en-US" dirty="0" err="1"/>
              <a:t>i</a:t>
            </a:r>
            <a:r>
              <a:rPr lang="en-US" dirty="0" smtClean="0"/>
              <a:t>       </a:t>
            </a:r>
          </a:p>
          <a:p>
            <a:pPr marL="133350" indent="0">
              <a:buNone/>
            </a:pPr>
            <a:r>
              <a:rPr lang="en-US" dirty="0"/>
              <a:t> </a:t>
            </a:r>
            <a:r>
              <a:rPr lang="en-US" dirty="0" smtClean="0"/>
              <a:t>     y_11 is a special output of discipline 1</a:t>
            </a:r>
          </a:p>
        </p:txBody>
      </p:sp>
      <p:sp>
        <p:nvSpPr>
          <p:cNvPr id="3" name="Title 2"/>
          <p:cNvSpPr>
            <a:spLocks noGrp="1"/>
          </p:cNvSpPr>
          <p:nvPr>
            <p:ph type="title"/>
          </p:nvPr>
        </p:nvSpPr>
        <p:spPr/>
        <p:txBody>
          <a:bodyPr/>
          <a:lstStyle/>
          <a:p>
            <a:r>
              <a:rPr lang="en-US" dirty="0" smtClean="0"/>
              <a:t>I/O variables of this Multi Disciplinary system : Outputs</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1325281390"/>
              </p:ext>
            </p:extLst>
          </p:nvPr>
        </p:nvGraphicFramePr>
        <p:xfrm>
          <a:off x="333838" y="1331265"/>
          <a:ext cx="4542971" cy="4239260"/>
        </p:xfrm>
        <a:graphic>
          <a:graphicData uri="http://schemas.openxmlformats.org/drawingml/2006/table">
            <a:tbl>
              <a:tblPr firstRow="1" bandRow="1">
                <a:tableStyleId>{D830EC69-B87B-4918-9E3E-7FED8CB5AC7A}</a:tableStyleId>
              </a:tblPr>
              <a:tblGrid>
                <a:gridCol w="1165290"/>
                <a:gridCol w="1250302"/>
                <a:gridCol w="2127379"/>
              </a:tblGrid>
              <a:tr h="0">
                <a:tc>
                  <a:txBody>
                    <a:bodyPr/>
                    <a:lstStyle/>
                    <a:p>
                      <a:pPr algn="ctr" fontAlgn="ctr"/>
                      <a:r>
                        <a:rPr lang="en-GB" sz="1000" b="1" i="0" u="none" strike="noStrike" dirty="0">
                          <a:solidFill>
                            <a:srgbClr val="212529"/>
                          </a:solidFill>
                          <a:effectLst/>
                          <a:latin typeface="Segoe UI" panose="020B0502040204020203" pitchFamily="34" charset="0"/>
                        </a:rPr>
                        <a:t>Python variable</a:t>
                      </a:r>
                    </a:p>
                  </a:txBody>
                  <a:tcPr marL="7620" marR="7620" marT="7620" marB="0" anchor="ctr"/>
                </a:tc>
                <a:tc>
                  <a:txBody>
                    <a:bodyPr/>
                    <a:lstStyle/>
                    <a:p>
                      <a:pPr algn="ctr" fontAlgn="ctr"/>
                      <a:r>
                        <a:rPr lang="en-GB" sz="1000" b="1" i="0" u="none" strike="noStrike" dirty="0">
                          <a:solidFill>
                            <a:srgbClr val="212529"/>
                          </a:solidFill>
                          <a:effectLst/>
                          <a:latin typeface="Segoe UI" panose="020B0502040204020203" pitchFamily="34" charset="0"/>
                        </a:rPr>
                        <a:t>Business Variable</a:t>
                      </a:r>
                    </a:p>
                  </a:txBody>
                  <a:tcPr marL="7620" marR="7620" marT="7620" marB="0" anchor="ctr"/>
                </a:tc>
                <a:tc>
                  <a:txBody>
                    <a:bodyPr/>
                    <a:lstStyle/>
                    <a:p>
                      <a:pPr algn="ctr" fontAlgn="ctr"/>
                      <a:r>
                        <a:rPr lang="en-GB" sz="1000" b="1" i="0" u="none" strike="noStrike" dirty="0">
                          <a:solidFill>
                            <a:srgbClr val="212529"/>
                          </a:solidFill>
                          <a:effectLst/>
                          <a:latin typeface="Segoe UI" panose="020B0502040204020203" pitchFamily="34" charset="0"/>
                        </a:rPr>
                        <a:t>Description</a:t>
                      </a:r>
                    </a:p>
                  </a:txBody>
                  <a:tcPr marL="7620" marR="7620" marT="7620" marB="0" anchor="ctr"/>
                </a:tc>
              </a:tr>
              <a:tr h="370840">
                <a:tc>
                  <a:txBody>
                    <a:bodyPr/>
                    <a:lstStyle/>
                    <a:p>
                      <a:pPr algn="l" fontAlgn="b"/>
                      <a:r>
                        <a:rPr lang="en-GB" sz="1100" b="0" i="0" u="none" strike="noStrike">
                          <a:solidFill>
                            <a:srgbClr val="000000"/>
                          </a:solidFill>
                          <a:effectLst/>
                          <a:latin typeface="Calibri" panose="020F0502020204030204" pitchFamily="34" charset="0"/>
                        </a:rPr>
                        <a:t>y_1[0]</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WT</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Total aircraft mass</a:t>
                      </a: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y_1[1]</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WF</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Fuel mass</a:t>
                      </a: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y_1[2]</a:t>
                      </a:r>
                    </a:p>
                  </a:txBody>
                  <a:tcPr marL="7620" marR="7620" marT="7620" marB="0" anchor="b"/>
                </a:tc>
                <a:tc>
                  <a:txBody>
                    <a:bodyPr/>
                    <a:lstStyle/>
                    <a:p>
                      <a:pPr algn="l" fontAlgn="b"/>
                      <a:r>
                        <a:rPr lang="el-GR" sz="1100" b="0" i="0" u="none" strike="noStrike" dirty="0">
                          <a:solidFill>
                            <a:srgbClr val="000000"/>
                          </a:solidFill>
                          <a:effectLst/>
                          <a:latin typeface="Calibri" panose="020F0502020204030204" pitchFamily="34" charset="0"/>
                        </a:rPr>
                        <a:t>Δα_</a:t>
                      </a:r>
                      <a:r>
                        <a:rPr lang="en-GB" sz="1100" b="0" i="0" u="none" strike="noStrike" dirty="0">
                          <a:solidFill>
                            <a:srgbClr val="000000"/>
                          </a:solidFill>
                          <a:effectLst/>
                          <a:latin typeface="Calibri" panose="020F0502020204030204" pitchFamily="34" charset="0"/>
                        </a:rPr>
                        <a:t>v</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Wing twist</a:t>
                      </a: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y_11</a:t>
                      </a:r>
                    </a:p>
                  </a:txBody>
                  <a:tcPr marL="7620" marR="7620" marT="7620" marB="0" anchor="b"/>
                </a:tc>
                <a:tc>
                  <a:txBody>
                    <a:bodyPr/>
                    <a:lstStyle/>
                    <a:p>
                      <a:pPr algn="l" fontAlgn="b"/>
                      <a:r>
                        <a:rPr lang="en-GB" sz="1100" b="0" i="0" u="none" strike="noStrike">
                          <a:solidFill>
                            <a:srgbClr val="000000"/>
                          </a:solidFill>
                          <a:effectLst/>
                          <a:latin typeface="Calibri" panose="020F0502020204030204" pitchFamily="34" charset="0"/>
                        </a:rPr>
                        <a:t> </a:t>
                      </a:r>
                    </a:p>
                  </a:txBody>
                  <a:tcPr marL="7620" marR="7620" marT="7620" marB="0" anchor="b"/>
                </a:tc>
                <a:tc>
                  <a:txBody>
                    <a:bodyPr/>
                    <a:lstStyle/>
                    <a:p>
                      <a:pPr algn="l" fontAlgn="b"/>
                      <a:r>
                        <a:rPr lang="en-GB" sz="1100" b="0" i="0" u="none" strike="noStrike">
                          <a:solidFill>
                            <a:srgbClr val="000000"/>
                          </a:solidFill>
                          <a:effectLst/>
                          <a:latin typeface="Calibri" panose="020F0502020204030204" pitchFamily="34" charset="0"/>
                        </a:rPr>
                        <a:t> </a:t>
                      </a: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y_2[0]</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L</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Lift</a:t>
                      </a: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y_2[1]</a:t>
                      </a:r>
                    </a:p>
                  </a:txBody>
                  <a:tcPr marL="7620" marR="7620" marT="7620" marB="0" anchor="b"/>
                </a:tc>
                <a:tc>
                  <a:txBody>
                    <a:bodyPr/>
                    <a:lstStyle/>
                    <a:p>
                      <a:pPr algn="l" fontAlgn="b"/>
                      <a:r>
                        <a:rPr lang="en-GB" sz="1100" b="0" i="0" u="none" strike="noStrike">
                          <a:solidFill>
                            <a:srgbClr val="000000"/>
                          </a:solidFill>
                          <a:effectLst/>
                          <a:latin typeface="Calibri" panose="020F0502020204030204" pitchFamily="34" charset="0"/>
                        </a:rPr>
                        <a:t>D</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Drag</a:t>
                      </a: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y_2[2]</a:t>
                      </a:r>
                    </a:p>
                  </a:txBody>
                  <a:tcPr marL="7620" marR="7620" marT="7620" marB="0" anchor="b"/>
                </a:tc>
                <a:tc>
                  <a:txBody>
                    <a:bodyPr/>
                    <a:lstStyle/>
                    <a:p>
                      <a:pPr algn="l" fontAlgn="b"/>
                      <a:r>
                        <a:rPr lang="en-GB" sz="1100" b="0" i="0" u="none" strike="noStrike">
                          <a:solidFill>
                            <a:srgbClr val="000000"/>
                          </a:solidFill>
                          <a:effectLst/>
                          <a:latin typeface="Calibri" panose="020F0502020204030204" pitchFamily="34" charset="0"/>
                        </a:rPr>
                        <a:t>L/D</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Lift-over-drag ratio</a:t>
                      </a: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y_3[0]</a:t>
                      </a:r>
                    </a:p>
                  </a:txBody>
                  <a:tcPr marL="7620" marR="7620" marT="7620" marB="0" anchor="b"/>
                </a:tc>
                <a:tc>
                  <a:txBody>
                    <a:bodyPr/>
                    <a:lstStyle/>
                    <a:p>
                      <a:pPr algn="l" fontAlgn="b"/>
                      <a:r>
                        <a:rPr lang="en-GB" sz="1100" b="0" i="0" u="none" strike="noStrike">
                          <a:solidFill>
                            <a:srgbClr val="000000"/>
                          </a:solidFill>
                          <a:effectLst/>
                          <a:latin typeface="Calibri" panose="020F0502020204030204" pitchFamily="34" charset="0"/>
                        </a:rPr>
                        <a:t>SFC</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Specific Fuel Consumption</a:t>
                      </a: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y_3[1]</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W_E</a:t>
                      </a:r>
                    </a:p>
                  </a:txBody>
                  <a:tcPr marL="7620" marR="7620" marT="7620" marB="0" anchor="b"/>
                </a:tc>
                <a:tc>
                  <a:txBody>
                    <a:bodyPr/>
                    <a:lstStyle/>
                    <a:p>
                      <a:pPr algn="l" fontAlgn="b"/>
                      <a:r>
                        <a:rPr lang="en-GB" sz="1100" b="0" i="0" u="none" strike="noStrike">
                          <a:solidFill>
                            <a:srgbClr val="000000"/>
                          </a:solidFill>
                          <a:effectLst/>
                          <a:latin typeface="Calibri" panose="020F0502020204030204" pitchFamily="34" charset="0"/>
                        </a:rPr>
                        <a:t>Engine mass</a:t>
                      </a: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y_3[2]</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ESF</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Engine Scale Factor</a:t>
                      </a: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y_4[0]</a:t>
                      </a:r>
                    </a:p>
                  </a:txBody>
                  <a:tcPr marL="7620" marR="7620" marT="7620" marB="0" anchor="b"/>
                </a:tc>
                <a:tc>
                  <a:txBody>
                    <a:bodyPr/>
                    <a:lstStyle/>
                    <a:p>
                      <a:pPr algn="l" fontAlgn="b"/>
                      <a:r>
                        <a:rPr lang="en-GB" sz="1100" b="0" i="0" u="none" strike="noStrike">
                          <a:solidFill>
                            <a:srgbClr val="000000"/>
                          </a:solidFill>
                          <a:effectLst/>
                          <a:latin typeface="Calibri" panose="020F0502020204030204" pitchFamily="34" charset="0"/>
                        </a:rPr>
                        <a:t>R</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Range</a:t>
                      </a:r>
                    </a:p>
                  </a:txBody>
                  <a:tcPr marL="7620" marR="7620" marT="7620" marB="0" anchor="b"/>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69728904"/>
              </p:ext>
            </p:extLst>
          </p:nvPr>
        </p:nvGraphicFramePr>
        <p:xfrm>
          <a:off x="5611845" y="1337583"/>
          <a:ext cx="4542971" cy="3868420"/>
        </p:xfrm>
        <a:graphic>
          <a:graphicData uri="http://schemas.openxmlformats.org/drawingml/2006/table">
            <a:tbl>
              <a:tblPr firstRow="1" bandRow="1">
                <a:tableStyleId>{D830EC69-B87B-4918-9E3E-7FED8CB5AC7A}</a:tableStyleId>
              </a:tblPr>
              <a:tblGrid>
                <a:gridCol w="1165290"/>
                <a:gridCol w="1247191"/>
                <a:gridCol w="2130490"/>
              </a:tblGrid>
              <a:tr h="0">
                <a:tc>
                  <a:txBody>
                    <a:bodyPr/>
                    <a:lstStyle/>
                    <a:p>
                      <a:pPr algn="ctr" fontAlgn="ctr"/>
                      <a:r>
                        <a:rPr lang="en-GB" sz="1000" b="1" i="0" u="none" strike="noStrike" dirty="0">
                          <a:solidFill>
                            <a:srgbClr val="212529"/>
                          </a:solidFill>
                          <a:effectLst/>
                          <a:latin typeface="Segoe UI" panose="020B0502040204020203" pitchFamily="34" charset="0"/>
                        </a:rPr>
                        <a:t>Python variable</a:t>
                      </a:r>
                    </a:p>
                  </a:txBody>
                  <a:tcPr marL="7620" marR="7620" marT="7620" marB="0" anchor="ctr"/>
                </a:tc>
                <a:tc>
                  <a:txBody>
                    <a:bodyPr/>
                    <a:lstStyle/>
                    <a:p>
                      <a:pPr algn="ctr" fontAlgn="ctr"/>
                      <a:r>
                        <a:rPr lang="en-GB" sz="1000" b="1" i="0" u="none" strike="noStrike" dirty="0">
                          <a:solidFill>
                            <a:srgbClr val="212529"/>
                          </a:solidFill>
                          <a:effectLst/>
                          <a:latin typeface="Segoe UI" panose="020B0502040204020203" pitchFamily="34" charset="0"/>
                        </a:rPr>
                        <a:t>Business Variable</a:t>
                      </a:r>
                    </a:p>
                  </a:txBody>
                  <a:tcPr marL="7620" marR="7620" marT="7620" marB="0" anchor="ctr"/>
                </a:tc>
                <a:tc>
                  <a:txBody>
                    <a:bodyPr/>
                    <a:lstStyle/>
                    <a:p>
                      <a:pPr algn="ctr" fontAlgn="ctr"/>
                      <a:r>
                        <a:rPr lang="en-GB" sz="1000" b="1" i="0" u="none" strike="noStrike" dirty="0">
                          <a:solidFill>
                            <a:srgbClr val="212529"/>
                          </a:solidFill>
                          <a:effectLst/>
                          <a:latin typeface="Segoe UI" panose="020B0502040204020203" pitchFamily="34" charset="0"/>
                        </a:rPr>
                        <a:t>Description</a:t>
                      </a:r>
                    </a:p>
                  </a:txBody>
                  <a:tcPr marL="7620" marR="7620" marT="7620" marB="0" anchor="ctr"/>
                </a:tc>
              </a:tr>
              <a:tr h="370840">
                <a:tc>
                  <a:txBody>
                    <a:bodyPr/>
                    <a:lstStyle/>
                    <a:p>
                      <a:pPr algn="l" fontAlgn="b"/>
                      <a:r>
                        <a:rPr lang="en-GB" sz="1100" b="0" i="0" u="none" strike="noStrike">
                          <a:solidFill>
                            <a:srgbClr val="000000"/>
                          </a:solidFill>
                          <a:effectLst/>
                          <a:latin typeface="Calibri" panose="020F0502020204030204" pitchFamily="34" charset="0"/>
                        </a:rPr>
                        <a:t>g_1[0]</a:t>
                      </a:r>
                    </a:p>
                  </a:txBody>
                  <a:tcPr marL="7620" marR="7620" marT="7620" marB="0" anchor="b"/>
                </a:tc>
                <a:tc>
                  <a:txBody>
                    <a:bodyPr/>
                    <a:lstStyle/>
                    <a:p>
                      <a:pPr algn="l" fontAlgn="b"/>
                      <a:r>
                        <a:rPr lang="el-GR" sz="1100" b="0" i="0" u="none" strike="noStrike" dirty="0">
                          <a:solidFill>
                            <a:srgbClr val="000000"/>
                          </a:solidFill>
                          <a:effectLst/>
                          <a:latin typeface="Calibri" panose="020F0502020204030204" pitchFamily="34" charset="0"/>
                        </a:rPr>
                        <a:t>σ1</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Stress constraints on wing section 1</a:t>
                      </a: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g_1[1]</a:t>
                      </a:r>
                    </a:p>
                  </a:txBody>
                  <a:tcPr marL="7620" marR="7620" marT="7620" marB="0" anchor="b"/>
                </a:tc>
                <a:tc>
                  <a:txBody>
                    <a:bodyPr/>
                    <a:lstStyle/>
                    <a:p>
                      <a:pPr algn="l" fontAlgn="b"/>
                      <a:r>
                        <a:rPr lang="el-GR" sz="1100" b="0" i="0" u="none" strike="noStrike" dirty="0">
                          <a:solidFill>
                            <a:srgbClr val="000000"/>
                          </a:solidFill>
                          <a:effectLst/>
                          <a:latin typeface="Calibri" panose="020F0502020204030204" pitchFamily="34" charset="0"/>
                        </a:rPr>
                        <a:t>σ2</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Stress constraints on wing section 2</a:t>
                      </a: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g_1[2]</a:t>
                      </a:r>
                    </a:p>
                  </a:txBody>
                  <a:tcPr marL="7620" marR="7620" marT="7620" marB="0" anchor="b"/>
                </a:tc>
                <a:tc>
                  <a:txBody>
                    <a:bodyPr/>
                    <a:lstStyle/>
                    <a:p>
                      <a:pPr algn="l" fontAlgn="b"/>
                      <a:r>
                        <a:rPr lang="el-GR" sz="1100" b="0" i="0" u="none" strike="noStrike" dirty="0">
                          <a:solidFill>
                            <a:srgbClr val="000000"/>
                          </a:solidFill>
                          <a:effectLst/>
                          <a:latin typeface="Calibri" panose="020F0502020204030204" pitchFamily="34" charset="0"/>
                        </a:rPr>
                        <a:t>σ3</a:t>
                      </a:r>
                    </a:p>
                  </a:txBody>
                  <a:tcPr marL="7620" marR="7620" marT="7620" marB="0" anchor="b"/>
                </a:tc>
                <a:tc>
                  <a:txBody>
                    <a:bodyPr/>
                    <a:lstStyle/>
                    <a:p>
                      <a:pPr algn="l" fontAlgn="b"/>
                      <a:r>
                        <a:rPr lang="en-GB" sz="1100" b="0" i="0" u="none" strike="noStrike">
                          <a:solidFill>
                            <a:srgbClr val="000000"/>
                          </a:solidFill>
                          <a:effectLst/>
                          <a:latin typeface="Calibri" panose="020F0502020204030204" pitchFamily="34" charset="0"/>
                        </a:rPr>
                        <a:t>Stress constraints on wing section 3</a:t>
                      </a: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g_1[3]</a:t>
                      </a:r>
                    </a:p>
                  </a:txBody>
                  <a:tcPr marL="7620" marR="7620" marT="7620" marB="0" anchor="b"/>
                </a:tc>
                <a:tc>
                  <a:txBody>
                    <a:bodyPr/>
                    <a:lstStyle/>
                    <a:p>
                      <a:pPr algn="l" fontAlgn="b"/>
                      <a:r>
                        <a:rPr lang="el-GR" sz="1100" b="0" i="0" u="none" strike="noStrike" dirty="0">
                          <a:solidFill>
                            <a:srgbClr val="000000"/>
                          </a:solidFill>
                          <a:effectLst/>
                          <a:latin typeface="Calibri" panose="020F0502020204030204" pitchFamily="34" charset="0"/>
                        </a:rPr>
                        <a:t>σ4</a:t>
                      </a:r>
                    </a:p>
                  </a:txBody>
                  <a:tcPr marL="7620" marR="7620" marT="7620" marB="0" anchor="b"/>
                </a:tc>
                <a:tc>
                  <a:txBody>
                    <a:bodyPr/>
                    <a:lstStyle/>
                    <a:p>
                      <a:pPr algn="l" fontAlgn="b"/>
                      <a:r>
                        <a:rPr lang="en-GB" sz="1100" b="0" i="0" u="none" strike="noStrike">
                          <a:solidFill>
                            <a:srgbClr val="000000"/>
                          </a:solidFill>
                          <a:effectLst/>
                          <a:latin typeface="Calibri" panose="020F0502020204030204" pitchFamily="34" charset="0"/>
                        </a:rPr>
                        <a:t>Stress constraints on wing section 4</a:t>
                      </a: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g_1[4]</a:t>
                      </a:r>
                    </a:p>
                  </a:txBody>
                  <a:tcPr marL="7620" marR="7620" marT="7620" marB="0" anchor="b"/>
                </a:tc>
                <a:tc>
                  <a:txBody>
                    <a:bodyPr/>
                    <a:lstStyle/>
                    <a:p>
                      <a:pPr algn="l" fontAlgn="b"/>
                      <a:r>
                        <a:rPr lang="el-GR" sz="1100" b="0" i="0" u="none" strike="noStrike" dirty="0">
                          <a:solidFill>
                            <a:srgbClr val="000000"/>
                          </a:solidFill>
                          <a:effectLst/>
                          <a:latin typeface="Calibri" panose="020F0502020204030204" pitchFamily="34" charset="0"/>
                        </a:rPr>
                        <a:t>σ5</a:t>
                      </a:r>
                    </a:p>
                  </a:txBody>
                  <a:tcPr marL="7620" marR="7620" marT="7620" marB="0" anchor="b"/>
                </a:tc>
                <a:tc>
                  <a:txBody>
                    <a:bodyPr/>
                    <a:lstStyle/>
                    <a:p>
                      <a:pPr algn="l" fontAlgn="b"/>
                      <a:r>
                        <a:rPr lang="en-GB" sz="1100" b="0" i="0" u="none" strike="noStrike">
                          <a:solidFill>
                            <a:srgbClr val="000000"/>
                          </a:solidFill>
                          <a:effectLst/>
                          <a:latin typeface="Calibri" panose="020F0502020204030204" pitchFamily="34" charset="0"/>
                        </a:rPr>
                        <a:t>Stress constraints on wing section 5</a:t>
                      </a: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g_1[5]=y_1[2]</a:t>
                      </a:r>
                    </a:p>
                  </a:txBody>
                  <a:tcPr marL="7620" marR="7620" marT="7620" marB="0" anchor="b"/>
                </a:tc>
                <a:tc>
                  <a:txBody>
                    <a:bodyPr/>
                    <a:lstStyle/>
                    <a:p>
                      <a:pPr algn="l" fontAlgn="b"/>
                      <a:r>
                        <a:rPr lang="el-GR" sz="1100" b="0" i="0" u="none" strike="noStrike" dirty="0">
                          <a:solidFill>
                            <a:srgbClr val="000000"/>
                          </a:solidFill>
                          <a:effectLst/>
                          <a:latin typeface="Calibri" panose="020F0502020204030204" pitchFamily="34" charset="0"/>
                        </a:rPr>
                        <a:t>Δα_</a:t>
                      </a:r>
                      <a:r>
                        <a:rPr lang="en-GB" sz="1100" b="0" i="0" u="none" strike="noStrike" dirty="0">
                          <a:solidFill>
                            <a:srgbClr val="000000"/>
                          </a:solidFill>
                          <a:effectLst/>
                          <a:latin typeface="Calibri" panose="020F0502020204030204" pitchFamily="34" charset="0"/>
                        </a:rPr>
                        <a:t>v</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Wing twist</a:t>
                      </a: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g_2[0]</a:t>
                      </a:r>
                    </a:p>
                  </a:txBody>
                  <a:tcPr marL="7620" marR="7620" marT="7620" marB="0" anchor="b"/>
                </a:tc>
                <a:tc>
                  <a:txBody>
                    <a:bodyPr/>
                    <a:lstStyle/>
                    <a:p>
                      <a:pPr algn="l" fontAlgn="b"/>
                      <a:r>
                        <a:rPr lang="en-GB" sz="1100" b="0" i="0" u="none" strike="noStrike" dirty="0" err="1">
                          <a:solidFill>
                            <a:srgbClr val="000000"/>
                          </a:solidFill>
                          <a:effectLst/>
                          <a:latin typeface="Calibri" panose="020F0502020204030204" pitchFamily="34" charset="0"/>
                        </a:rPr>
                        <a:t>dp</a:t>
                      </a:r>
                      <a:r>
                        <a:rPr lang="en-GB" sz="1100" b="0" i="0" u="none" strike="noStrike" dirty="0">
                          <a:solidFill>
                            <a:srgbClr val="000000"/>
                          </a:solidFill>
                          <a:effectLst/>
                          <a:latin typeface="Calibri" panose="020F0502020204030204" pitchFamily="34" charset="0"/>
                        </a:rPr>
                        <a:t>/dx</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Pressure gradient</a:t>
                      </a: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g_3[0]=y_3[2]</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ESF</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Engine Scale Factor</a:t>
                      </a: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g_3[1]</a:t>
                      </a:r>
                    </a:p>
                  </a:txBody>
                  <a:tcPr marL="7620" marR="7620" marT="7620" marB="0" anchor="b"/>
                </a:tc>
                <a:tc>
                  <a:txBody>
                    <a:bodyPr/>
                    <a:lstStyle/>
                    <a:p>
                      <a:pPr algn="l" fontAlgn="b"/>
                      <a:r>
                        <a:rPr lang="en-GB" sz="1100" b="0" i="0" u="none" strike="noStrike">
                          <a:solidFill>
                            <a:srgbClr val="000000"/>
                          </a:solidFill>
                          <a:effectLst/>
                          <a:latin typeface="Calibri" panose="020F0502020204030204" pitchFamily="34" charset="0"/>
                        </a:rPr>
                        <a:t>T_E</a:t>
                      </a:r>
                    </a:p>
                  </a:txBody>
                  <a:tcPr marL="7620" marR="7620" marT="7620" marB="0" anchor="b"/>
                </a:tc>
                <a:tc>
                  <a:txBody>
                    <a:bodyPr/>
                    <a:lstStyle/>
                    <a:p>
                      <a:pPr algn="l" fontAlgn="b"/>
                      <a:r>
                        <a:rPr lang="en-GB" sz="1100" b="0" i="0" u="none" strike="noStrike">
                          <a:solidFill>
                            <a:srgbClr val="000000"/>
                          </a:solidFill>
                          <a:effectLst/>
                          <a:latin typeface="Calibri" panose="020F0502020204030204" pitchFamily="34" charset="0"/>
                        </a:rPr>
                        <a:t>Engine temperature</a:t>
                      </a: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g_3[2]</a:t>
                      </a:r>
                    </a:p>
                  </a:txBody>
                  <a:tcPr marL="7620" marR="7620" marT="7620" marB="0" anchor="b"/>
                </a:tc>
                <a:tc>
                  <a:txBody>
                    <a:bodyPr/>
                    <a:lstStyle/>
                    <a:p>
                      <a:pPr algn="l" fontAlgn="b"/>
                      <a:r>
                        <a:rPr lang="en-GB" sz="1100" b="0" i="0" u="none" strike="noStrike">
                          <a:solidFill>
                            <a:srgbClr val="000000"/>
                          </a:solidFill>
                          <a:effectLst/>
                          <a:latin typeface="Calibri" panose="020F0502020204030204" pitchFamily="34" charset="0"/>
                        </a:rPr>
                        <a:t>Th</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Throttle setting constraint</a:t>
                      </a:r>
                    </a:p>
                  </a:txBody>
                  <a:tcPr marL="7620" marR="7620" marT="7620" marB="0" anchor="b"/>
                </a:tc>
              </a:tr>
            </a:tbl>
          </a:graphicData>
        </a:graphic>
      </p:graphicFrame>
    </p:spTree>
    <p:extLst>
      <p:ext uri="{BB962C8B-B14F-4D97-AF65-F5344CB8AC3E}">
        <p14:creationId xmlns:p14="http://schemas.microsoft.com/office/powerpoint/2010/main" val="19934110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02940" y="1105200"/>
            <a:ext cx="11700000" cy="5631502"/>
          </a:xfrm>
        </p:spPr>
        <p:txBody>
          <a:bodyPr/>
          <a:lstStyle/>
          <a:p>
            <a:pPr marL="133350" indent="0">
              <a:buNone/>
            </a:pPr>
            <a:r>
              <a:rPr lang="en-US" dirty="0"/>
              <a:t> </a:t>
            </a:r>
            <a:r>
              <a:rPr lang="en-US" dirty="0" smtClean="0"/>
              <a:t>  </a:t>
            </a:r>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r>
              <a:rPr lang="en-US" dirty="0"/>
              <a:t> </a:t>
            </a:r>
            <a:r>
              <a:rPr lang="en-US" sz="1400" dirty="0" smtClean="0"/>
              <a:t>Input design variables                                                                   </a:t>
            </a:r>
            <a:r>
              <a:rPr lang="en-US" sz="1400" b="1" dirty="0" smtClean="0">
                <a:solidFill>
                  <a:schemeClr val="tx1"/>
                </a:solidFill>
              </a:rPr>
              <a:t>It is coupled variables    </a:t>
            </a:r>
          </a:p>
          <a:p>
            <a:pPr marL="133350" indent="0">
              <a:buNone/>
            </a:pPr>
            <a:r>
              <a:rPr lang="en-US" sz="1400" dirty="0">
                <a:solidFill>
                  <a:srgbClr val="FF0000"/>
                </a:solidFill>
              </a:rPr>
              <a:t> </a:t>
            </a:r>
            <a:r>
              <a:rPr lang="en-US" sz="1400" dirty="0" smtClean="0"/>
              <a:t>This </a:t>
            </a:r>
            <a:r>
              <a:rPr lang="en-US" sz="1400" dirty="0"/>
              <a:t>is the </a:t>
            </a:r>
            <a:r>
              <a:rPr lang="en-US" sz="1400" dirty="0" err="1"/>
              <a:t>design_space</a:t>
            </a:r>
            <a:r>
              <a:rPr lang="en-US" sz="1400" dirty="0"/>
              <a:t> </a:t>
            </a:r>
            <a:r>
              <a:rPr lang="en-US" sz="1400" dirty="0" smtClean="0"/>
              <a:t>variable                                                 </a:t>
            </a:r>
            <a:r>
              <a:rPr lang="en-US" sz="1400" b="1" dirty="0">
                <a:solidFill>
                  <a:schemeClr val="tx1"/>
                </a:solidFill>
              </a:rPr>
              <a:t>Y</a:t>
            </a:r>
            <a:r>
              <a:rPr lang="en-US" sz="1400" b="1" dirty="0" smtClean="0">
                <a:solidFill>
                  <a:schemeClr val="tx1"/>
                </a:solidFill>
              </a:rPr>
              <a:t>ou </a:t>
            </a:r>
            <a:r>
              <a:rPr lang="en-US" sz="1400" b="1" dirty="0">
                <a:solidFill>
                  <a:schemeClr val="tx1"/>
                </a:solidFill>
              </a:rPr>
              <a:t>need not to </a:t>
            </a:r>
            <a:r>
              <a:rPr lang="en-US" sz="1400" b="1" dirty="0" smtClean="0">
                <a:solidFill>
                  <a:schemeClr val="tx1"/>
                </a:solidFill>
              </a:rPr>
              <a:t>be asked to provide them (</a:t>
            </a:r>
            <a:r>
              <a:rPr lang="en-US" sz="1400" b="1" dirty="0" err="1" smtClean="0">
                <a:solidFill>
                  <a:schemeClr val="tx1"/>
                </a:solidFill>
              </a:rPr>
              <a:t>lb</a:t>
            </a:r>
            <a:r>
              <a:rPr lang="en-US" sz="1400" b="1" dirty="0" smtClean="0">
                <a:solidFill>
                  <a:schemeClr val="tx1"/>
                </a:solidFill>
              </a:rPr>
              <a:t>/value/</a:t>
            </a:r>
            <a:r>
              <a:rPr lang="en-US" sz="1400" b="1" dirty="0" err="1" smtClean="0">
                <a:solidFill>
                  <a:schemeClr val="tx1"/>
                </a:solidFill>
              </a:rPr>
              <a:t>ub</a:t>
            </a:r>
            <a:r>
              <a:rPr lang="en-US" sz="1400" b="1" dirty="0" smtClean="0">
                <a:solidFill>
                  <a:schemeClr val="tx1"/>
                </a:solidFill>
              </a:rPr>
              <a:t> columns)</a:t>
            </a:r>
          </a:p>
          <a:p>
            <a:pPr marL="133350" indent="0">
              <a:buNone/>
            </a:pPr>
            <a:r>
              <a:rPr lang="en-US" sz="1400" dirty="0">
                <a:solidFill>
                  <a:srgbClr val="FF0000"/>
                </a:solidFill>
              </a:rPr>
              <a:t> </a:t>
            </a:r>
            <a:r>
              <a:rPr lang="en-US" sz="1400" b="1" dirty="0" smtClean="0">
                <a:solidFill>
                  <a:schemeClr val="tx1"/>
                </a:solidFill>
              </a:rPr>
              <a:t>The left column should be provided by the system </a:t>
            </a:r>
            <a:r>
              <a:rPr lang="en-US" sz="1400" b="1" dirty="0">
                <a:solidFill>
                  <a:schemeClr val="tx1"/>
                </a:solidFill>
              </a:rPr>
              <a:t>… </a:t>
            </a:r>
            <a:r>
              <a:rPr lang="en-US" sz="1400" b="1" dirty="0" smtClean="0">
                <a:solidFill>
                  <a:schemeClr val="tx1"/>
                </a:solidFill>
              </a:rPr>
              <a:t>               if you </a:t>
            </a:r>
            <a:r>
              <a:rPr lang="en-US" sz="1400" b="1" dirty="0">
                <a:solidFill>
                  <a:schemeClr val="tx1"/>
                </a:solidFill>
              </a:rPr>
              <a:t>use a </a:t>
            </a:r>
            <a:r>
              <a:rPr lang="en-US" sz="1400" b="1" dirty="0" smtClean="0">
                <a:solidFill>
                  <a:schemeClr val="tx1"/>
                </a:solidFill>
              </a:rPr>
              <a:t>MDF. Yes it is in MDF </a:t>
            </a:r>
            <a:r>
              <a:rPr lang="en-US" sz="1400" b="1" dirty="0" err="1" smtClean="0">
                <a:solidFill>
                  <a:schemeClr val="tx1"/>
                </a:solidFill>
              </a:rPr>
              <a:t>jupyter</a:t>
            </a:r>
            <a:r>
              <a:rPr lang="en-US" sz="1400" b="1" dirty="0" smtClean="0">
                <a:solidFill>
                  <a:schemeClr val="tx1"/>
                </a:solidFill>
              </a:rPr>
              <a:t> notebook but   </a:t>
            </a:r>
          </a:p>
          <a:p>
            <a:pPr marL="133350" indent="0">
              <a:buNone/>
            </a:pPr>
            <a:r>
              <a:rPr lang="en-US" sz="1400" b="1" dirty="0" smtClean="0">
                <a:solidFill>
                  <a:schemeClr val="tx1"/>
                </a:solidFill>
              </a:rPr>
              <a:t> What is the “value” used for? Initial value or default </a:t>
            </a:r>
            <a:r>
              <a:rPr lang="en-US" sz="1400" b="1" dirty="0">
                <a:solidFill>
                  <a:schemeClr val="tx1"/>
                </a:solidFill>
              </a:rPr>
              <a:t>value ? </a:t>
            </a:r>
            <a:r>
              <a:rPr lang="en-US" sz="1400" b="1" dirty="0" smtClean="0">
                <a:solidFill>
                  <a:schemeClr val="tx1"/>
                </a:solidFill>
              </a:rPr>
              <a:t>   could be (should be) removed. But the users may </a:t>
            </a:r>
            <a:r>
              <a:rPr lang="en-US" sz="1400" b="1" dirty="0" err="1" smtClean="0">
                <a:solidFill>
                  <a:schemeClr val="tx1"/>
                </a:solidFill>
              </a:rPr>
              <a:t>whant</a:t>
            </a:r>
            <a:r>
              <a:rPr lang="en-US" sz="1400" b="1" dirty="0" smtClean="0">
                <a:solidFill>
                  <a:schemeClr val="tx1"/>
                </a:solidFill>
              </a:rPr>
              <a:t> to </a:t>
            </a:r>
          </a:p>
          <a:p>
            <a:pPr marL="133350" indent="0">
              <a:buNone/>
            </a:pPr>
            <a:r>
              <a:rPr lang="en-US" sz="1400" b="1" dirty="0" smtClean="0">
                <a:solidFill>
                  <a:schemeClr val="tx1"/>
                </a:solidFill>
              </a:rPr>
              <a:t> Can I defined also bound in the spec of a discipline?                 </a:t>
            </a:r>
            <a:r>
              <a:rPr lang="en-US" sz="1400" b="1" dirty="0">
                <a:solidFill>
                  <a:schemeClr val="tx1"/>
                </a:solidFill>
              </a:rPr>
              <a:t>p</a:t>
            </a:r>
            <a:r>
              <a:rPr lang="en-US" sz="1400" b="1" dirty="0" smtClean="0">
                <a:solidFill>
                  <a:schemeClr val="tx1"/>
                </a:solidFill>
              </a:rPr>
              <a:t>rovide it if he knows those bounds and wants to provide them</a:t>
            </a:r>
          </a:p>
          <a:p>
            <a:pPr marL="133350" indent="0">
              <a:buNone/>
            </a:pPr>
            <a:endParaRPr lang="en-US" dirty="0">
              <a:solidFill>
                <a:srgbClr val="FF0000"/>
              </a:solidFill>
            </a:endParaRPr>
          </a:p>
          <a:p>
            <a:pPr marL="133350" indent="0">
              <a:buNone/>
            </a:pPr>
            <a:endParaRPr lang="en-GB" dirty="0"/>
          </a:p>
          <a:p>
            <a:pPr marL="133350" indent="0">
              <a:buNone/>
            </a:pPr>
            <a:r>
              <a:rPr lang="en-US" dirty="0" smtClean="0">
                <a:solidFill>
                  <a:srgbClr val="FF0000"/>
                </a:solidFill>
              </a:rPr>
              <a:t>                                                                                              </a:t>
            </a:r>
            <a:endParaRPr lang="en-US" dirty="0"/>
          </a:p>
          <a:p>
            <a:pPr marL="133350" indent="0">
              <a:buNone/>
            </a:pPr>
            <a:r>
              <a:rPr lang="en-US" dirty="0" smtClean="0"/>
              <a:t> </a:t>
            </a:r>
            <a:endParaRPr lang="en-GB" dirty="0"/>
          </a:p>
        </p:txBody>
      </p:sp>
      <p:sp>
        <p:nvSpPr>
          <p:cNvPr id="3" name="Title 2"/>
          <p:cNvSpPr>
            <a:spLocks noGrp="1"/>
          </p:cNvSpPr>
          <p:nvPr>
            <p:ph type="title"/>
          </p:nvPr>
        </p:nvSpPr>
        <p:spPr/>
        <p:txBody>
          <a:bodyPr/>
          <a:lstStyle/>
          <a:p>
            <a:r>
              <a:rPr lang="en-US" dirty="0" smtClean="0"/>
              <a:t>Selected user’s constraints bounds and initial values for Inputs</a:t>
            </a:r>
            <a:endParaRPr lang="en-GB" dirty="0">
              <a:solidFill>
                <a:srgbClr val="FF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722162713"/>
              </p:ext>
            </p:extLst>
          </p:nvPr>
        </p:nvGraphicFramePr>
        <p:xfrm>
          <a:off x="290286" y="1548766"/>
          <a:ext cx="3790302" cy="3868420"/>
        </p:xfrm>
        <a:graphic>
          <a:graphicData uri="http://schemas.openxmlformats.org/drawingml/2006/table">
            <a:tbl>
              <a:tblPr firstRow="1" bandRow="1">
                <a:tableStyleId>{D830EC69-B87B-4918-9E3E-7FED8CB5AC7A}</a:tableStyleId>
              </a:tblPr>
              <a:tblGrid>
                <a:gridCol w="1222108"/>
                <a:gridCol w="677190"/>
                <a:gridCol w="1074316"/>
                <a:gridCol w="816688"/>
              </a:tblGrid>
              <a:tr h="0">
                <a:tc>
                  <a:txBody>
                    <a:bodyPr/>
                    <a:lstStyle/>
                    <a:p>
                      <a:pPr algn="ctr" fontAlgn="ctr"/>
                      <a:r>
                        <a:rPr lang="en-GB" sz="1000" b="1" i="0" u="none" strike="noStrike" dirty="0">
                          <a:solidFill>
                            <a:srgbClr val="212529"/>
                          </a:solidFill>
                          <a:effectLst/>
                          <a:latin typeface="Segoe UI" panose="020B0502040204020203" pitchFamily="34" charset="0"/>
                        </a:rPr>
                        <a:t>Python variable</a:t>
                      </a:r>
                    </a:p>
                  </a:txBody>
                  <a:tcPr marL="7620" marR="7620" marT="7620" marB="0" anchor="ctr"/>
                </a:tc>
                <a:tc>
                  <a:txBody>
                    <a:bodyPr/>
                    <a:lstStyle/>
                    <a:p>
                      <a:pPr algn="ctr" fontAlgn="ctr"/>
                      <a:r>
                        <a:rPr lang="en-GB" sz="1000" b="1" i="0" u="none" strike="noStrike" cap="none" dirty="0" err="1" smtClean="0">
                          <a:solidFill>
                            <a:srgbClr val="212529"/>
                          </a:solidFill>
                          <a:effectLst/>
                          <a:latin typeface="Segoe UI" panose="020B0502040204020203" pitchFamily="34" charset="0"/>
                          <a:ea typeface="Arial"/>
                          <a:cs typeface="Arial"/>
                          <a:sym typeface="Arial"/>
                        </a:rPr>
                        <a:t>ld</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c>
                  <a:txBody>
                    <a:bodyPr/>
                    <a:lstStyle/>
                    <a:p>
                      <a:pPr algn="ctr" fontAlgn="ctr"/>
                      <a:r>
                        <a:rPr lang="en-GB" sz="1000" b="1" i="0" u="none" strike="noStrike" cap="none" dirty="0" err="1" smtClean="0">
                          <a:solidFill>
                            <a:srgbClr val="212529"/>
                          </a:solidFill>
                          <a:effectLst/>
                          <a:latin typeface="Segoe UI" panose="020B0502040204020203" pitchFamily="34" charset="0"/>
                          <a:ea typeface="Arial"/>
                          <a:cs typeface="Arial"/>
                          <a:sym typeface="Arial"/>
                        </a:rPr>
                        <a:t>ub</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err="1">
                          <a:solidFill>
                            <a:srgbClr val="000000"/>
                          </a:solidFill>
                          <a:effectLst/>
                          <a:latin typeface="Calibri" panose="020F0502020204030204" pitchFamily="34" charset="0"/>
                        </a:rPr>
                        <a:t>x_shared</a:t>
                      </a:r>
                      <a:r>
                        <a:rPr lang="en-GB" sz="1100" b="0" i="0" u="none" strike="noStrike" dirty="0">
                          <a:solidFill>
                            <a:srgbClr val="000000"/>
                          </a:solidFill>
                          <a:effectLst/>
                          <a:latin typeface="Calibri" panose="020F0502020204030204" pitchFamily="34" charset="0"/>
                        </a:rPr>
                        <a:t>[0]</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0.01</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0.05</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0.09</a:t>
                      </a:r>
                    </a:p>
                  </a:txBody>
                  <a:tcPr marL="7620" marR="7620" marT="7620" marB="0" anchor="b"/>
                </a:tc>
              </a:tr>
              <a:tr h="370840">
                <a:tc>
                  <a:txBody>
                    <a:bodyPr/>
                    <a:lstStyle/>
                    <a:p>
                      <a:pPr algn="l" fontAlgn="b"/>
                      <a:r>
                        <a:rPr lang="en-GB" sz="1100" b="0" i="0" u="none" strike="noStrike" dirty="0" err="1">
                          <a:solidFill>
                            <a:srgbClr val="000000"/>
                          </a:solidFill>
                          <a:effectLst/>
                          <a:latin typeface="Calibri" panose="020F0502020204030204" pitchFamily="34" charset="0"/>
                        </a:rPr>
                        <a:t>x_shared</a:t>
                      </a:r>
                      <a:r>
                        <a:rPr lang="en-GB" sz="1100" b="0" i="0" u="none" strike="noStrike" dirty="0">
                          <a:solidFill>
                            <a:srgbClr val="000000"/>
                          </a:solidFill>
                          <a:effectLst/>
                          <a:latin typeface="Calibri" panose="020F0502020204030204" pitchFamily="34" charset="0"/>
                        </a:rPr>
                        <a:t>[1]</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30000</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45000</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60000</a:t>
                      </a: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x_shared[2]</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1.4</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1.6</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1.8</a:t>
                      </a: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x_shared[3]</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2.5</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5.5</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8.5</a:t>
                      </a: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x_shared[4]</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40</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55</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70</a:t>
                      </a: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x_shared[5]</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500</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1000</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1500</a:t>
                      </a: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x_1[0]</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0.1</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0.25</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0.4</a:t>
                      </a: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x_1[1]</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0.75</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1</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1.25</a:t>
                      </a: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x_2[0]</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0.75</a:t>
                      </a:r>
                    </a:p>
                  </a:txBody>
                  <a:tcPr marL="7620" marR="7620" marT="7620" marB="0" anchor="b"/>
                </a:tc>
                <a:tc>
                  <a:txBody>
                    <a:bodyPr/>
                    <a:lstStyle/>
                    <a:p>
                      <a:pPr algn="r" fontAlgn="b"/>
                      <a:r>
                        <a:rPr lang="en-GB" sz="1100" b="0" i="0" u="none" strike="noStrike">
                          <a:solidFill>
                            <a:srgbClr val="000000"/>
                          </a:solidFill>
                          <a:effectLst/>
                          <a:latin typeface="Calibri" panose="020F0502020204030204" pitchFamily="34" charset="0"/>
                        </a:rPr>
                        <a:t>1</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1.25</a:t>
                      </a: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x_3[0]</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0.1</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0.5</a:t>
                      </a:r>
                    </a:p>
                  </a:txBody>
                  <a:tcPr marL="7620" marR="7620" marT="7620" marB="0" anchor="b"/>
                </a:tc>
                <a:tc>
                  <a:txBody>
                    <a:bodyPr/>
                    <a:lstStyle/>
                    <a:p>
                      <a:pPr algn="r" fontAlgn="b"/>
                      <a:r>
                        <a:rPr lang="en-GB" sz="1100" b="0" i="0" u="none" strike="noStrike" dirty="0">
                          <a:solidFill>
                            <a:srgbClr val="000000"/>
                          </a:solidFill>
                          <a:effectLst/>
                          <a:latin typeface="Calibri" panose="020F0502020204030204" pitchFamily="34" charset="0"/>
                        </a:rPr>
                        <a:t>1.25</a:t>
                      </a:r>
                    </a:p>
                  </a:txBody>
                  <a:tcPr marL="7620" marR="7620" marT="7620" marB="0" anchor="b"/>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837063692"/>
              </p:ext>
            </p:extLst>
          </p:nvPr>
        </p:nvGraphicFramePr>
        <p:xfrm>
          <a:off x="5293569" y="1555200"/>
          <a:ext cx="5498841" cy="3868420"/>
        </p:xfrm>
        <a:graphic>
          <a:graphicData uri="http://schemas.openxmlformats.org/drawingml/2006/table">
            <a:tbl>
              <a:tblPr firstRow="1" bandRow="1">
                <a:tableStyleId>{D830EC69-B87B-4918-9E3E-7FED8CB5AC7A}</a:tableStyleId>
              </a:tblPr>
              <a:tblGrid>
                <a:gridCol w="960182"/>
                <a:gridCol w="1027669"/>
                <a:gridCol w="1755495"/>
                <a:gridCol w="1755495"/>
              </a:tblGrid>
              <a:tr h="0">
                <a:tc>
                  <a:txBody>
                    <a:bodyPr/>
                    <a:lstStyle/>
                    <a:p>
                      <a:pPr algn="ctr" fontAlgn="ctr"/>
                      <a:r>
                        <a:rPr lang="en-GB" sz="1000" b="1" i="0" u="none" strike="noStrike" dirty="0">
                          <a:solidFill>
                            <a:srgbClr val="212529"/>
                          </a:solidFill>
                          <a:effectLst/>
                          <a:latin typeface="Segoe UI" panose="020B0502040204020203" pitchFamily="34" charset="0"/>
                        </a:rPr>
                        <a:t>Python variable</a:t>
                      </a: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lb</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c>
                  <a:txBody>
                    <a:bodyPr/>
                    <a:lstStyle/>
                    <a:p>
                      <a:pPr algn="ctr" fontAlgn="ctr"/>
                      <a:r>
                        <a:rPr lang="en-GB" sz="1000" b="1" i="0" u="none" strike="noStrike" cap="none" dirty="0" err="1" smtClean="0">
                          <a:solidFill>
                            <a:srgbClr val="212529"/>
                          </a:solidFill>
                          <a:effectLst/>
                          <a:latin typeface="Segoe UI" panose="020B0502040204020203" pitchFamily="34" charset="0"/>
                          <a:ea typeface="Arial"/>
                          <a:cs typeface="Arial"/>
                          <a:sym typeface="Arial"/>
                        </a:rPr>
                        <a:t>ub</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a:solidFill>
                            <a:srgbClr val="000000"/>
                          </a:solidFill>
                          <a:effectLst/>
                          <a:latin typeface="Calibri" panose="020F0502020204030204" pitchFamily="34" charset="0"/>
                        </a:rPr>
                        <a:t>y_21[0]</a:t>
                      </a:r>
                    </a:p>
                  </a:txBody>
                  <a:tcPr marL="7620" marR="7620" marT="7620" marB="0" anchor="b"/>
                </a:tc>
                <a:tc>
                  <a:txBody>
                    <a:bodyPr/>
                    <a:lstStyle/>
                    <a:p>
                      <a:pPr algn="l" fontAlgn="b"/>
                      <a:r>
                        <a:rPr lang="en-GB" sz="1100" dirty="0" smtClean="0"/>
                        <a:t>24850</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50606.9741711</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77250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y_31[0]</a:t>
                      </a:r>
                    </a:p>
                  </a:txBody>
                  <a:tcPr marL="7620" marR="7620" marT="7620" marB="0" anchor="b"/>
                </a:tc>
                <a:tc>
                  <a:txBody>
                    <a:bodyPr/>
                    <a:lstStyle/>
                    <a:p>
                      <a:pPr algn="l" fontAlgn="b"/>
                      <a:r>
                        <a:rPr lang="en-GB" sz="1100" dirty="0" smtClean="0"/>
                        <a:t>2960</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6354.32430691</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10185</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y_12[0]</a:t>
                      </a:r>
                    </a:p>
                  </a:txBody>
                  <a:tcPr marL="7620" marR="7620" marT="7620" marB="0" anchor="b"/>
                </a:tc>
                <a:tc>
                  <a:txBody>
                    <a:bodyPr/>
                    <a:lstStyle/>
                    <a:p>
                      <a:pPr algn="l" fontAlgn="b"/>
                      <a:r>
                        <a:rPr lang="en-GB" sz="1100" dirty="0" smtClean="0"/>
                        <a:t>24850</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50606.9742</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77250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y_12[1]</a:t>
                      </a:r>
                    </a:p>
                  </a:txBody>
                  <a:tcPr marL="7620" marR="7620" marT="7620" marB="0" anchor="b"/>
                </a:tc>
                <a:tc>
                  <a:txBody>
                    <a:bodyPr/>
                    <a:lstStyle/>
                    <a:p>
                      <a:pPr algn="l" fontAlgn="b"/>
                      <a:r>
                        <a:rPr lang="en-GB" sz="1100" dirty="0" smtClean="0"/>
                        <a:t>0.45</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0.95</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1.5 </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y_32[0]</a:t>
                      </a:r>
                    </a:p>
                  </a:txBody>
                  <a:tcPr marL="7620" marR="7620" marT="7620" marB="0" anchor="b"/>
                </a:tc>
                <a:tc>
                  <a:txBody>
                    <a:bodyPr/>
                    <a:lstStyle/>
                    <a:p>
                      <a:pPr algn="l" fontAlgn="b"/>
                      <a:r>
                        <a:rPr lang="en-GB" sz="1100" dirty="0" smtClean="0"/>
                        <a:t>0.235 </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0.5027962499999999</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0.795</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y_23[0]</a:t>
                      </a:r>
                    </a:p>
                  </a:txBody>
                  <a:tcPr marL="7620" marR="7620" marT="7620" marB="0" anchor="b"/>
                </a:tc>
                <a:tc>
                  <a:txBody>
                    <a:bodyPr/>
                    <a:lstStyle/>
                    <a:p>
                      <a:pPr algn="l" fontAlgn="b"/>
                      <a:r>
                        <a:rPr lang="en-GB" sz="1100" dirty="0" smtClean="0"/>
                        <a:t>3365</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12194.2671934</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26400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y_24[0]</a:t>
                      </a:r>
                    </a:p>
                  </a:txBody>
                  <a:tcPr marL="7620" marR="7620" marT="7620" marB="0" anchor="b"/>
                </a:tc>
                <a:tc>
                  <a:txBody>
                    <a:bodyPr/>
                    <a:lstStyle/>
                    <a:p>
                      <a:pPr algn="l" fontAlgn="b"/>
                      <a:r>
                        <a:rPr lang="en-GB" sz="1100" dirty="0" smtClean="0"/>
                        <a:t>0.44</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4.15006276</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11.13</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y_14[0]</a:t>
                      </a:r>
                    </a:p>
                  </a:txBody>
                  <a:tcPr marL="7620" marR="7620" marT="7620" marB="0" anchor="b"/>
                </a:tc>
                <a:tc>
                  <a:txBody>
                    <a:bodyPr/>
                    <a:lstStyle/>
                    <a:p>
                      <a:pPr algn="l" fontAlgn="b"/>
                      <a:r>
                        <a:rPr lang="en-GB" sz="1100" dirty="0" smtClean="0"/>
                        <a:t>24850</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50606.9741711 </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77100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y_14[1]</a:t>
                      </a:r>
                    </a:p>
                  </a:txBody>
                  <a:tcPr marL="7620" marR="7620" marT="7620" marB="0" anchor="b"/>
                </a:tc>
                <a:tc>
                  <a:txBody>
                    <a:bodyPr/>
                    <a:lstStyle/>
                    <a:p>
                      <a:pPr algn="l" fontAlgn="b"/>
                      <a:r>
                        <a:rPr lang="en-GB" sz="1100" dirty="0" smtClean="0"/>
                        <a:t>-7700</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7306.20262124 </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45000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y_34[0]</a:t>
                      </a:r>
                    </a:p>
                  </a:txBody>
                  <a:tcPr marL="7620" marR="7620" marT="7620" marB="0" anchor="b"/>
                </a:tc>
                <a:tc>
                  <a:txBody>
                    <a:bodyPr/>
                    <a:lstStyle/>
                    <a:p>
                      <a:pPr algn="l" fontAlgn="b"/>
                      <a:r>
                        <a:rPr lang="en-GB" sz="1100" dirty="0" smtClean="0"/>
                        <a:t>0.44</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1.10754577</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1.98</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Tree>
    <p:extLst>
      <p:ext uri="{BB962C8B-B14F-4D97-AF65-F5344CB8AC3E}">
        <p14:creationId xmlns:p14="http://schemas.microsoft.com/office/powerpoint/2010/main" val="3180845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08cee4503e_0_9"/>
          <p:cNvSpPr txBox="1">
            <a:spLocks noGrp="1"/>
          </p:cNvSpPr>
          <p:nvPr>
            <p:ph type="title"/>
          </p:nvPr>
        </p:nvSpPr>
        <p:spPr>
          <a:xfrm>
            <a:off x="3153124" y="2104390"/>
            <a:ext cx="8155577" cy="1372200"/>
          </a:xfrm>
          <a:prstGeom prst="rect">
            <a:avLst/>
          </a:prstGeom>
          <a:noFill/>
          <a:ln>
            <a:noFill/>
          </a:ln>
        </p:spPr>
        <p:txBody>
          <a:bodyPr spcFirstLastPara="1" wrap="square" lIns="0" tIns="0" rIns="0" bIns="0" anchor="b" anchorCtr="0">
            <a:noAutofit/>
          </a:bodyPr>
          <a:lstStyle/>
          <a:p>
            <a:r>
              <a:rPr lang="en-US" b="1" dirty="0" smtClean="0"/>
              <a:t>2. Solve </a:t>
            </a:r>
            <a:r>
              <a:rPr lang="en-US" b="1" dirty="0"/>
              <a:t>optimization </a:t>
            </a:r>
            <a:r>
              <a:rPr lang="en-US" b="1" dirty="0" smtClean="0"/>
              <a:t>problem</a:t>
            </a:r>
            <a:r>
              <a:rPr lang="en-US" dirty="0"/>
              <a:t/>
            </a:r>
            <a:br>
              <a:rPr lang="en-US" dirty="0"/>
            </a:br>
            <a:endParaRPr dirty="0"/>
          </a:p>
        </p:txBody>
      </p:sp>
    </p:spTree>
    <p:extLst>
      <p:ext uri="{BB962C8B-B14F-4D97-AF65-F5344CB8AC3E}">
        <p14:creationId xmlns:p14="http://schemas.microsoft.com/office/powerpoint/2010/main" val="123587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08cee4503e_0_9"/>
          <p:cNvSpPr txBox="1">
            <a:spLocks noGrp="1"/>
          </p:cNvSpPr>
          <p:nvPr>
            <p:ph type="title"/>
          </p:nvPr>
        </p:nvSpPr>
        <p:spPr>
          <a:xfrm>
            <a:off x="3153124" y="2104390"/>
            <a:ext cx="8155577" cy="1372200"/>
          </a:xfrm>
          <a:prstGeom prst="rect">
            <a:avLst/>
          </a:prstGeom>
          <a:noFill/>
          <a:ln>
            <a:noFill/>
          </a:ln>
        </p:spPr>
        <p:txBody>
          <a:bodyPr spcFirstLastPara="1" wrap="square" lIns="0" tIns="0" rIns="0" bIns="0" anchor="b" anchorCtr="0">
            <a:noAutofit/>
          </a:bodyPr>
          <a:lstStyle/>
          <a:p>
            <a:r>
              <a:rPr lang="en-US" b="1" dirty="0" smtClean="0"/>
              <a:t>MDF architecture (</a:t>
            </a:r>
            <a:r>
              <a:rPr lang="en-US" b="1" dirty="0" err="1" smtClean="0"/>
              <a:t>optim</a:t>
            </a:r>
            <a:r>
              <a:rPr lang="en-US" b="1" dirty="0" smtClean="0"/>
              <a:t>)</a:t>
            </a:r>
            <a:r>
              <a:rPr lang="en-US" dirty="0"/>
              <a:t/>
            </a:r>
            <a:br>
              <a:rPr lang="en-US" dirty="0"/>
            </a:br>
            <a:endParaRPr dirty="0"/>
          </a:p>
        </p:txBody>
      </p:sp>
    </p:spTree>
    <p:extLst>
      <p:ext uri="{BB962C8B-B14F-4D97-AF65-F5344CB8AC3E}">
        <p14:creationId xmlns:p14="http://schemas.microsoft.com/office/powerpoint/2010/main" val="794237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27348" y="1815352"/>
            <a:ext cx="11700000" cy="5042648"/>
          </a:xfrm>
        </p:spPr>
        <p:txBody>
          <a:bodyPr/>
          <a:lstStyle/>
          <a:p>
            <a:pPr marL="133350" indent="0">
              <a:buNone/>
            </a:pPr>
            <a:r>
              <a:rPr lang="en-US" dirty="0" smtClean="0"/>
              <a:t>  </a:t>
            </a:r>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r>
              <a:rPr lang="en-US" b="1" dirty="0">
                <a:solidFill>
                  <a:schemeClr val="tx1"/>
                </a:solidFill>
              </a:rPr>
              <a:t>What if I want to have only </a:t>
            </a:r>
            <a:r>
              <a:rPr lang="en-GB" b="1" dirty="0" err="1">
                <a:solidFill>
                  <a:schemeClr val="tx1"/>
                </a:solidFill>
              </a:rPr>
              <a:t>optim</a:t>
            </a:r>
            <a:r>
              <a:rPr lang="en-GB" b="1" dirty="0">
                <a:solidFill>
                  <a:schemeClr val="tx1"/>
                </a:solidFill>
              </a:rPr>
              <a:t> variables '</a:t>
            </a:r>
            <a:r>
              <a:rPr lang="en-GB" b="1" dirty="0" err="1">
                <a:solidFill>
                  <a:schemeClr val="tx1"/>
                </a:solidFill>
              </a:rPr>
              <a:t>x_shared</a:t>
            </a:r>
            <a:r>
              <a:rPr lang="en-GB" b="1" dirty="0">
                <a:solidFill>
                  <a:schemeClr val="tx1"/>
                </a:solidFill>
              </a:rPr>
              <a:t>', 'x_1‘ and fixed provided values of 'x_2', 'x_3‘ </a:t>
            </a:r>
            <a:r>
              <a:rPr lang="en-GB" b="1" dirty="0" smtClean="0">
                <a:solidFill>
                  <a:schemeClr val="tx1"/>
                </a:solidFill>
              </a:rPr>
              <a:t>?</a:t>
            </a:r>
          </a:p>
          <a:p>
            <a:pPr marL="133350" indent="0">
              <a:buNone/>
            </a:pPr>
            <a:r>
              <a:rPr lang="en-US" b="1" dirty="0" smtClean="0">
                <a:solidFill>
                  <a:schemeClr val="tx1"/>
                </a:solidFill>
              </a:rPr>
              <a:t>In python you can:</a:t>
            </a:r>
          </a:p>
          <a:p>
            <a:pPr marL="133350" indent="0">
              <a:buNone/>
            </a:pPr>
            <a:r>
              <a:rPr lang="en-US" b="1" dirty="0" smtClean="0">
                <a:solidFill>
                  <a:schemeClr val="tx1"/>
                </a:solidFill>
              </a:rPr>
              <a:t> - your selected fixed values for </a:t>
            </a:r>
            <a:r>
              <a:rPr lang="en-GB" b="1" dirty="0">
                <a:solidFill>
                  <a:schemeClr val="tx1"/>
                </a:solidFill>
              </a:rPr>
              <a:t>'x_2', 'x_3‘ </a:t>
            </a:r>
            <a:r>
              <a:rPr lang="en-GB" b="1" dirty="0" smtClean="0">
                <a:solidFill>
                  <a:schemeClr val="tx1"/>
                </a:solidFill>
              </a:rPr>
              <a:t>by changing the “default values” in your design space “instance”</a:t>
            </a:r>
          </a:p>
          <a:p>
            <a:pPr marL="133350" indent="0">
              <a:buNone/>
            </a:pPr>
            <a:r>
              <a:rPr lang="en-GB" b="1" dirty="0" smtClean="0">
                <a:solidFill>
                  <a:schemeClr val="tx1"/>
                </a:solidFill>
              </a:rPr>
              <a:t>- Then </a:t>
            </a:r>
            <a:r>
              <a:rPr lang="en-US" b="1" dirty="0" smtClean="0">
                <a:solidFill>
                  <a:schemeClr val="tx1"/>
                </a:solidFill>
              </a:rPr>
              <a:t>filter the design space on those two variables </a:t>
            </a:r>
            <a:r>
              <a:rPr lang="en-GB" b="1" dirty="0">
                <a:solidFill>
                  <a:schemeClr val="tx1"/>
                </a:solidFill>
              </a:rPr>
              <a:t>'</a:t>
            </a:r>
            <a:r>
              <a:rPr lang="en-GB" b="1" dirty="0" err="1">
                <a:solidFill>
                  <a:schemeClr val="tx1"/>
                </a:solidFill>
              </a:rPr>
              <a:t>x_shared</a:t>
            </a:r>
            <a:r>
              <a:rPr lang="en-GB" b="1" dirty="0">
                <a:solidFill>
                  <a:schemeClr val="tx1"/>
                </a:solidFill>
              </a:rPr>
              <a:t>', 'x_1‘ </a:t>
            </a:r>
          </a:p>
        </p:txBody>
      </p:sp>
      <p:sp>
        <p:nvSpPr>
          <p:cNvPr id="3" name="Title 2"/>
          <p:cNvSpPr>
            <a:spLocks noGrp="1"/>
          </p:cNvSpPr>
          <p:nvPr>
            <p:ph type="title"/>
          </p:nvPr>
        </p:nvSpPr>
        <p:spPr/>
        <p:txBody>
          <a:bodyPr/>
          <a:lstStyle/>
          <a:p>
            <a:r>
              <a:rPr lang="en-US" dirty="0" smtClean="0"/>
              <a:t>Scenario input selection and options</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890294452"/>
              </p:ext>
            </p:extLst>
          </p:nvPr>
        </p:nvGraphicFramePr>
        <p:xfrm>
          <a:off x="3653412" y="2001991"/>
          <a:ext cx="2347167" cy="2025100"/>
        </p:xfrm>
        <a:graphic>
          <a:graphicData uri="http://schemas.openxmlformats.org/drawingml/2006/table">
            <a:tbl>
              <a:tblPr firstRow="1" bandRow="1">
                <a:tableStyleId>{D830EC69-B87B-4918-9E3E-7FED8CB5AC7A}</a:tableStyleId>
              </a:tblPr>
              <a:tblGrid>
                <a:gridCol w="1625600"/>
                <a:gridCol w="721567"/>
              </a:tblGrid>
              <a:tr h="170900">
                <a:tc>
                  <a:txBody>
                    <a:bodyPr/>
                    <a:lstStyle/>
                    <a:p>
                      <a:pPr algn="ctr" fontAlgn="ctr"/>
                      <a:r>
                        <a:rPr lang="en-GB" sz="1000" b="1" i="0" u="none" strike="noStrike" dirty="0" smtClean="0">
                          <a:solidFill>
                            <a:srgbClr val="212529"/>
                          </a:solidFill>
                          <a:effectLst/>
                          <a:latin typeface="Segoe UI" panose="020B0502040204020203" pitchFamily="34" charset="0"/>
                        </a:rPr>
                        <a:t>MDF options</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smtClean="0">
                          <a:solidFill>
                            <a:srgbClr val="000000"/>
                          </a:solidFill>
                          <a:effectLst/>
                          <a:latin typeface="Calibri" panose="020F0502020204030204" pitchFamily="34" charset="0"/>
                        </a:rPr>
                        <a:t>'tolerance'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1e-10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max_mda_iter</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50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warm_start</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True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use_lu_fact</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True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linear_solver_tolerance</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1e-15</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838984338"/>
              </p:ext>
            </p:extLst>
          </p:nvPr>
        </p:nvGraphicFramePr>
        <p:xfrm>
          <a:off x="544156" y="2012871"/>
          <a:ext cx="2930766" cy="3126740"/>
        </p:xfrm>
        <a:graphic>
          <a:graphicData uri="http://schemas.openxmlformats.org/drawingml/2006/table">
            <a:tbl>
              <a:tblPr firstRow="1" bandRow="1">
                <a:tableStyleId>{D830EC69-B87B-4918-9E3E-7FED8CB5AC7A}</a:tableStyleId>
              </a:tblPr>
              <a:tblGrid>
                <a:gridCol w="2029789"/>
                <a:gridCol w="900977"/>
              </a:tblGrid>
              <a:tr h="0">
                <a:tc>
                  <a:txBody>
                    <a:bodyPr/>
                    <a:lstStyle/>
                    <a:p>
                      <a:pPr algn="ctr" fontAlgn="ctr"/>
                      <a:r>
                        <a:rPr lang="en-GB" sz="1000" b="1" i="0" u="none" strike="noStrike" dirty="0" smtClean="0">
                          <a:solidFill>
                            <a:srgbClr val="212529"/>
                          </a:solidFill>
                          <a:effectLst/>
                          <a:latin typeface="Segoe UI" panose="020B0502040204020203" pitchFamily="34" charset="0"/>
                        </a:rPr>
                        <a:t>scenario</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scenario_type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MDO</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formulation</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MDF</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objective_name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y_4</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maximize_objective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True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design_space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err="1" smtClean="0">
                          <a:solidFill>
                            <a:srgbClr val="000000"/>
                          </a:solidFill>
                          <a:effectLst/>
                          <a:latin typeface="Calibri" panose="020F0502020204030204" pitchFamily="34" charset="0"/>
                        </a:rPr>
                        <a:t>design_space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System</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disciplines</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dirty="0" smtClean="0">
                          <a:solidFill>
                            <a:srgbClr val="000000"/>
                          </a:solidFill>
                          <a:effectLst/>
                          <a:latin typeface="Calibri" panose="020F0502020204030204" pitchFamily="34" charset="0"/>
                        </a:rPr>
                        <a:t>MDF</a:t>
                      </a:r>
                      <a:r>
                        <a:rPr lang="en-US" sz="1100" b="0" i="0" u="none" strike="noStrike" baseline="0" dirty="0" smtClean="0">
                          <a:solidFill>
                            <a:srgbClr val="000000"/>
                          </a:solidFill>
                          <a:effectLst/>
                          <a:latin typeface="Calibri" panose="020F0502020204030204" pitchFamily="34" charset="0"/>
                        </a:rPr>
                        <a:t> options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See next </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dirty="0" smtClean="0">
                          <a:solidFill>
                            <a:srgbClr val="000000"/>
                          </a:solidFill>
                          <a:effectLst/>
                          <a:latin typeface="Calibri" panose="020F0502020204030204" pitchFamily="34" charset="0"/>
                        </a:rPr>
                        <a:t>constraints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g1,g2,g3</a:t>
                      </a:r>
                    </a:p>
                    <a:p>
                      <a:pPr algn="r" fontAlgn="b"/>
                      <a:r>
                        <a:rPr lang="en-US" sz="1100" b="0" i="0" u="none" strike="noStrike" dirty="0" err="1" smtClean="0">
                          <a:solidFill>
                            <a:srgbClr val="000000"/>
                          </a:solidFill>
                          <a:effectLst/>
                          <a:latin typeface="Calibri" panose="020F0502020204030204" pitchFamily="34" charset="0"/>
                        </a:rPr>
                        <a:t>ineq</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5" name="TextBox 4"/>
          <p:cNvSpPr txBox="1"/>
          <p:nvPr/>
        </p:nvSpPr>
        <p:spPr>
          <a:xfrm>
            <a:off x="6094800" y="2012871"/>
            <a:ext cx="4887877" cy="523220"/>
          </a:xfrm>
          <a:prstGeom prst="rect">
            <a:avLst/>
          </a:prstGeom>
          <a:noFill/>
        </p:spPr>
        <p:txBody>
          <a:bodyPr wrap="none" rtlCol="0">
            <a:spAutoFit/>
          </a:bodyPr>
          <a:lstStyle/>
          <a:p>
            <a:r>
              <a:rPr lang="en-US" dirty="0" smtClean="0"/>
              <a:t>Here are only part of the options !</a:t>
            </a:r>
          </a:p>
          <a:p>
            <a:r>
              <a:rPr lang="en-US" dirty="0" smtClean="0"/>
              <a:t>There are default options used … that can be also changed</a:t>
            </a:r>
            <a:endParaRPr lang="en-GB" dirty="0"/>
          </a:p>
        </p:txBody>
      </p:sp>
    </p:spTree>
    <p:extLst>
      <p:ext uri="{BB962C8B-B14F-4D97-AF65-F5344CB8AC3E}">
        <p14:creationId xmlns:p14="http://schemas.microsoft.com/office/powerpoint/2010/main" val="2247286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a:t>'</a:t>
            </a:r>
            <a:r>
              <a:rPr lang="en-GB" dirty="0" err="1"/>
              <a:t>maximize_objective</a:t>
            </a:r>
            <a:r>
              <a:rPr lang="en-GB" dirty="0"/>
              <a:t>': False, </a:t>
            </a:r>
          </a:p>
          <a:p>
            <a:r>
              <a:rPr lang="en-GB" dirty="0"/>
              <a:t>'</a:t>
            </a:r>
            <a:r>
              <a:rPr lang="en-GB" dirty="0" err="1"/>
              <a:t>grammar_type</a:t>
            </a:r>
            <a:r>
              <a:rPr lang="en-GB" dirty="0"/>
              <a:t>': '</a:t>
            </a:r>
            <a:r>
              <a:rPr lang="en-GB" dirty="0" err="1"/>
              <a:t>JSONGrammar</a:t>
            </a:r>
            <a:r>
              <a:rPr lang="en-GB" dirty="0"/>
              <a:t>', </a:t>
            </a:r>
          </a:p>
          <a:p>
            <a:r>
              <a:rPr lang="en-GB" dirty="0"/>
              <a:t>'</a:t>
            </a:r>
            <a:r>
              <a:rPr lang="en-GB" dirty="0" err="1"/>
              <a:t>main_mda_class</a:t>
            </a:r>
            <a:r>
              <a:rPr lang="en-GB" dirty="0"/>
              <a:t>': '</a:t>
            </a:r>
            <a:r>
              <a:rPr lang="en-GB" dirty="0" err="1"/>
              <a:t>MDAChain</a:t>
            </a:r>
            <a:r>
              <a:rPr lang="en-GB" dirty="0"/>
              <a:t>', </a:t>
            </a:r>
          </a:p>
          <a:p>
            <a:r>
              <a:rPr lang="en-GB" dirty="0"/>
              <a:t>'</a:t>
            </a:r>
            <a:r>
              <a:rPr lang="en-GB" dirty="0" err="1"/>
              <a:t>sub_mda_class</a:t>
            </a:r>
            <a:r>
              <a:rPr lang="en-GB" dirty="0"/>
              <a:t>': </a:t>
            </a:r>
            <a:r>
              <a:rPr lang="en-GB" dirty="0" smtClean="0"/>
              <a:t>'</a:t>
            </a:r>
            <a:r>
              <a:rPr lang="en-GB" dirty="0" err="1" smtClean="0"/>
              <a:t>MDAJacobi</a:t>
            </a:r>
            <a:endParaRPr lang="en-GB" dirty="0" smtClean="0"/>
          </a:p>
          <a:p>
            <a:endParaRPr lang="en-US" dirty="0"/>
          </a:p>
          <a:p>
            <a:endParaRPr lang="en-GB" dirty="0"/>
          </a:p>
        </p:txBody>
      </p:sp>
      <p:sp>
        <p:nvSpPr>
          <p:cNvPr id="3" name="Title 2"/>
          <p:cNvSpPr>
            <a:spLocks noGrp="1"/>
          </p:cNvSpPr>
          <p:nvPr>
            <p:ph type="title"/>
          </p:nvPr>
        </p:nvSpPr>
        <p:spPr/>
        <p:txBody>
          <a:bodyPr/>
          <a:lstStyle/>
          <a:p>
            <a:r>
              <a:rPr lang="en-US" dirty="0" smtClean="0"/>
              <a:t>MDF Options Default</a:t>
            </a:r>
            <a:endParaRPr lang="en-GB" dirty="0"/>
          </a:p>
        </p:txBody>
      </p:sp>
      <p:sp>
        <p:nvSpPr>
          <p:cNvPr id="14" name="TextBox 13"/>
          <p:cNvSpPr txBox="1"/>
          <p:nvPr/>
        </p:nvSpPr>
        <p:spPr>
          <a:xfrm>
            <a:off x="5868365" y="2395959"/>
            <a:ext cx="2334293" cy="307777"/>
          </a:xfrm>
          <a:prstGeom prst="rect">
            <a:avLst/>
          </a:prstGeom>
          <a:noFill/>
        </p:spPr>
        <p:txBody>
          <a:bodyPr wrap="none" rtlCol="0">
            <a:spAutoFit/>
          </a:bodyPr>
          <a:lstStyle/>
          <a:p>
            <a:r>
              <a:rPr lang="en-US" dirty="0" smtClean="0"/>
              <a:t>You also have </a:t>
            </a:r>
            <a:r>
              <a:rPr lang="en-US" dirty="0" err="1" smtClean="0"/>
              <a:t>sub_options</a:t>
            </a:r>
            <a:endParaRPr lang="en-GB" dirty="0"/>
          </a:p>
        </p:txBody>
      </p:sp>
    </p:spTree>
    <p:extLst>
      <p:ext uri="{BB962C8B-B14F-4D97-AF65-F5344CB8AC3E}">
        <p14:creationId xmlns:p14="http://schemas.microsoft.com/office/powerpoint/2010/main" val="3042106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
          <p:cNvSpPr txBox="1">
            <a:spLocks noGrp="1"/>
          </p:cNvSpPr>
          <p:nvPr>
            <p:ph type="title"/>
          </p:nvPr>
        </p:nvSpPr>
        <p:spPr>
          <a:xfrm>
            <a:off x="251536" y="0"/>
            <a:ext cx="11240174" cy="900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dk2"/>
              </a:buClr>
              <a:buSzPts val="2500"/>
              <a:buFont typeface="Arial"/>
              <a:buNone/>
            </a:pPr>
            <a:r>
              <a:rPr lang="en-US" dirty="0"/>
              <a:t>Content</a:t>
            </a:r>
            <a:endParaRPr dirty="0"/>
          </a:p>
        </p:txBody>
      </p:sp>
      <p:sp>
        <p:nvSpPr>
          <p:cNvPr id="225" name="Google Shape;225;p2"/>
          <p:cNvSpPr txBox="1">
            <a:spLocks noGrp="1"/>
          </p:cNvSpPr>
          <p:nvPr>
            <p:ph type="body" idx="1"/>
          </p:nvPr>
        </p:nvSpPr>
        <p:spPr>
          <a:xfrm>
            <a:off x="356467" y="450000"/>
            <a:ext cx="10653900" cy="5943976"/>
          </a:xfrm>
          <a:prstGeom prst="rect">
            <a:avLst/>
          </a:prstGeom>
          <a:noFill/>
          <a:ln>
            <a:noFill/>
          </a:ln>
        </p:spPr>
        <p:txBody>
          <a:bodyPr spcFirstLastPara="1" wrap="square" lIns="0" tIns="0" rIns="0" bIns="0" anchor="t" anchorCtr="0">
            <a:noAutofit/>
          </a:bodyPr>
          <a:lstStyle/>
          <a:p>
            <a:pPr marL="69850" lvl="0" indent="0">
              <a:buNone/>
            </a:pPr>
            <a:r>
              <a:rPr lang="en-US" sz="2000" dirty="0" smtClean="0"/>
              <a:t>0. Terminology</a:t>
            </a:r>
            <a:endParaRPr lang="en-GB" sz="2000" dirty="0" smtClean="0"/>
          </a:p>
          <a:p>
            <a:pPr marL="527050" lvl="0" indent="-457200">
              <a:buAutoNum type="arabicPeriod"/>
            </a:pPr>
            <a:r>
              <a:rPr lang="en-GB" sz="2000" dirty="0" smtClean="0"/>
              <a:t>Definition </a:t>
            </a:r>
            <a:r>
              <a:rPr lang="en-GB" sz="2000" dirty="0"/>
              <a:t>of the Sobieski optimization </a:t>
            </a:r>
            <a:r>
              <a:rPr lang="en-GB" sz="2000" dirty="0" smtClean="0"/>
              <a:t>Problem</a:t>
            </a:r>
          </a:p>
          <a:p>
            <a:pPr marL="527050" lvl="0" indent="-457200">
              <a:buAutoNum type="arabicPeriod"/>
            </a:pPr>
            <a:r>
              <a:rPr lang="en-US" sz="2000" dirty="0" smtClean="0"/>
              <a:t>Solve optimization problem</a:t>
            </a:r>
          </a:p>
          <a:p>
            <a:pPr marL="984250" lvl="1" indent="-457200">
              <a:buAutoNum type="arabicPeriod"/>
            </a:pPr>
            <a:r>
              <a:rPr lang="en-US" sz="2000" dirty="0" smtClean="0"/>
              <a:t>MDF architecture</a:t>
            </a:r>
          </a:p>
          <a:p>
            <a:pPr marL="984250" lvl="1" indent="-457200">
              <a:buFont typeface="Arial"/>
              <a:buAutoNum type="arabicPeriod"/>
            </a:pPr>
            <a:r>
              <a:rPr lang="en-US" sz="2000" dirty="0" smtClean="0"/>
              <a:t>IDF architecture</a:t>
            </a:r>
          </a:p>
          <a:p>
            <a:pPr marL="984250" lvl="1" indent="-457200">
              <a:buFont typeface="Arial"/>
              <a:buAutoNum type="arabicPeriod"/>
            </a:pPr>
            <a:r>
              <a:rPr lang="en-US" sz="2000" dirty="0" err="1" smtClean="0"/>
              <a:t>Bilevel</a:t>
            </a:r>
            <a:r>
              <a:rPr lang="en-US" sz="2000" dirty="0" smtClean="0"/>
              <a:t> architecture</a:t>
            </a:r>
          </a:p>
          <a:p>
            <a:pPr marL="527050" lvl="0" indent="-457200">
              <a:buAutoNum type="arabicPeriod"/>
            </a:pPr>
            <a:r>
              <a:rPr lang="en-US" sz="2000" dirty="0"/>
              <a:t>Solve </a:t>
            </a:r>
            <a:r>
              <a:rPr lang="en-US" sz="2000" dirty="0" smtClean="0"/>
              <a:t>DoE </a:t>
            </a:r>
            <a:r>
              <a:rPr lang="en-US" sz="2000" dirty="0" err="1" smtClean="0"/>
              <a:t>optim</a:t>
            </a:r>
            <a:r>
              <a:rPr lang="en-US" sz="2000" dirty="0" smtClean="0"/>
              <a:t> problem </a:t>
            </a:r>
          </a:p>
          <a:p>
            <a:pPr marL="984250" lvl="1" indent="-457200">
              <a:buAutoNum type="arabicPeriod"/>
            </a:pPr>
            <a:r>
              <a:rPr lang="en-US" sz="2000" dirty="0"/>
              <a:t>MDF architecture</a:t>
            </a:r>
          </a:p>
          <a:p>
            <a:pPr marL="984250" lvl="1" indent="-457200">
              <a:buFont typeface="Arial"/>
              <a:buAutoNum type="arabicPeriod"/>
            </a:pPr>
            <a:r>
              <a:rPr lang="en-US" sz="2000" dirty="0" err="1" smtClean="0"/>
              <a:t>Bilevel</a:t>
            </a:r>
            <a:r>
              <a:rPr lang="en-US" sz="2000" dirty="0" smtClean="0"/>
              <a:t> architecture</a:t>
            </a:r>
          </a:p>
          <a:p>
            <a:pPr marL="527050" indent="-457200">
              <a:buFont typeface="Arial"/>
              <a:buAutoNum type="arabicPeriod"/>
            </a:pPr>
            <a:r>
              <a:rPr lang="en-US" sz="2000" dirty="0" smtClean="0"/>
              <a:t>Associated user process and GUI tree views</a:t>
            </a:r>
          </a:p>
          <a:p>
            <a:pPr marL="527050" indent="-457200">
              <a:buFont typeface="Arial"/>
              <a:buAutoNum type="arabicPeriod"/>
            </a:pPr>
            <a:r>
              <a:rPr lang="en-US" sz="2000" dirty="0" smtClean="0"/>
              <a:t>MDO formulations and the power of </a:t>
            </a:r>
            <a:r>
              <a:rPr lang="en-US" sz="2000" dirty="0" err="1" smtClean="0"/>
              <a:t>gemseo</a:t>
            </a:r>
            <a:endParaRPr lang="en-US" sz="2000" dirty="0" smtClean="0"/>
          </a:p>
          <a:p>
            <a:pPr marL="527050" indent="-457200">
              <a:buFont typeface="Arial"/>
              <a:buAutoNum type="arabicPeriod"/>
            </a:pPr>
            <a:r>
              <a:rPr lang="en-GB" sz="2000" dirty="0" err="1"/>
              <a:t>SoSTrades</a:t>
            </a:r>
            <a:r>
              <a:rPr lang="en-GB" sz="2000" dirty="0"/>
              <a:t> processes and Tree </a:t>
            </a:r>
            <a:r>
              <a:rPr lang="en-GB" sz="2000" dirty="0" smtClean="0"/>
              <a:t>views</a:t>
            </a:r>
          </a:p>
          <a:p>
            <a:pPr marL="527050" indent="-457200">
              <a:buFont typeface="Arial"/>
              <a:buAutoNum type="arabicPeriod"/>
            </a:pPr>
            <a:r>
              <a:rPr lang="en-US" sz="2000" b="1" dirty="0" err="1"/>
              <a:t>Synthèse</a:t>
            </a:r>
            <a:r>
              <a:rPr lang="en-US" sz="2000" b="1" dirty="0"/>
              <a:t> des </a:t>
            </a:r>
            <a:r>
              <a:rPr lang="en-US" sz="2000" b="1" dirty="0" err="1"/>
              <a:t>informations</a:t>
            </a:r>
            <a:r>
              <a:rPr lang="en-US" sz="2000" b="1" dirty="0"/>
              <a:t> et des discussions </a:t>
            </a:r>
            <a:r>
              <a:rPr lang="en-US" sz="2000" b="1" dirty="0" err="1"/>
              <a:t>lors</a:t>
            </a:r>
            <a:r>
              <a:rPr lang="en-US" sz="2000" b="1" dirty="0"/>
              <a:t> de </a:t>
            </a:r>
            <a:r>
              <a:rPr lang="en-US" sz="2000" b="1" dirty="0" err="1"/>
              <a:t>notre</a:t>
            </a:r>
            <a:r>
              <a:rPr lang="en-US" sz="2000" b="1" dirty="0"/>
              <a:t> reunion de travail du </a:t>
            </a:r>
            <a:r>
              <a:rPr lang="en-US" sz="2000" b="1" dirty="0" smtClean="0"/>
              <a:t>20/01/2022</a:t>
            </a:r>
          </a:p>
          <a:p>
            <a:pPr marL="527050" indent="-457200">
              <a:buFont typeface="Arial"/>
              <a:buAutoNum type="arabicPeriod"/>
            </a:pPr>
            <a:r>
              <a:rPr lang="en-US" sz="2000" b="1" dirty="0" err="1"/>
              <a:t>Analyse</a:t>
            </a:r>
            <a:r>
              <a:rPr lang="en-US" sz="2000" b="1" dirty="0"/>
              <a:t> du flux </a:t>
            </a:r>
            <a:r>
              <a:rPr lang="en-US" sz="2000" b="1" dirty="0" err="1"/>
              <a:t>d’inputs</a:t>
            </a:r>
            <a:r>
              <a:rPr lang="en-US" sz="2000" b="1" dirty="0"/>
              <a:t> et </a:t>
            </a:r>
            <a:r>
              <a:rPr lang="en-US" sz="2000" b="1" dirty="0" err="1" smtClean="0"/>
              <a:t>d’actions</a:t>
            </a:r>
            <a:r>
              <a:rPr lang="en-US" sz="2000" b="1" dirty="0"/>
              <a:t> (</a:t>
            </a:r>
            <a:r>
              <a:rPr lang="en-US" sz="2000" b="1" dirty="0" err="1"/>
              <a:t>réunion</a:t>
            </a:r>
            <a:r>
              <a:rPr lang="en-US" sz="2000" b="1" dirty="0"/>
              <a:t> du </a:t>
            </a:r>
            <a:r>
              <a:rPr lang="en-US" sz="2000" b="1" dirty="0" smtClean="0"/>
              <a:t>27/01/2022)</a:t>
            </a:r>
          </a:p>
          <a:p>
            <a:pPr marL="527050" indent="-457200">
              <a:buFont typeface="Arial"/>
              <a:buAutoNum type="arabicPeriod"/>
            </a:pPr>
            <a:r>
              <a:rPr lang="en-US" sz="2000" b="1" dirty="0" smtClean="0"/>
              <a:t>Construction </a:t>
            </a:r>
            <a:r>
              <a:rPr lang="en-US" sz="2000" b="1" dirty="0"/>
              <a:t>de </a:t>
            </a:r>
            <a:r>
              <a:rPr lang="en-US" sz="2000" b="1" dirty="0" err="1"/>
              <a:t>l’interface</a:t>
            </a:r>
            <a:r>
              <a:rPr lang="en-US" sz="2000" b="1" dirty="0"/>
              <a:t> </a:t>
            </a:r>
            <a:r>
              <a:rPr lang="en-US" sz="2000" b="1" dirty="0" err="1" smtClean="0"/>
              <a:t>adaptée</a:t>
            </a:r>
            <a:r>
              <a:rPr lang="en-US" sz="2000" b="1" dirty="0" smtClean="0"/>
              <a:t> (avec formulation) : on going</a:t>
            </a:r>
            <a:endParaRPr lang="en-US" sz="2000" dirty="0"/>
          </a:p>
          <a:p>
            <a:pPr marL="527050" indent="-457200">
              <a:buFont typeface="Arial"/>
              <a:buAutoNum type="arabicPeriod"/>
            </a:pPr>
            <a:endParaRPr lang="en-US" dirty="0" smtClean="0"/>
          </a:p>
          <a:p>
            <a:pPr marL="69850" indent="0">
              <a:buNone/>
            </a:pPr>
            <a:endParaRPr lang="en-US" dirty="0"/>
          </a:p>
          <a:p>
            <a:pPr marL="527050" lvl="0" indent="-457200">
              <a:buAutoNum type="arabicPeriod"/>
            </a:pPr>
            <a:endParaRPr lang="en-US" dirty="0" smtClean="0"/>
          </a:p>
          <a:p>
            <a:pPr marL="527050" lvl="0" indent="-457200">
              <a:buAutoNum type="arabicPeriod"/>
            </a:pPr>
            <a:endParaRPr lang="en-US" dirty="0" smtClean="0"/>
          </a:p>
          <a:p>
            <a:pPr marL="527050" lvl="0" indent="-457200">
              <a:buAutoNum type="arabicPeriod"/>
            </a:pPr>
            <a:endParaRPr dirty="0"/>
          </a:p>
          <a:p>
            <a:pPr marL="1441450" lvl="1" indent="0" algn="l" rtl="0">
              <a:lnSpc>
                <a:spcPct val="114000"/>
              </a:lnSpc>
              <a:spcBef>
                <a:spcPts val="0"/>
              </a:spcBef>
              <a:spcAft>
                <a:spcPts val="0"/>
              </a:spcAft>
              <a:buSzPts val="2500"/>
              <a:buNone/>
            </a:pPr>
            <a:endParaRPr dirty="0"/>
          </a:p>
          <a:p>
            <a:pPr marL="457200" lvl="0" indent="-228600" algn="l" rtl="0">
              <a:lnSpc>
                <a:spcPct val="114000"/>
              </a:lnSpc>
              <a:spcBef>
                <a:spcPts val="0"/>
              </a:spcBef>
              <a:spcAft>
                <a:spcPts val="0"/>
              </a:spcAft>
              <a:buClr>
                <a:srgbClr val="595959"/>
              </a:buClr>
              <a:buSzPts val="2500"/>
              <a:buFont typeface="Arial"/>
              <a:buNone/>
            </a:pPr>
            <a:endParaRPr dirty="0"/>
          </a:p>
          <a:p>
            <a:pPr marL="914400" lvl="1" indent="-228600" algn="l" rtl="0">
              <a:lnSpc>
                <a:spcPct val="114000"/>
              </a:lnSpc>
              <a:spcBef>
                <a:spcPts val="0"/>
              </a:spcBef>
              <a:spcAft>
                <a:spcPts val="0"/>
              </a:spcAft>
              <a:buSzPts val="2500"/>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endParaRPr lang="en-GB" dirty="0"/>
          </a:p>
        </p:txBody>
      </p:sp>
      <p:sp>
        <p:nvSpPr>
          <p:cNvPr id="3" name="Title 2"/>
          <p:cNvSpPr>
            <a:spLocks noGrp="1"/>
          </p:cNvSpPr>
          <p:nvPr>
            <p:ph type="title"/>
          </p:nvPr>
        </p:nvSpPr>
        <p:spPr/>
        <p:txBody>
          <a:bodyPr/>
          <a:lstStyle/>
          <a:p>
            <a:r>
              <a:rPr lang="en-US" dirty="0" smtClean="0"/>
              <a:t>XDSM visualization of this algorithm</a:t>
            </a:r>
            <a:endParaRPr lang="en-GB" dirty="0"/>
          </a:p>
        </p:txBody>
      </p:sp>
      <p:pic>
        <p:nvPicPr>
          <p:cNvPr id="4" name="Picture 3"/>
          <p:cNvPicPr>
            <a:picLocks noChangeAspect="1"/>
          </p:cNvPicPr>
          <p:nvPr/>
        </p:nvPicPr>
        <p:blipFill>
          <a:blip r:embed="rId2"/>
          <a:stretch>
            <a:fillRect/>
          </a:stretch>
        </p:blipFill>
        <p:spPr>
          <a:xfrm>
            <a:off x="0" y="1815352"/>
            <a:ext cx="12058650" cy="3943350"/>
          </a:xfrm>
          <a:prstGeom prst="rect">
            <a:avLst/>
          </a:prstGeom>
        </p:spPr>
      </p:pic>
      <p:pic>
        <p:nvPicPr>
          <p:cNvPr id="6" name="Picture 5"/>
          <p:cNvPicPr>
            <a:picLocks noChangeAspect="1"/>
          </p:cNvPicPr>
          <p:nvPr/>
        </p:nvPicPr>
        <p:blipFill>
          <a:blip r:embed="rId3"/>
          <a:stretch>
            <a:fillRect/>
          </a:stretch>
        </p:blipFill>
        <p:spPr>
          <a:xfrm>
            <a:off x="3318784" y="1633729"/>
            <a:ext cx="2568163" cy="365792"/>
          </a:xfrm>
          <a:prstGeom prst="rect">
            <a:avLst/>
          </a:prstGeom>
        </p:spPr>
      </p:pic>
      <p:sp>
        <p:nvSpPr>
          <p:cNvPr id="5" name="Rectangle 4"/>
          <p:cNvSpPr/>
          <p:nvPr/>
        </p:nvSpPr>
        <p:spPr>
          <a:xfrm>
            <a:off x="419856" y="5653055"/>
            <a:ext cx="9911047" cy="738664"/>
          </a:xfrm>
          <a:prstGeom prst="rect">
            <a:avLst/>
          </a:prstGeom>
        </p:spPr>
        <p:txBody>
          <a:bodyPr wrap="square">
            <a:spAutoFit/>
          </a:bodyPr>
          <a:lstStyle/>
          <a:p>
            <a:pPr marL="133350" indent="0">
              <a:buNone/>
            </a:pPr>
            <a:r>
              <a:rPr lang="en-US" b="1" dirty="0" smtClean="0">
                <a:solidFill>
                  <a:schemeClr val="tx1"/>
                </a:solidFill>
              </a:rPr>
              <a:t>It has been pointed out that you have this because you have selected MDF and that what has been used for formulation options are the default values (and so for example we get </a:t>
            </a:r>
            <a:r>
              <a:rPr lang="en-US" b="1" dirty="0" err="1" smtClean="0">
                <a:solidFill>
                  <a:schemeClr val="tx1"/>
                </a:solidFill>
              </a:rPr>
              <a:t>MDAChain</a:t>
            </a:r>
            <a:r>
              <a:rPr lang="en-US" b="1" dirty="0" smtClean="0">
                <a:solidFill>
                  <a:schemeClr val="tx1"/>
                </a:solidFill>
              </a:rPr>
              <a:t> + </a:t>
            </a:r>
            <a:r>
              <a:rPr lang="en-US" b="1" dirty="0" err="1" smtClean="0">
                <a:solidFill>
                  <a:schemeClr val="tx1"/>
                </a:solidFill>
              </a:rPr>
              <a:t>MDAJacobi</a:t>
            </a:r>
            <a:r>
              <a:rPr lang="en-US" b="1" dirty="0" smtClean="0">
                <a:solidFill>
                  <a:schemeClr val="tx1"/>
                </a:solidFill>
              </a:rPr>
              <a:t>). You may change it and have a single </a:t>
            </a:r>
            <a:r>
              <a:rPr lang="en-US" b="1" dirty="0" err="1" smtClean="0">
                <a:solidFill>
                  <a:schemeClr val="tx1"/>
                </a:solidFill>
              </a:rPr>
              <a:t>MDAJacobi</a:t>
            </a:r>
            <a:r>
              <a:rPr lang="en-US" b="1" dirty="0" smtClean="0">
                <a:solidFill>
                  <a:schemeClr val="tx1"/>
                </a:solidFill>
              </a:rPr>
              <a:t> instead.</a:t>
            </a:r>
            <a:endParaRPr lang="en-US" b="1" dirty="0">
              <a:solidFill>
                <a:schemeClr val="tx1"/>
              </a:solidFill>
            </a:endParaRPr>
          </a:p>
        </p:txBody>
      </p:sp>
    </p:spTree>
    <p:extLst>
      <p:ext uri="{BB962C8B-B14F-4D97-AF65-F5344CB8AC3E}">
        <p14:creationId xmlns:p14="http://schemas.microsoft.com/office/powerpoint/2010/main" val="14301165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endParaRPr lang="en-GB" dirty="0"/>
          </a:p>
        </p:txBody>
      </p:sp>
      <p:sp>
        <p:nvSpPr>
          <p:cNvPr id="3" name="Title 2"/>
          <p:cNvSpPr>
            <a:spLocks noGrp="1"/>
          </p:cNvSpPr>
          <p:nvPr>
            <p:ph type="title"/>
          </p:nvPr>
        </p:nvSpPr>
        <p:spPr/>
        <p:txBody>
          <a:bodyPr/>
          <a:lstStyle/>
          <a:p>
            <a:r>
              <a:rPr lang="en-US" dirty="0"/>
              <a:t>Multi Disciplinary system </a:t>
            </a:r>
            <a:r>
              <a:rPr lang="en-US" dirty="0" smtClean="0"/>
              <a:t>Coupling variables : graph view</a:t>
            </a:r>
            <a:endParaRPr lang="en-GB" dirty="0"/>
          </a:p>
        </p:txBody>
      </p:sp>
      <p:sp>
        <p:nvSpPr>
          <p:cNvPr id="5" name="Oval 4"/>
          <p:cNvSpPr/>
          <p:nvPr/>
        </p:nvSpPr>
        <p:spPr>
          <a:xfrm>
            <a:off x="5408215" y="1815352"/>
            <a:ext cx="1967696" cy="5787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MDAJacobi</a:t>
            </a:r>
            <a:endParaRPr lang="en-GB" dirty="0">
              <a:solidFill>
                <a:schemeClr val="tx1"/>
              </a:solidFill>
            </a:endParaRPr>
          </a:p>
        </p:txBody>
      </p:sp>
      <p:sp>
        <p:nvSpPr>
          <p:cNvPr id="6" name="Oval 5"/>
          <p:cNvSpPr/>
          <p:nvPr/>
        </p:nvSpPr>
        <p:spPr>
          <a:xfrm>
            <a:off x="5258709" y="3209566"/>
            <a:ext cx="2266708" cy="5787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SobieskiMission</a:t>
            </a:r>
            <a:endParaRPr lang="en-GB" dirty="0">
              <a:solidFill>
                <a:schemeClr val="tx1"/>
              </a:solidFill>
            </a:endParaRPr>
          </a:p>
        </p:txBody>
      </p:sp>
      <p:sp>
        <p:nvSpPr>
          <p:cNvPr id="7" name="Oval 6"/>
          <p:cNvSpPr/>
          <p:nvPr/>
        </p:nvSpPr>
        <p:spPr>
          <a:xfrm>
            <a:off x="1552205" y="1370886"/>
            <a:ext cx="2435719" cy="5787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SobieskiStructure</a:t>
            </a:r>
            <a:endParaRPr lang="en-GB" dirty="0">
              <a:solidFill>
                <a:schemeClr val="tx1"/>
              </a:solidFill>
            </a:endParaRPr>
          </a:p>
        </p:txBody>
      </p:sp>
      <p:sp>
        <p:nvSpPr>
          <p:cNvPr id="8" name="Oval 7"/>
          <p:cNvSpPr/>
          <p:nvPr/>
        </p:nvSpPr>
        <p:spPr>
          <a:xfrm>
            <a:off x="334345" y="2270886"/>
            <a:ext cx="2813969" cy="5787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SobieskiAerodynamics</a:t>
            </a:r>
            <a:endParaRPr lang="en-GB" dirty="0">
              <a:solidFill>
                <a:schemeClr val="tx1"/>
              </a:solidFill>
            </a:endParaRPr>
          </a:p>
        </p:txBody>
      </p:sp>
      <p:sp>
        <p:nvSpPr>
          <p:cNvPr id="9" name="Oval 8"/>
          <p:cNvSpPr/>
          <p:nvPr/>
        </p:nvSpPr>
        <p:spPr>
          <a:xfrm>
            <a:off x="1741329" y="3142432"/>
            <a:ext cx="2813969" cy="57873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SobieskiPropulsion</a:t>
            </a:r>
            <a:endParaRPr lang="en-GB" dirty="0">
              <a:solidFill>
                <a:schemeClr val="tx1"/>
              </a:solidFill>
            </a:endParaRPr>
          </a:p>
        </p:txBody>
      </p:sp>
      <p:cxnSp>
        <p:nvCxnSpPr>
          <p:cNvPr id="16" name="Straight Arrow Connector 15"/>
          <p:cNvCxnSpPr>
            <a:stCxn id="7" idx="3"/>
          </p:cNvCxnSpPr>
          <p:nvPr/>
        </p:nvCxnSpPr>
        <p:spPr>
          <a:xfrm flipH="1">
            <a:off x="1388962" y="1864866"/>
            <a:ext cx="519946" cy="4060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flipV="1">
            <a:off x="1783186" y="1932766"/>
            <a:ext cx="409884" cy="3523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flipV="1">
            <a:off x="3383780" y="1864866"/>
            <a:ext cx="282489" cy="12924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2472844" y="2799366"/>
            <a:ext cx="364624" cy="3430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stCxn id="8" idx="5"/>
            <a:endCxn id="9" idx="0"/>
          </p:cNvCxnSpPr>
          <p:nvPr/>
        </p:nvCxnSpPr>
        <p:spPr>
          <a:xfrm>
            <a:off x="2736218" y="2764866"/>
            <a:ext cx="412096" cy="3775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1134219" y="1796942"/>
            <a:ext cx="572593" cy="307777"/>
          </a:xfrm>
          <a:prstGeom prst="rect">
            <a:avLst/>
          </a:prstGeom>
          <a:noFill/>
        </p:spPr>
        <p:txBody>
          <a:bodyPr wrap="none" rtlCol="0">
            <a:spAutoFit/>
          </a:bodyPr>
          <a:lstStyle/>
          <a:p>
            <a:r>
              <a:rPr lang="en-US" dirty="0"/>
              <a:t>y</a:t>
            </a:r>
            <a:r>
              <a:rPr lang="en-US" dirty="0" smtClean="0"/>
              <a:t>_12</a:t>
            </a:r>
            <a:endParaRPr lang="en-GB" dirty="0"/>
          </a:p>
        </p:txBody>
      </p:sp>
      <p:sp>
        <p:nvSpPr>
          <p:cNvPr id="33" name="TextBox 32"/>
          <p:cNvSpPr txBox="1"/>
          <p:nvPr/>
        </p:nvSpPr>
        <p:spPr>
          <a:xfrm>
            <a:off x="2073750" y="1928215"/>
            <a:ext cx="572593" cy="307777"/>
          </a:xfrm>
          <a:prstGeom prst="rect">
            <a:avLst/>
          </a:prstGeom>
          <a:noFill/>
        </p:spPr>
        <p:txBody>
          <a:bodyPr wrap="none" rtlCol="0">
            <a:spAutoFit/>
          </a:bodyPr>
          <a:lstStyle/>
          <a:p>
            <a:r>
              <a:rPr lang="en-US" dirty="0" smtClean="0"/>
              <a:t>y_21</a:t>
            </a:r>
            <a:endParaRPr lang="en-GB" dirty="0"/>
          </a:p>
        </p:txBody>
      </p:sp>
      <p:sp>
        <p:nvSpPr>
          <p:cNvPr id="36" name="TextBox 35"/>
          <p:cNvSpPr txBox="1"/>
          <p:nvPr/>
        </p:nvSpPr>
        <p:spPr>
          <a:xfrm>
            <a:off x="2824328" y="2681505"/>
            <a:ext cx="572593" cy="307777"/>
          </a:xfrm>
          <a:prstGeom prst="rect">
            <a:avLst/>
          </a:prstGeom>
          <a:noFill/>
        </p:spPr>
        <p:txBody>
          <a:bodyPr wrap="none" rtlCol="0">
            <a:spAutoFit/>
          </a:bodyPr>
          <a:lstStyle/>
          <a:p>
            <a:r>
              <a:rPr lang="en-US" dirty="0" smtClean="0"/>
              <a:t>y_23</a:t>
            </a:r>
            <a:endParaRPr lang="en-GB" dirty="0"/>
          </a:p>
        </p:txBody>
      </p:sp>
      <p:sp>
        <p:nvSpPr>
          <p:cNvPr id="37" name="TextBox 36"/>
          <p:cNvSpPr txBox="1"/>
          <p:nvPr/>
        </p:nvSpPr>
        <p:spPr>
          <a:xfrm>
            <a:off x="2005897" y="2817281"/>
            <a:ext cx="572593" cy="307777"/>
          </a:xfrm>
          <a:prstGeom prst="rect">
            <a:avLst/>
          </a:prstGeom>
          <a:noFill/>
        </p:spPr>
        <p:txBody>
          <a:bodyPr wrap="none" rtlCol="0">
            <a:spAutoFit/>
          </a:bodyPr>
          <a:lstStyle/>
          <a:p>
            <a:r>
              <a:rPr lang="en-US" dirty="0" smtClean="0"/>
              <a:t>y_32</a:t>
            </a:r>
            <a:endParaRPr lang="en-GB" dirty="0"/>
          </a:p>
        </p:txBody>
      </p:sp>
      <p:sp>
        <p:nvSpPr>
          <p:cNvPr id="38" name="TextBox 37"/>
          <p:cNvSpPr txBox="1"/>
          <p:nvPr/>
        </p:nvSpPr>
        <p:spPr>
          <a:xfrm>
            <a:off x="3454708" y="2171115"/>
            <a:ext cx="572593" cy="307777"/>
          </a:xfrm>
          <a:prstGeom prst="rect">
            <a:avLst/>
          </a:prstGeom>
          <a:noFill/>
        </p:spPr>
        <p:txBody>
          <a:bodyPr wrap="none" rtlCol="0">
            <a:spAutoFit/>
          </a:bodyPr>
          <a:lstStyle/>
          <a:p>
            <a:r>
              <a:rPr lang="en-US" dirty="0" smtClean="0"/>
              <a:t>y_31</a:t>
            </a:r>
            <a:endParaRPr lang="en-GB" dirty="0"/>
          </a:p>
        </p:txBody>
      </p:sp>
      <p:sp>
        <p:nvSpPr>
          <p:cNvPr id="39" name="Rectangle 38"/>
          <p:cNvSpPr/>
          <p:nvPr/>
        </p:nvSpPr>
        <p:spPr>
          <a:xfrm>
            <a:off x="1697460" y="4013978"/>
            <a:ext cx="1968809" cy="307777"/>
          </a:xfrm>
          <a:prstGeom prst="rect">
            <a:avLst/>
          </a:prstGeom>
        </p:spPr>
        <p:txBody>
          <a:bodyPr wrap="none">
            <a:spAutoFit/>
          </a:bodyPr>
          <a:lstStyle/>
          <a:p>
            <a:pPr algn="ctr"/>
            <a:r>
              <a:rPr lang="en-US" dirty="0" err="1" smtClean="0">
                <a:solidFill>
                  <a:schemeClr val="tx1"/>
                </a:solidFill>
              </a:rPr>
              <a:t>MDAJacobi</a:t>
            </a:r>
            <a:r>
              <a:rPr lang="en-US" dirty="0" smtClean="0">
                <a:solidFill>
                  <a:schemeClr val="tx1"/>
                </a:solidFill>
              </a:rPr>
              <a:t> Discipline</a:t>
            </a:r>
            <a:endParaRPr lang="en-GB" dirty="0">
              <a:solidFill>
                <a:schemeClr val="tx1"/>
              </a:solidFill>
            </a:endParaRPr>
          </a:p>
        </p:txBody>
      </p:sp>
      <p:cxnSp>
        <p:nvCxnSpPr>
          <p:cNvPr id="40" name="Straight Arrow Connector 39"/>
          <p:cNvCxnSpPr>
            <a:stCxn id="5" idx="4"/>
            <a:endCxn id="6" idx="0"/>
          </p:cNvCxnSpPr>
          <p:nvPr/>
        </p:nvCxnSpPr>
        <p:spPr>
          <a:xfrm>
            <a:off x="6392063" y="2394086"/>
            <a:ext cx="0" cy="8154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p:cNvSpPr txBox="1"/>
          <p:nvPr/>
        </p:nvSpPr>
        <p:spPr>
          <a:xfrm>
            <a:off x="6479657" y="2604767"/>
            <a:ext cx="1348446" cy="307777"/>
          </a:xfrm>
          <a:prstGeom prst="rect">
            <a:avLst/>
          </a:prstGeom>
          <a:noFill/>
        </p:spPr>
        <p:txBody>
          <a:bodyPr wrap="none" rtlCol="0">
            <a:spAutoFit/>
          </a:bodyPr>
          <a:lstStyle/>
          <a:p>
            <a:r>
              <a:rPr lang="en-US" dirty="0" smtClean="0"/>
              <a:t>y_14,y_24,y34</a:t>
            </a:r>
            <a:endParaRPr lang="en-GB" dirty="0"/>
          </a:p>
        </p:txBody>
      </p:sp>
      <p:sp>
        <p:nvSpPr>
          <p:cNvPr id="46" name="Rectangle 45"/>
          <p:cNvSpPr/>
          <p:nvPr/>
        </p:nvSpPr>
        <p:spPr>
          <a:xfrm>
            <a:off x="5474938" y="4025046"/>
            <a:ext cx="1869423" cy="307777"/>
          </a:xfrm>
          <a:prstGeom prst="rect">
            <a:avLst/>
          </a:prstGeom>
        </p:spPr>
        <p:txBody>
          <a:bodyPr wrap="none">
            <a:spAutoFit/>
          </a:bodyPr>
          <a:lstStyle/>
          <a:p>
            <a:pPr algn="ctr"/>
            <a:r>
              <a:rPr lang="en-US" dirty="0" err="1" smtClean="0">
                <a:solidFill>
                  <a:schemeClr val="tx1"/>
                </a:solidFill>
              </a:rPr>
              <a:t>MDAChain</a:t>
            </a:r>
            <a:r>
              <a:rPr lang="en-US" dirty="0" smtClean="0">
                <a:solidFill>
                  <a:schemeClr val="tx1"/>
                </a:solidFill>
              </a:rPr>
              <a:t> Discipline</a:t>
            </a:r>
            <a:endParaRPr lang="en-GB" dirty="0">
              <a:solidFill>
                <a:schemeClr val="tx1"/>
              </a:solidFill>
            </a:endParaRPr>
          </a:p>
        </p:txBody>
      </p:sp>
    </p:spTree>
    <p:extLst>
      <p:ext uri="{BB962C8B-B14F-4D97-AF65-F5344CB8AC3E}">
        <p14:creationId xmlns:p14="http://schemas.microsoft.com/office/powerpoint/2010/main" val="23201916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r>
              <a:rPr lang="en-GB" sz="1600" dirty="0" smtClean="0"/>
              <a:t> </a:t>
            </a:r>
            <a:r>
              <a:rPr lang="en-US" dirty="0" smtClean="0">
                <a:solidFill>
                  <a:srgbClr val="FF0000"/>
                </a:solidFill>
              </a:rPr>
              <a:t> </a:t>
            </a:r>
            <a:endParaRPr lang="en-GB" dirty="0">
              <a:solidFill>
                <a:srgbClr val="FF0000"/>
              </a:solidFill>
            </a:endParaRPr>
          </a:p>
        </p:txBody>
      </p:sp>
      <p:sp>
        <p:nvSpPr>
          <p:cNvPr id="3" name="Title 2"/>
          <p:cNvSpPr>
            <a:spLocks noGrp="1"/>
          </p:cNvSpPr>
          <p:nvPr>
            <p:ph type="title"/>
          </p:nvPr>
        </p:nvSpPr>
        <p:spPr/>
        <p:txBody>
          <a:bodyPr/>
          <a:lstStyle/>
          <a:p>
            <a:r>
              <a:rPr lang="en-US" dirty="0" smtClean="0"/>
              <a:t>Resulting simulation problem to be solved</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56062710"/>
              </p:ext>
            </p:extLst>
          </p:nvPr>
        </p:nvGraphicFramePr>
        <p:xfrm>
          <a:off x="582644" y="2106817"/>
          <a:ext cx="5855477" cy="2529461"/>
        </p:xfrm>
        <a:graphic>
          <a:graphicData uri="http://schemas.openxmlformats.org/drawingml/2006/table">
            <a:tbl>
              <a:tblPr firstRow="1" bandRow="1">
                <a:tableStyleId>{D830EC69-B87B-4918-9E3E-7FED8CB5AC7A}</a:tableStyleId>
              </a:tblPr>
              <a:tblGrid>
                <a:gridCol w="3134496"/>
                <a:gridCol w="2720981"/>
              </a:tblGrid>
              <a:tr h="370840">
                <a:tc>
                  <a:txBody>
                    <a:bodyPr/>
                    <a:lstStyle/>
                    <a:p>
                      <a:r>
                        <a:rPr lang="en-US" dirty="0" smtClean="0"/>
                        <a:t>Sobieski optimization problem:</a:t>
                      </a:r>
                      <a:endParaRPr lang="en-GB" dirty="0"/>
                    </a:p>
                  </a:txBody>
                  <a:tcPr/>
                </a:tc>
                <a:tc>
                  <a:txBody>
                    <a:bodyPr/>
                    <a:lstStyle/>
                    <a:p>
                      <a:endParaRPr lang="en-GB" dirty="0"/>
                    </a:p>
                  </a:txBody>
                  <a:tcPr/>
                </a:tc>
              </a:tr>
              <a:tr h="228221">
                <a:tc>
                  <a:txBody>
                    <a:bodyPr/>
                    <a:lstStyle/>
                    <a:p>
                      <a:pPr algn="l" fontAlgn="b"/>
                      <a:r>
                        <a:rPr lang="en-GB" sz="1100" b="0" i="0" u="none" strike="noStrike" dirty="0" smtClean="0">
                          <a:solidFill>
                            <a:srgbClr val="000000"/>
                          </a:solidFill>
                          <a:effectLst/>
                          <a:latin typeface="Calibri" panose="020F0502020204030204" pitchFamily="34" charset="0"/>
                        </a:rPr>
                        <a:t>minimize </a:t>
                      </a:r>
                      <a:r>
                        <a:rPr lang="en-GB" sz="1100" b="0" i="0" u="none" strike="noStrike" dirty="0">
                          <a:solidFill>
                            <a:srgbClr val="000000"/>
                          </a:solidFill>
                          <a:effectLst/>
                          <a:latin typeface="Calibri" panose="020F0502020204030204" pitchFamily="34" charset="0"/>
                        </a:rPr>
                        <a:t>the objective </a:t>
                      </a:r>
                      <a:r>
                        <a:rPr lang="en-GB" sz="1100" b="0" i="0" u="none" strike="noStrike" dirty="0" smtClean="0">
                          <a:solidFill>
                            <a:srgbClr val="000000"/>
                          </a:solidFill>
                          <a:effectLst/>
                          <a:latin typeface="Calibri" panose="020F0502020204030204" pitchFamily="34" charset="0"/>
                        </a:rPr>
                        <a:t>variable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-y_4(</a:t>
                      </a:r>
                      <a:r>
                        <a:rPr lang="en-GB" sz="1100" dirty="0" err="1" smtClean="0"/>
                        <a:t>x_shared</a:t>
                      </a:r>
                      <a:r>
                        <a:rPr lang="en-GB" sz="1100" dirty="0" smtClean="0"/>
                        <a:t>, x_1, x_2, x_3)</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with respect to </a:t>
                      </a:r>
                      <a:r>
                        <a:rPr lang="en-GB" sz="1100" b="0" i="0" u="none" strike="noStrike" dirty="0" err="1" smtClean="0">
                          <a:solidFill>
                            <a:srgbClr val="000000"/>
                          </a:solidFill>
                          <a:effectLst/>
                          <a:latin typeface="Calibri" panose="020F0502020204030204" pitchFamily="34" charset="0"/>
                        </a:rPr>
                        <a:t>optim</a:t>
                      </a:r>
                      <a:r>
                        <a:rPr lang="en-GB" sz="1100" b="0" i="0" u="none" strike="noStrike" baseline="0" dirty="0" smtClean="0">
                          <a:solidFill>
                            <a:srgbClr val="000000"/>
                          </a:solidFill>
                          <a:effectLst/>
                          <a:latin typeface="Calibri" panose="020F0502020204030204" pitchFamily="34" charset="0"/>
                        </a:rPr>
                        <a:t> </a:t>
                      </a:r>
                      <a:r>
                        <a:rPr lang="en-GB" sz="1100" b="0" i="0" u="none" strike="noStrike" dirty="0" smtClean="0">
                          <a:solidFill>
                            <a:srgbClr val="000000"/>
                          </a:solidFill>
                          <a:effectLst/>
                          <a:latin typeface="Calibri" panose="020F0502020204030204" pitchFamily="34" charset="0"/>
                        </a:rPr>
                        <a:t>variables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a:t>
                      </a:r>
                      <a:r>
                        <a:rPr lang="en-GB" sz="1100" dirty="0" err="1" smtClean="0"/>
                        <a:t>x_shared</a:t>
                      </a:r>
                      <a:r>
                        <a:rPr lang="en-GB" sz="1100" dirty="0" smtClean="0"/>
                        <a:t>', 'x_1', 'x_2', 'x_3'</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subject to general ineq constraints</a:t>
                      </a:r>
                    </a:p>
                  </a:txBody>
                  <a:tcPr marL="7620" marR="7620" marT="7620" marB="0" anchor="b"/>
                </a:tc>
                <a:tc>
                  <a:txBody>
                    <a:bodyPr/>
                    <a:lstStyle/>
                    <a:p>
                      <a:pPr algn="l" fontAlgn="b"/>
                      <a:r>
                        <a:rPr lang="en-GB" sz="1100" dirty="0" smtClean="0"/>
                        <a:t>g_1(</a:t>
                      </a:r>
                      <a:r>
                        <a:rPr lang="en-GB" sz="1100" dirty="0" err="1" smtClean="0"/>
                        <a:t>x_shared</a:t>
                      </a:r>
                      <a:r>
                        <a:rPr lang="en-GB" sz="1100" dirty="0" smtClean="0"/>
                        <a:t>, x_1, x_2, x_3) &lt;= 0.0 g_2(</a:t>
                      </a:r>
                      <a:r>
                        <a:rPr lang="en-GB" sz="1100" dirty="0" err="1" smtClean="0"/>
                        <a:t>x_shared</a:t>
                      </a:r>
                      <a:r>
                        <a:rPr lang="en-GB" sz="1100" dirty="0" smtClean="0"/>
                        <a:t>, x_1, x_2, x_3) &lt;= 0.0 g_3(</a:t>
                      </a:r>
                      <a:r>
                        <a:rPr lang="en-GB" sz="1100" dirty="0" err="1" smtClean="0"/>
                        <a:t>x_shared</a:t>
                      </a:r>
                      <a:r>
                        <a:rPr lang="en-GB" sz="1100" dirty="0" smtClean="0"/>
                        <a:t>, x_1, x_2, x_3) &lt;= 0.0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subject to bound constraints</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for all </a:t>
                      </a:r>
                      <a:r>
                        <a:rPr lang="en-GB" sz="1100" b="0" i="0" u="none" strike="noStrike" dirty="0" err="1" smtClean="0">
                          <a:solidFill>
                            <a:srgbClr val="000000"/>
                          </a:solidFill>
                          <a:effectLst/>
                          <a:latin typeface="Calibri" panose="020F0502020204030204" pitchFamily="34" charset="0"/>
                        </a:rPr>
                        <a:t>optim</a:t>
                      </a:r>
                      <a:r>
                        <a:rPr lang="en-GB" sz="1100" b="0" i="0" u="none" strike="noStrike" dirty="0" smtClean="0">
                          <a:solidFill>
                            <a:srgbClr val="000000"/>
                          </a:solidFill>
                          <a:effectLst/>
                          <a:latin typeface="Calibri" panose="020F0502020204030204" pitchFamily="34" charset="0"/>
                        </a:rPr>
                        <a:t> variables</a:t>
                      </a:r>
                      <a:r>
                        <a:rPr lang="en-GB" sz="1100" b="0" i="0" u="none" strike="noStrike" baseline="0" dirty="0" smtClean="0">
                          <a:solidFill>
                            <a:srgbClr val="000000"/>
                          </a:solidFill>
                          <a:effectLst/>
                          <a:latin typeface="Calibri" panose="020F0502020204030204" pitchFamily="34" charset="0"/>
                        </a:rPr>
                        <a:t> (values provided from filtered design space on </a:t>
                      </a:r>
                      <a:r>
                        <a:rPr lang="en-GB" sz="1100" b="0" i="0" u="none" strike="noStrike" baseline="0" dirty="0" err="1" smtClean="0">
                          <a:solidFill>
                            <a:srgbClr val="000000"/>
                          </a:solidFill>
                          <a:effectLst/>
                          <a:latin typeface="Calibri" panose="020F0502020204030204" pitchFamily="34" charset="0"/>
                        </a:rPr>
                        <a:t>optim</a:t>
                      </a:r>
                      <a:r>
                        <a:rPr lang="en-GB" sz="1100" b="0" i="0" u="none" strike="noStrike" baseline="0" dirty="0" smtClean="0">
                          <a:solidFill>
                            <a:srgbClr val="000000"/>
                          </a:solidFill>
                          <a:effectLst/>
                          <a:latin typeface="Calibri" panose="020F0502020204030204" pitchFamily="34" charset="0"/>
                        </a:rPr>
                        <a:t> variables)</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where the System Discipline consists </a:t>
                      </a:r>
                    </a:p>
                  </a:txBody>
                  <a:tcPr marL="7620" marR="7620" marT="7620" marB="0" anchor="b"/>
                </a:tc>
                <a:tc>
                  <a:txBody>
                    <a:bodyPr/>
                    <a:lstStyle/>
                    <a:p>
                      <a:pPr algn="l" fontAlgn="b"/>
                      <a:r>
                        <a:rPr lang="en-GB" sz="1100" b="0" i="0" u="none" strike="noStrike" dirty="0" err="1" smtClean="0">
                          <a:solidFill>
                            <a:srgbClr val="000000"/>
                          </a:solidFill>
                          <a:effectLst/>
                          <a:latin typeface="Calibri" panose="020F0502020204030204" pitchFamily="34" charset="0"/>
                        </a:rPr>
                        <a:t>SobieskiStructure</a:t>
                      </a:r>
                      <a:r>
                        <a:rPr lang="en-GB" sz="1100" b="0" i="0" u="none" strike="noStrike" dirty="0" smtClean="0">
                          <a:solidFill>
                            <a:srgbClr val="000000"/>
                          </a:solidFill>
                          <a:effectLst/>
                          <a:latin typeface="Calibri" panose="020F0502020204030204" pitchFamily="34" charset="0"/>
                        </a:rPr>
                        <a:t> (id 1)</a:t>
                      </a:r>
                    </a:p>
                    <a:p>
                      <a:pPr algn="l" fontAlgn="b"/>
                      <a:r>
                        <a:rPr lang="en-GB" sz="1100" b="0" i="0" u="none" strike="noStrike" dirty="0" err="1" smtClean="0">
                          <a:solidFill>
                            <a:srgbClr val="000000"/>
                          </a:solidFill>
                          <a:effectLst/>
                          <a:latin typeface="Calibri" panose="020F0502020204030204" pitchFamily="34" charset="0"/>
                        </a:rPr>
                        <a:t>SobieskiAerodynamics</a:t>
                      </a:r>
                      <a:r>
                        <a:rPr lang="en-GB" sz="1100" b="0" i="0" u="none" strike="noStrike" dirty="0" smtClean="0">
                          <a:solidFill>
                            <a:srgbClr val="000000"/>
                          </a:solidFill>
                          <a:effectLst/>
                          <a:latin typeface="Calibri" panose="020F0502020204030204" pitchFamily="34" charset="0"/>
                        </a:rPr>
                        <a:t>  (id 2)</a:t>
                      </a:r>
                    </a:p>
                    <a:p>
                      <a:pPr algn="l" fontAlgn="b"/>
                      <a:r>
                        <a:rPr lang="en-GB" sz="1100" b="0" i="0" u="none" strike="noStrike" dirty="0" err="1" smtClean="0">
                          <a:solidFill>
                            <a:srgbClr val="000000"/>
                          </a:solidFill>
                          <a:effectLst/>
                          <a:latin typeface="Calibri" panose="020F0502020204030204" pitchFamily="34" charset="0"/>
                        </a:rPr>
                        <a:t>SobieskiPropulsion</a:t>
                      </a:r>
                      <a:r>
                        <a:rPr lang="en-GB" sz="1100" b="0" i="0" u="none" strike="noStrike" dirty="0" smtClean="0">
                          <a:solidFill>
                            <a:srgbClr val="000000"/>
                          </a:solidFill>
                          <a:effectLst/>
                          <a:latin typeface="Calibri" panose="020F0502020204030204" pitchFamily="34" charset="0"/>
                        </a:rPr>
                        <a:t> (id 3)</a:t>
                      </a: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err="1" smtClean="0">
                          <a:solidFill>
                            <a:srgbClr val="000000"/>
                          </a:solidFill>
                          <a:effectLst/>
                          <a:latin typeface="Calibri" panose="020F0502020204030204" pitchFamily="34" charset="0"/>
                        </a:rPr>
                        <a:t>SobieskiMission</a:t>
                      </a:r>
                      <a:r>
                        <a:rPr lang="en-GB" sz="1100" b="0" i="0" u="none" strike="noStrike" baseline="0" dirty="0" smtClean="0">
                          <a:solidFill>
                            <a:srgbClr val="000000"/>
                          </a:solidFill>
                          <a:effectLst/>
                          <a:latin typeface="Calibri" panose="020F0502020204030204" pitchFamily="34" charset="0"/>
                        </a:rPr>
                        <a:t> (id 4)</a:t>
                      </a:r>
                      <a:endParaRPr lang="en-GB" sz="1100" b="0" i="0" u="none" strike="noStrike" dirty="0" smtClean="0">
                        <a:solidFill>
                          <a:srgbClr val="000000"/>
                        </a:solidFill>
                        <a:effectLst/>
                        <a:latin typeface="Calibri" panose="020F0502020204030204" pitchFamily="34" charset="0"/>
                      </a:endParaRPr>
                    </a:p>
                  </a:txBody>
                  <a:tcPr marL="7620" marR="7620" marT="7620" marB="0" anchor="b"/>
                </a:tc>
              </a:tr>
            </a:tbl>
          </a:graphicData>
        </a:graphic>
      </p:graphicFrame>
    </p:spTree>
    <p:extLst>
      <p:ext uri="{BB962C8B-B14F-4D97-AF65-F5344CB8AC3E}">
        <p14:creationId xmlns:p14="http://schemas.microsoft.com/office/powerpoint/2010/main" val="2098387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endParaRPr lang="en-GB" dirty="0"/>
          </a:p>
        </p:txBody>
      </p:sp>
      <p:sp>
        <p:nvSpPr>
          <p:cNvPr id="3" name="Title 2"/>
          <p:cNvSpPr>
            <a:spLocks noGrp="1"/>
          </p:cNvSpPr>
          <p:nvPr>
            <p:ph type="title"/>
          </p:nvPr>
        </p:nvSpPr>
        <p:spPr/>
        <p:txBody>
          <a:bodyPr/>
          <a:lstStyle/>
          <a:p>
            <a:r>
              <a:rPr lang="en-US" dirty="0" smtClean="0"/>
              <a:t>Scenario (executable inputs)</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4242018825"/>
              </p:ext>
            </p:extLst>
          </p:nvPr>
        </p:nvGraphicFramePr>
        <p:xfrm>
          <a:off x="478800" y="1250401"/>
          <a:ext cx="2347167" cy="929791"/>
        </p:xfrm>
        <a:graphic>
          <a:graphicData uri="http://schemas.openxmlformats.org/drawingml/2006/table">
            <a:tbl>
              <a:tblPr firstRow="1" bandRow="1">
                <a:tableStyleId>{D830EC69-B87B-4918-9E3E-7FED8CB5AC7A}</a:tableStyleId>
              </a:tblPr>
              <a:tblGrid>
                <a:gridCol w="1625600"/>
                <a:gridCol w="721567"/>
              </a:tblGrid>
              <a:tr h="188111">
                <a:tc>
                  <a:txBody>
                    <a:bodyPr/>
                    <a:lstStyle/>
                    <a:p>
                      <a:pPr algn="ctr" fontAlgn="ctr"/>
                      <a:r>
                        <a:rPr lang="en-GB" sz="1000" b="1" i="0" u="none" strike="noStrike" dirty="0" smtClean="0">
                          <a:solidFill>
                            <a:srgbClr val="212529"/>
                          </a:solidFill>
                          <a:effectLst/>
                          <a:latin typeface="Segoe UI" panose="020B0502040204020203" pitchFamily="34" charset="0"/>
                        </a:rPr>
                        <a:t>Exe</a:t>
                      </a:r>
                      <a:r>
                        <a:rPr lang="en-GB" sz="1000" b="1" i="0" u="none" strike="noStrike" baseline="0" dirty="0" smtClean="0">
                          <a:solidFill>
                            <a:srgbClr val="212529"/>
                          </a:solidFill>
                          <a:effectLst/>
                          <a:latin typeface="Segoe UI" panose="020B0502040204020203" pitchFamily="34" charset="0"/>
                        </a:rPr>
                        <a:t> </a:t>
                      </a:r>
                      <a:r>
                        <a:rPr lang="en-GB" sz="1000" b="1" i="0" u="none" strike="noStrike" dirty="0" smtClean="0">
                          <a:solidFill>
                            <a:srgbClr val="212529"/>
                          </a:solidFill>
                          <a:effectLst/>
                          <a:latin typeface="Segoe UI" panose="020B0502040204020203" pitchFamily="34" charset="0"/>
                        </a:rPr>
                        <a:t>options</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max_iter</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10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algo</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"SLSQP"</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051317280"/>
              </p:ext>
            </p:extLst>
          </p:nvPr>
        </p:nvGraphicFramePr>
        <p:xfrm>
          <a:off x="478799" y="2266271"/>
          <a:ext cx="2347167" cy="1272540"/>
        </p:xfrm>
        <a:graphic>
          <a:graphicData uri="http://schemas.openxmlformats.org/drawingml/2006/table">
            <a:tbl>
              <a:tblPr firstRow="1" bandRow="1">
                <a:tableStyleId>{D830EC69-B87B-4918-9E3E-7FED8CB5AC7A}</a:tableStyleId>
              </a:tblPr>
              <a:tblGrid>
                <a:gridCol w="1625600"/>
                <a:gridCol w="721567"/>
              </a:tblGrid>
              <a:tr h="0">
                <a:tc>
                  <a:txBody>
                    <a:bodyPr/>
                    <a:lstStyle/>
                    <a:p>
                      <a:pPr algn="ctr" fontAlgn="ctr"/>
                      <a:r>
                        <a:rPr lang="en-GB" sz="1000" b="1" i="0" u="none" strike="noStrike" dirty="0" smtClean="0">
                          <a:solidFill>
                            <a:srgbClr val="212529"/>
                          </a:solidFill>
                          <a:effectLst/>
                          <a:latin typeface="Segoe UI" panose="020B0502040204020203" pitchFamily="34" charset="0"/>
                        </a:rPr>
                        <a:t>SLSQP </a:t>
                      </a:r>
                      <a:r>
                        <a:rPr lang="en-GB" sz="1000" b="1" i="0" u="none" strike="noStrike" dirty="0" err="1" smtClean="0">
                          <a:solidFill>
                            <a:srgbClr val="212529"/>
                          </a:solidFill>
                          <a:effectLst/>
                          <a:latin typeface="Segoe UI" panose="020B0502040204020203" pitchFamily="34" charset="0"/>
                        </a:rPr>
                        <a:t>algo</a:t>
                      </a:r>
                      <a:r>
                        <a:rPr lang="en-GB" sz="1000" b="1" i="0" u="none" strike="noStrike" dirty="0" smtClean="0">
                          <a:solidFill>
                            <a:srgbClr val="212529"/>
                          </a:solidFill>
                          <a:effectLst/>
                          <a:latin typeface="Segoe UI" panose="020B0502040204020203" pitchFamily="34" charset="0"/>
                        </a:rPr>
                        <a:t> options</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ftol_rel</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1e-10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ineq_tolerance</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2e-3</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normalize_design_space</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True</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Tree>
    <p:extLst>
      <p:ext uri="{BB962C8B-B14F-4D97-AF65-F5344CB8AC3E}">
        <p14:creationId xmlns:p14="http://schemas.microsoft.com/office/powerpoint/2010/main" val="16155995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08cee4503e_0_9"/>
          <p:cNvSpPr txBox="1">
            <a:spLocks noGrp="1"/>
          </p:cNvSpPr>
          <p:nvPr>
            <p:ph type="title"/>
          </p:nvPr>
        </p:nvSpPr>
        <p:spPr>
          <a:xfrm>
            <a:off x="3153124" y="2104390"/>
            <a:ext cx="8155577" cy="1372200"/>
          </a:xfrm>
          <a:prstGeom prst="rect">
            <a:avLst/>
          </a:prstGeom>
          <a:noFill/>
          <a:ln>
            <a:noFill/>
          </a:ln>
        </p:spPr>
        <p:txBody>
          <a:bodyPr spcFirstLastPara="1" wrap="square" lIns="0" tIns="0" rIns="0" bIns="0" anchor="b" anchorCtr="0">
            <a:noAutofit/>
          </a:bodyPr>
          <a:lstStyle/>
          <a:p>
            <a:r>
              <a:rPr lang="en-US" b="1" dirty="0" smtClean="0"/>
              <a:t>IDF architecture (</a:t>
            </a:r>
            <a:r>
              <a:rPr lang="en-US" b="1" dirty="0" err="1" smtClean="0"/>
              <a:t>optim</a:t>
            </a:r>
            <a:r>
              <a:rPr lang="en-US" b="1" dirty="0" smtClean="0"/>
              <a:t>)</a:t>
            </a:r>
            <a:r>
              <a:rPr lang="en-US" dirty="0"/>
              <a:t/>
            </a:r>
            <a:br>
              <a:rPr lang="en-US" dirty="0"/>
            </a:br>
            <a:endParaRPr dirty="0"/>
          </a:p>
        </p:txBody>
      </p:sp>
    </p:spTree>
    <p:extLst>
      <p:ext uri="{BB962C8B-B14F-4D97-AF65-F5344CB8AC3E}">
        <p14:creationId xmlns:p14="http://schemas.microsoft.com/office/powerpoint/2010/main" val="42217446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endParaRPr lang="en-GB" dirty="0"/>
          </a:p>
        </p:txBody>
      </p:sp>
      <p:sp>
        <p:nvSpPr>
          <p:cNvPr id="3" name="Title 2"/>
          <p:cNvSpPr>
            <a:spLocks noGrp="1"/>
          </p:cNvSpPr>
          <p:nvPr>
            <p:ph type="title"/>
          </p:nvPr>
        </p:nvSpPr>
        <p:spPr/>
        <p:txBody>
          <a:bodyPr/>
          <a:lstStyle/>
          <a:p>
            <a:r>
              <a:rPr lang="en-US" dirty="0" smtClean="0"/>
              <a:t>Scenario input selection and options</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1106948295"/>
              </p:ext>
            </p:extLst>
          </p:nvPr>
        </p:nvGraphicFramePr>
        <p:xfrm>
          <a:off x="574434" y="2388320"/>
          <a:ext cx="2930766" cy="3126740"/>
        </p:xfrm>
        <a:graphic>
          <a:graphicData uri="http://schemas.openxmlformats.org/drawingml/2006/table">
            <a:tbl>
              <a:tblPr firstRow="1" bandRow="1">
                <a:tableStyleId>{D830EC69-B87B-4918-9E3E-7FED8CB5AC7A}</a:tableStyleId>
              </a:tblPr>
              <a:tblGrid>
                <a:gridCol w="2029789"/>
                <a:gridCol w="900977"/>
              </a:tblGrid>
              <a:tr h="0">
                <a:tc>
                  <a:txBody>
                    <a:bodyPr/>
                    <a:lstStyle/>
                    <a:p>
                      <a:pPr algn="ctr" fontAlgn="ctr"/>
                      <a:r>
                        <a:rPr lang="en-GB" sz="1000" b="1" i="0" u="none" strike="noStrike" dirty="0" smtClean="0">
                          <a:solidFill>
                            <a:srgbClr val="212529"/>
                          </a:solidFill>
                          <a:effectLst/>
                          <a:latin typeface="Segoe UI" panose="020B0502040204020203" pitchFamily="34" charset="0"/>
                        </a:rPr>
                        <a:t>scenario</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scenario_type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MDO</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formulation</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IDF</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objective_name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y_4</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maximize_objective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True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design_space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err="1" smtClean="0">
                          <a:solidFill>
                            <a:srgbClr val="000000"/>
                          </a:solidFill>
                          <a:effectLst/>
                          <a:latin typeface="Calibri" panose="020F0502020204030204" pitchFamily="34" charset="0"/>
                        </a:rPr>
                        <a:t>design_space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System</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disciplines</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dirty="0" smtClean="0">
                          <a:solidFill>
                            <a:srgbClr val="000000"/>
                          </a:solidFill>
                          <a:effectLst/>
                          <a:latin typeface="Calibri" panose="020F0502020204030204" pitchFamily="34" charset="0"/>
                        </a:rPr>
                        <a:t>IDF</a:t>
                      </a:r>
                      <a:r>
                        <a:rPr lang="en-US" sz="1100" b="0" i="0" u="none" strike="noStrike" baseline="0" dirty="0" smtClean="0">
                          <a:solidFill>
                            <a:srgbClr val="000000"/>
                          </a:solidFill>
                          <a:effectLst/>
                          <a:latin typeface="Calibri" panose="020F0502020204030204" pitchFamily="34" charset="0"/>
                        </a:rPr>
                        <a:t> options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Default</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dirty="0" smtClean="0">
                          <a:solidFill>
                            <a:srgbClr val="000000"/>
                          </a:solidFill>
                          <a:effectLst/>
                          <a:latin typeface="Calibri" panose="020F0502020204030204" pitchFamily="34" charset="0"/>
                        </a:rPr>
                        <a:t>constraints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g1,g2,g3</a:t>
                      </a:r>
                    </a:p>
                    <a:p>
                      <a:pPr algn="r" fontAlgn="b"/>
                      <a:r>
                        <a:rPr lang="en-US" sz="1100" b="0" i="0" u="none" strike="noStrike" dirty="0" err="1" smtClean="0">
                          <a:solidFill>
                            <a:srgbClr val="000000"/>
                          </a:solidFill>
                          <a:effectLst/>
                          <a:latin typeface="Calibri" panose="020F0502020204030204" pitchFamily="34" charset="0"/>
                        </a:rPr>
                        <a:t>ineq</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Tree>
    <p:extLst>
      <p:ext uri="{BB962C8B-B14F-4D97-AF65-F5344CB8AC3E}">
        <p14:creationId xmlns:p14="http://schemas.microsoft.com/office/powerpoint/2010/main" val="34135737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a:t>'</a:t>
            </a:r>
            <a:r>
              <a:rPr lang="en-GB" dirty="0" err="1"/>
              <a:t>normalize_constraints</a:t>
            </a:r>
            <a:r>
              <a:rPr lang="en-GB" dirty="0"/>
              <a:t>': True,</a:t>
            </a:r>
          </a:p>
          <a:p>
            <a:r>
              <a:rPr lang="en-GB" dirty="0" smtClean="0"/>
              <a:t>'</a:t>
            </a:r>
            <a:r>
              <a:rPr lang="en-GB" dirty="0" err="1" smtClean="0"/>
              <a:t>grammar_type</a:t>
            </a:r>
            <a:r>
              <a:rPr lang="en-GB" dirty="0"/>
              <a:t>': '</a:t>
            </a:r>
            <a:r>
              <a:rPr lang="en-GB" dirty="0" err="1"/>
              <a:t>JSONGrammar</a:t>
            </a:r>
            <a:r>
              <a:rPr lang="en-GB" dirty="0"/>
              <a:t>', </a:t>
            </a:r>
          </a:p>
          <a:p>
            <a:r>
              <a:rPr lang="en-GB" dirty="0" smtClean="0"/>
              <a:t>'</a:t>
            </a:r>
            <a:r>
              <a:rPr lang="en-GB" dirty="0" err="1" smtClean="0"/>
              <a:t>parallel_exec</a:t>
            </a:r>
            <a:r>
              <a:rPr lang="en-GB" dirty="0"/>
              <a:t>': False ,</a:t>
            </a:r>
          </a:p>
          <a:p>
            <a:r>
              <a:rPr lang="en-GB" dirty="0" smtClean="0"/>
              <a:t>'</a:t>
            </a:r>
            <a:r>
              <a:rPr lang="en-GB" dirty="0" err="1" smtClean="0"/>
              <a:t>start_at_equilibrium</a:t>
            </a:r>
            <a:r>
              <a:rPr lang="en-GB" dirty="0"/>
              <a:t>': False,</a:t>
            </a:r>
          </a:p>
          <a:p>
            <a:r>
              <a:rPr lang="en-GB" dirty="0" smtClean="0"/>
              <a:t>'</a:t>
            </a:r>
            <a:r>
              <a:rPr lang="en-GB" dirty="0" err="1" smtClean="0"/>
              <a:t>use_threading</a:t>
            </a:r>
            <a:r>
              <a:rPr lang="en-GB" dirty="0"/>
              <a:t>': </a:t>
            </a:r>
            <a:r>
              <a:rPr lang="en-GB" dirty="0" smtClean="0"/>
              <a:t>True</a:t>
            </a:r>
            <a:endParaRPr lang="en-US" dirty="0"/>
          </a:p>
          <a:p>
            <a:endParaRPr lang="en-GB" dirty="0"/>
          </a:p>
        </p:txBody>
      </p:sp>
      <p:sp>
        <p:nvSpPr>
          <p:cNvPr id="3" name="Title 2"/>
          <p:cNvSpPr>
            <a:spLocks noGrp="1"/>
          </p:cNvSpPr>
          <p:nvPr>
            <p:ph type="title"/>
          </p:nvPr>
        </p:nvSpPr>
        <p:spPr/>
        <p:txBody>
          <a:bodyPr/>
          <a:lstStyle/>
          <a:p>
            <a:r>
              <a:rPr lang="en-US" dirty="0" smtClean="0"/>
              <a:t>IDF Options Default</a:t>
            </a:r>
            <a:endParaRPr lang="en-GB" dirty="0"/>
          </a:p>
        </p:txBody>
      </p:sp>
      <p:sp>
        <p:nvSpPr>
          <p:cNvPr id="14" name="TextBox 13"/>
          <p:cNvSpPr txBox="1"/>
          <p:nvPr/>
        </p:nvSpPr>
        <p:spPr>
          <a:xfrm>
            <a:off x="5868365" y="2395959"/>
            <a:ext cx="2632452" cy="307777"/>
          </a:xfrm>
          <a:prstGeom prst="rect">
            <a:avLst/>
          </a:prstGeom>
          <a:noFill/>
        </p:spPr>
        <p:txBody>
          <a:bodyPr wrap="none" rtlCol="0">
            <a:spAutoFit/>
          </a:bodyPr>
          <a:lstStyle/>
          <a:p>
            <a:r>
              <a:rPr lang="en-US" dirty="0" smtClean="0"/>
              <a:t>You also have no  </a:t>
            </a:r>
            <a:r>
              <a:rPr lang="en-US" dirty="0" err="1" smtClean="0"/>
              <a:t>sub_options</a:t>
            </a:r>
            <a:endParaRPr lang="en-GB" dirty="0"/>
          </a:p>
        </p:txBody>
      </p:sp>
    </p:spTree>
    <p:extLst>
      <p:ext uri="{BB962C8B-B14F-4D97-AF65-F5344CB8AC3E}">
        <p14:creationId xmlns:p14="http://schemas.microsoft.com/office/powerpoint/2010/main" val="4224383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endParaRPr lang="en-GB" dirty="0"/>
          </a:p>
        </p:txBody>
      </p:sp>
      <p:sp>
        <p:nvSpPr>
          <p:cNvPr id="3" name="Title 2"/>
          <p:cNvSpPr>
            <a:spLocks noGrp="1"/>
          </p:cNvSpPr>
          <p:nvPr>
            <p:ph type="title"/>
          </p:nvPr>
        </p:nvSpPr>
        <p:spPr/>
        <p:txBody>
          <a:bodyPr/>
          <a:lstStyle/>
          <a:p>
            <a:r>
              <a:rPr lang="en-US" dirty="0" smtClean="0"/>
              <a:t>XDSM visualization of this algorithm</a:t>
            </a:r>
            <a:endParaRPr lang="en-GB" dirty="0"/>
          </a:p>
        </p:txBody>
      </p:sp>
      <p:pic>
        <p:nvPicPr>
          <p:cNvPr id="5" name="Picture 4"/>
          <p:cNvPicPr>
            <a:picLocks noChangeAspect="1"/>
          </p:cNvPicPr>
          <p:nvPr/>
        </p:nvPicPr>
        <p:blipFill>
          <a:blip r:embed="rId2"/>
          <a:stretch>
            <a:fillRect/>
          </a:stretch>
        </p:blipFill>
        <p:spPr>
          <a:xfrm>
            <a:off x="906780" y="1682750"/>
            <a:ext cx="9220200" cy="3086100"/>
          </a:xfrm>
          <a:prstGeom prst="rect">
            <a:avLst/>
          </a:prstGeom>
        </p:spPr>
      </p:pic>
      <p:pic>
        <p:nvPicPr>
          <p:cNvPr id="4" name="Picture 3"/>
          <p:cNvPicPr>
            <a:picLocks noChangeAspect="1"/>
          </p:cNvPicPr>
          <p:nvPr/>
        </p:nvPicPr>
        <p:blipFill>
          <a:blip r:embed="rId3"/>
          <a:stretch>
            <a:fillRect/>
          </a:stretch>
        </p:blipFill>
        <p:spPr>
          <a:xfrm>
            <a:off x="4178115" y="1555200"/>
            <a:ext cx="2400508" cy="579170"/>
          </a:xfrm>
          <a:prstGeom prst="rect">
            <a:avLst/>
          </a:prstGeom>
        </p:spPr>
      </p:pic>
    </p:spTree>
    <p:extLst>
      <p:ext uri="{BB962C8B-B14F-4D97-AF65-F5344CB8AC3E}">
        <p14:creationId xmlns:p14="http://schemas.microsoft.com/office/powerpoint/2010/main" val="5135882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endParaRPr lang="en-GB" dirty="0"/>
          </a:p>
        </p:txBody>
      </p:sp>
      <p:sp>
        <p:nvSpPr>
          <p:cNvPr id="3" name="Title 2"/>
          <p:cNvSpPr>
            <a:spLocks noGrp="1"/>
          </p:cNvSpPr>
          <p:nvPr>
            <p:ph type="title"/>
          </p:nvPr>
        </p:nvSpPr>
        <p:spPr/>
        <p:txBody>
          <a:bodyPr/>
          <a:lstStyle/>
          <a:p>
            <a:r>
              <a:rPr lang="en-US" dirty="0" smtClean="0"/>
              <a:t>Optimization problem to be solved</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973018108"/>
              </p:ext>
            </p:extLst>
          </p:nvPr>
        </p:nvGraphicFramePr>
        <p:xfrm>
          <a:off x="478800" y="1403910"/>
          <a:ext cx="9612605" cy="4520821"/>
        </p:xfrm>
        <a:graphic>
          <a:graphicData uri="http://schemas.openxmlformats.org/drawingml/2006/table">
            <a:tbl>
              <a:tblPr firstRow="1" bandRow="1">
                <a:tableStyleId>{D830EC69-B87B-4918-9E3E-7FED8CB5AC7A}</a:tableStyleId>
              </a:tblPr>
              <a:tblGrid>
                <a:gridCol w="2689778"/>
                <a:gridCol w="6922827"/>
              </a:tblGrid>
              <a:tr h="370840">
                <a:tc>
                  <a:txBody>
                    <a:bodyPr/>
                    <a:lstStyle/>
                    <a:p>
                      <a:r>
                        <a:rPr lang="en-US" dirty="0" smtClean="0"/>
                        <a:t>Sobieski optimization problem:</a:t>
                      </a:r>
                      <a:endParaRPr lang="en-GB" dirty="0"/>
                    </a:p>
                  </a:txBody>
                  <a:tcPr/>
                </a:tc>
                <a:tc>
                  <a:txBody>
                    <a:bodyPr/>
                    <a:lstStyle/>
                    <a:p>
                      <a:endParaRPr lang="en-GB" dirty="0"/>
                    </a:p>
                  </a:txBody>
                  <a:tcPr/>
                </a:tc>
              </a:tr>
              <a:tr h="228221">
                <a:tc>
                  <a:txBody>
                    <a:bodyPr/>
                    <a:lstStyle/>
                    <a:p>
                      <a:pPr algn="l" fontAlgn="b"/>
                      <a:r>
                        <a:rPr lang="en-GB" sz="1100" b="0" i="0" u="none" strike="noStrike" dirty="0" smtClean="0">
                          <a:solidFill>
                            <a:srgbClr val="000000"/>
                          </a:solidFill>
                          <a:effectLst/>
                          <a:latin typeface="Calibri" panose="020F0502020204030204" pitchFamily="34" charset="0"/>
                        </a:rPr>
                        <a:t>minimize </a:t>
                      </a:r>
                      <a:r>
                        <a:rPr lang="en-GB" sz="1100" b="0" i="0" u="none" strike="noStrike" dirty="0">
                          <a:solidFill>
                            <a:srgbClr val="000000"/>
                          </a:solidFill>
                          <a:effectLst/>
                          <a:latin typeface="Calibri" panose="020F0502020204030204" pitchFamily="34" charset="0"/>
                        </a:rPr>
                        <a:t>the objective </a:t>
                      </a:r>
                      <a:r>
                        <a:rPr lang="en-GB" sz="1100" b="0" i="0" u="none" strike="noStrike" dirty="0" smtClean="0">
                          <a:solidFill>
                            <a:srgbClr val="000000"/>
                          </a:solidFill>
                          <a:effectLst/>
                          <a:latin typeface="Calibri" panose="020F0502020204030204" pitchFamily="34" charset="0"/>
                        </a:rPr>
                        <a:t>variable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-y_4(</a:t>
                      </a:r>
                      <a:r>
                        <a:rPr lang="en-GB" sz="1100" dirty="0" err="1" smtClean="0"/>
                        <a:t>x_shared</a:t>
                      </a:r>
                      <a:r>
                        <a:rPr lang="en-GB" sz="1100" dirty="0" smtClean="0"/>
                        <a:t>, y_14, y_24, y_34)</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with respect to </a:t>
                      </a:r>
                      <a:r>
                        <a:rPr lang="en-GB" sz="1100" b="0" i="0" u="none" strike="noStrike" dirty="0" err="1" smtClean="0">
                          <a:solidFill>
                            <a:srgbClr val="000000"/>
                          </a:solidFill>
                          <a:effectLst/>
                          <a:latin typeface="Calibri" panose="020F0502020204030204" pitchFamily="34" charset="0"/>
                        </a:rPr>
                        <a:t>optim</a:t>
                      </a:r>
                      <a:r>
                        <a:rPr lang="en-GB" sz="1100" b="0" i="0" u="none" strike="noStrike" baseline="0" dirty="0" smtClean="0">
                          <a:solidFill>
                            <a:srgbClr val="000000"/>
                          </a:solidFill>
                          <a:effectLst/>
                          <a:latin typeface="Calibri" panose="020F0502020204030204" pitchFamily="34" charset="0"/>
                        </a:rPr>
                        <a:t> </a:t>
                      </a:r>
                      <a:r>
                        <a:rPr lang="en-GB" sz="1100" b="0" i="0" u="none" strike="noStrike" dirty="0" smtClean="0">
                          <a:solidFill>
                            <a:srgbClr val="000000"/>
                          </a:solidFill>
                          <a:effectLst/>
                          <a:latin typeface="Calibri" panose="020F0502020204030204" pitchFamily="34" charset="0"/>
                        </a:rPr>
                        <a:t>variables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s-ES" sz="1100" dirty="0" err="1" smtClean="0"/>
                        <a:t>x_shared</a:t>
                      </a:r>
                      <a:r>
                        <a:rPr lang="es-ES" sz="1100" dirty="0" smtClean="0"/>
                        <a:t>, x_1, x_2, x_3, </a:t>
                      </a:r>
                      <a:r>
                        <a:rPr lang="es-ES" sz="1100" dirty="0" smtClean="0">
                          <a:solidFill>
                            <a:srgbClr val="FF0000"/>
                          </a:solidFill>
                        </a:rPr>
                        <a:t>y_14, y_32, y_31, y_24, y_34, y_23, y_21, y_12</a:t>
                      </a:r>
                      <a:endParaRPr lang="en-GB" sz="1100" b="0" i="0" u="none" strike="noStrike" dirty="0">
                        <a:solidFill>
                          <a:srgbClr val="FF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subject to general ineq constraints</a:t>
                      </a:r>
                    </a:p>
                  </a:txBody>
                  <a:tcPr marL="7620" marR="7620" marT="7620" marB="0" anchor="b"/>
                </a:tc>
                <a:tc>
                  <a:txBody>
                    <a:bodyPr/>
                    <a:lstStyle/>
                    <a:p>
                      <a:pPr algn="l" fontAlgn="b"/>
                      <a:r>
                        <a:rPr lang="es-ES" sz="1100" dirty="0" smtClean="0"/>
                        <a:t>g_1(</a:t>
                      </a:r>
                      <a:r>
                        <a:rPr lang="es-ES" sz="1100" dirty="0" err="1" smtClean="0"/>
                        <a:t>x_shared</a:t>
                      </a:r>
                      <a:r>
                        <a:rPr lang="es-ES" sz="1100" dirty="0" smtClean="0"/>
                        <a:t>, x_1, y_31, y_21) &lt;= 0.0 </a:t>
                      </a:r>
                    </a:p>
                    <a:p>
                      <a:pPr algn="l" fontAlgn="b"/>
                      <a:r>
                        <a:rPr lang="es-ES" sz="1100" dirty="0" smtClean="0"/>
                        <a:t>g_2(</a:t>
                      </a:r>
                      <a:r>
                        <a:rPr lang="es-ES" sz="1100" dirty="0" err="1" smtClean="0"/>
                        <a:t>x_shared</a:t>
                      </a:r>
                      <a:r>
                        <a:rPr lang="es-ES" sz="1100" dirty="0" smtClean="0"/>
                        <a:t>, x_2, y_32, y_12) &lt;= 0.0 </a:t>
                      </a:r>
                    </a:p>
                    <a:p>
                      <a:pPr algn="l" fontAlgn="b"/>
                      <a:r>
                        <a:rPr lang="es-ES" sz="1100" dirty="0" smtClean="0"/>
                        <a:t>g_3(</a:t>
                      </a:r>
                      <a:r>
                        <a:rPr lang="es-ES" sz="1100" dirty="0" err="1" smtClean="0"/>
                        <a:t>x_shared</a:t>
                      </a:r>
                      <a:r>
                        <a:rPr lang="es-ES" sz="1100" dirty="0" smtClean="0"/>
                        <a:t>, x_3, y_23) &lt;= 0.0 </a:t>
                      </a:r>
                    </a:p>
                    <a:p>
                      <a:pPr algn="l" fontAlgn="b"/>
                      <a:r>
                        <a:rPr lang="es-ES" sz="1100" dirty="0" smtClean="0"/>
                        <a:t>y_31_y_32_y_34(</a:t>
                      </a:r>
                      <a:r>
                        <a:rPr lang="es-ES" sz="1100" dirty="0" err="1" smtClean="0"/>
                        <a:t>x_shared</a:t>
                      </a:r>
                      <a:r>
                        <a:rPr lang="es-ES" sz="1100" dirty="0" smtClean="0"/>
                        <a:t>, x_3, y_23): </a:t>
                      </a:r>
                    </a:p>
                    <a:p>
                      <a:pPr algn="l" fontAlgn="b"/>
                      <a:r>
                        <a:rPr lang="es-ES" sz="1100" dirty="0" smtClean="0"/>
                        <a:t>                                                                  y_31(</a:t>
                      </a:r>
                      <a:r>
                        <a:rPr lang="es-ES" sz="1100" dirty="0" err="1" smtClean="0"/>
                        <a:t>x_shared</a:t>
                      </a:r>
                      <a:r>
                        <a:rPr lang="es-ES" sz="1100" dirty="0" smtClean="0"/>
                        <a:t>, x_3, y_23) - y_31 == 0.0 </a:t>
                      </a:r>
                    </a:p>
                    <a:p>
                      <a:pPr algn="l" fontAlgn="b"/>
                      <a:r>
                        <a:rPr lang="es-ES" sz="1100" dirty="0" smtClean="0"/>
                        <a:t>                                                                  y_32(</a:t>
                      </a:r>
                      <a:r>
                        <a:rPr lang="es-ES" sz="1100" dirty="0" err="1" smtClean="0"/>
                        <a:t>x_shared</a:t>
                      </a:r>
                      <a:r>
                        <a:rPr lang="es-ES" sz="1100" dirty="0" smtClean="0"/>
                        <a:t>, x_3, y_23) - y_32 == 0.0 </a:t>
                      </a:r>
                    </a:p>
                    <a:p>
                      <a:pPr algn="l" fontAlgn="b"/>
                      <a:r>
                        <a:rPr lang="es-ES" sz="1100" dirty="0" smtClean="0"/>
                        <a:t>                                                                  y_34(</a:t>
                      </a:r>
                      <a:r>
                        <a:rPr lang="es-ES" sz="1100" dirty="0" err="1" smtClean="0"/>
                        <a:t>x_shared</a:t>
                      </a:r>
                      <a:r>
                        <a:rPr lang="es-ES" sz="1100" dirty="0" smtClean="0"/>
                        <a:t>, x_3, y_23) - y_34 == 0.0 </a:t>
                      </a:r>
                    </a:p>
                    <a:p>
                      <a:pPr algn="l" fontAlgn="b"/>
                      <a:r>
                        <a:rPr lang="es-ES" sz="1100" dirty="0" smtClean="0"/>
                        <a:t>y_21_y_23_y_24(</a:t>
                      </a:r>
                      <a:r>
                        <a:rPr lang="es-ES" sz="1100" dirty="0" err="1" smtClean="0"/>
                        <a:t>x_shared</a:t>
                      </a:r>
                      <a:r>
                        <a:rPr lang="es-ES" sz="1100" dirty="0" smtClean="0"/>
                        <a:t>, x_2, y_32, y_12): </a:t>
                      </a:r>
                    </a:p>
                    <a:p>
                      <a:pPr algn="l" fontAlgn="b"/>
                      <a:r>
                        <a:rPr lang="es-ES" sz="1100" dirty="0" smtClean="0"/>
                        <a:t>                                                                   y_21(</a:t>
                      </a:r>
                      <a:r>
                        <a:rPr lang="es-ES" sz="1100" dirty="0" err="1" smtClean="0"/>
                        <a:t>x_shared</a:t>
                      </a:r>
                      <a:r>
                        <a:rPr lang="es-ES" sz="1100" dirty="0" smtClean="0"/>
                        <a:t>, x_2, y_32, y_12) - y_21 == 0.0 </a:t>
                      </a:r>
                    </a:p>
                    <a:p>
                      <a:pPr algn="l" fontAlgn="b"/>
                      <a:r>
                        <a:rPr lang="es-ES" sz="1100" dirty="0" smtClean="0"/>
                        <a:t>                                                                   y_23(</a:t>
                      </a:r>
                      <a:r>
                        <a:rPr lang="es-ES" sz="1100" dirty="0" err="1" smtClean="0"/>
                        <a:t>x_shared</a:t>
                      </a:r>
                      <a:r>
                        <a:rPr lang="es-ES" sz="1100" dirty="0" smtClean="0"/>
                        <a:t>, x_2, y_32, y_12) - y_23 == 0.0 </a:t>
                      </a:r>
                    </a:p>
                    <a:p>
                      <a:pPr algn="l" fontAlgn="b"/>
                      <a:r>
                        <a:rPr lang="es-ES" sz="1100" dirty="0" smtClean="0"/>
                        <a:t>                                                                   y_24(</a:t>
                      </a:r>
                      <a:r>
                        <a:rPr lang="es-ES" sz="1100" dirty="0" err="1" smtClean="0"/>
                        <a:t>x_shared</a:t>
                      </a:r>
                      <a:r>
                        <a:rPr lang="es-ES" sz="1100" dirty="0" smtClean="0"/>
                        <a:t>, x_2, y_32, y_12) - y_24 == 0.0 </a:t>
                      </a:r>
                    </a:p>
                    <a:p>
                      <a:pPr algn="l" fontAlgn="b"/>
                      <a:r>
                        <a:rPr lang="es-ES" sz="1100" dirty="0" smtClean="0"/>
                        <a:t>y_12_y_14(</a:t>
                      </a:r>
                      <a:r>
                        <a:rPr lang="es-ES" sz="1100" dirty="0" err="1" smtClean="0"/>
                        <a:t>x_shared</a:t>
                      </a:r>
                      <a:r>
                        <a:rPr lang="es-ES" sz="1100" dirty="0" smtClean="0"/>
                        <a:t>, x_1, y_31, y_21): </a:t>
                      </a:r>
                    </a:p>
                    <a:p>
                      <a:pPr algn="l" fontAlgn="b"/>
                      <a:r>
                        <a:rPr lang="es-ES" sz="1100" dirty="0" smtClean="0"/>
                        <a:t>                                                                   y_12(</a:t>
                      </a:r>
                      <a:r>
                        <a:rPr lang="es-ES" sz="1100" dirty="0" err="1" smtClean="0"/>
                        <a:t>x_shared</a:t>
                      </a:r>
                      <a:r>
                        <a:rPr lang="es-ES" sz="1100" dirty="0" smtClean="0"/>
                        <a:t>, x_1, y_31, y_21) - y_12 == 0.0 </a:t>
                      </a:r>
                    </a:p>
                    <a:p>
                      <a:pPr algn="l" fontAlgn="b"/>
                      <a:r>
                        <a:rPr lang="es-ES" sz="1100" dirty="0" smtClean="0"/>
                        <a:t>                                                                   y_14(</a:t>
                      </a:r>
                      <a:r>
                        <a:rPr lang="es-ES" sz="1100" dirty="0" err="1" smtClean="0"/>
                        <a:t>x_shared</a:t>
                      </a:r>
                      <a:r>
                        <a:rPr lang="es-ES" sz="1100" dirty="0" smtClean="0"/>
                        <a:t>, x_1, y_31, y_21) - y_14 == 0.0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subject to bound constraints</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for all </a:t>
                      </a:r>
                      <a:r>
                        <a:rPr lang="en-GB" sz="1100" b="0" i="0" u="none" strike="noStrike" dirty="0" err="1" smtClean="0">
                          <a:solidFill>
                            <a:srgbClr val="000000"/>
                          </a:solidFill>
                          <a:effectLst/>
                          <a:latin typeface="Calibri" panose="020F0502020204030204" pitchFamily="34" charset="0"/>
                        </a:rPr>
                        <a:t>optim</a:t>
                      </a:r>
                      <a:r>
                        <a:rPr lang="en-GB" sz="1100" b="0" i="0" u="none" strike="noStrike" dirty="0" smtClean="0">
                          <a:solidFill>
                            <a:srgbClr val="000000"/>
                          </a:solidFill>
                          <a:effectLst/>
                          <a:latin typeface="Calibri" panose="020F0502020204030204" pitchFamily="34" charset="0"/>
                        </a:rPr>
                        <a:t> variables</a:t>
                      </a:r>
                      <a:r>
                        <a:rPr lang="en-GB" sz="1100" b="0" i="0" u="none" strike="noStrike" baseline="0" dirty="0" smtClean="0">
                          <a:solidFill>
                            <a:srgbClr val="000000"/>
                          </a:solidFill>
                          <a:effectLst/>
                          <a:latin typeface="Calibri" panose="020F0502020204030204" pitchFamily="34" charset="0"/>
                        </a:rPr>
                        <a:t> (values provided from filtered design space on </a:t>
                      </a:r>
                      <a:r>
                        <a:rPr lang="en-GB" sz="1100" b="0" i="0" u="none" strike="noStrike" baseline="0" dirty="0" err="1" smtClean="0">
                          <a:solidFill>
                            <a:srgbClr val="000000"/>
                          </a:solidFill>
                          <a:effectLst/>
                          <a:latin typeface="Calibri" panose="020F0502020204030204" pitchFamily="34" charset="0"/>
                        </a:rPr>
                        <a:t>optim</a:t>
                      </a:r>
                      <a:r>
                        <a:rPr lang="en-GB" sz="1100" b="0" i="0" u="none" strike="noStrike" baseline="0" dirty="0" smtClean="0">
                          <a:solidFill>
                            <a:srgbClr val="000000"/>
                          </a:solidFill>
                          <a:effectLst/>
                          <a:latin typeface="Calibri" panose="020F0502020204030204" pitchFamily="34" charset="0"/>
                        </a:rPr>
                        <a:t> variables)</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where the System Discipline consists </a:t>
                      </a:r>
                    </a:p>
                  </a:txBody>
                  <a:tcPr marL="7620" marR="7620" marT="7620" marB="0" anchor="b"/>
                </a:tc>
                <a:tc>
                  <a:txBody>
                    <a:bodyPr/>
                    <a:lstStyle/>
                    <a:p>
                      <a:pPr algn="l" fontAlgn="b"/>
                      <a:r>
                        <a:rPr lang="en-GB" sz="1100" b="0" i="0" u="none" strike="noStrike" dirty="0" err="1" smtClean="0">
                          <a:solidFill>
                            <a:srgbClr val="000000"/>
                          </a:solidFill>
                          <a:effectLst/>
                          <a:latin typeface="Calibri" panose="020F0502020204030204" pitchFamily="34" charset="0"/>
                        </a:rPr>
                        <a:t>SobieskiStructure</a:t>
                      </a:r>
                      <a:r>
                        <a:rPr lang="en-GB" sz="1100" b="0" i="0" u="none" strike="noStrike" dirty="0" smtClean="0">
                          <a:solidFill>
                            <a:srgbClr val="000000"/>
                          </a:solidFill>
                          <a:effectLst/>
                          <a:latin typeface="Calibri" panose="020F0502020204030204" pitchFamily="34" charset="0"/>
                        </a:rPr>
                        <a:t> (id 1)</a:t>
                      </a:r>
                    </a:p>
                    <a:p>
                      <a:pPr algn="l" fontAlgn="b"/>
                      <a:r>
                        <a:rPr lang="en-GB" sz="1100" b="0" i="0" u="none" strike="noStrike" dirty="0" err="1" smtClean="0">
                          <a:solidFill>
                            <a:srgbClr val="000000"/>
                          </a:solidFill>
                          <a:effectLst/>
                          <a:latin typeface="Calibri" panose="020F0502020204030204" pitchFamily="34" charset="0"/>
                        </a:rPr>
                        <a:t>SobieskiAerodynamics</a:t>
                      </a:r>
                      <a:r>
                        <a:rPr lang="en-GB" sz="1100" b="0" i="0" u="none" strike="noStrike" dirty="0" smtClean="0">
                          <a:solidFill>
                            <a:srgbClr val="000000"/>
                          </a:solidFill>
                          <a:effectLst/>
                          <a:latin typeface="Calibri" panose="020F0502020204030204" pitchFamily="34" charset="0"/>
                        </a:rPr>
                        <a:t>  (id 2)</a:t>
                      </a:r>
                    </a:p>
                    <a:p>
                      <a:pPr algn="l" fontAlgn="b"/>
                      <a:r>
                        <a:rPr lang="en-GB" sz="1100" b="0" i="0" u="none" strike="noStrike" dirty="0" err="1" smtClean="0">
                          <a:solidFill>
                            <a:srgbClr val="000000"/>
                          </a:solidFill>
                          <a:effectLst/>
                          <a:latin typeface="Calibri" panose="020F0502020204030204" pitchFamily="34" charset="0"/>
                        </a:rPr>
                        <a:t>SobieskiPropulsion</a:t>
                      </a:r>
                      <a:r>
                        <a:rPr lang="en-GB" sz="1100" b="0" i="0" u="none" strike="noStrike" dirty="0" smtClean="0">
                          <a:solidFill>
                            <a:srgbClr val="000000"/>
                          </a:solidFill>
                          <a:effectLst/>
                          <a:latin typeface="Calibri" panose="020F0502020204030204" pitchFamily="34" charset="0"/>
                        </a:rPr>
                        <a:t> (id 3)</a:t>
                      </a: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err="1" smtClean="0">
                          <a:solidFill>
                            <a:srgbClr val="000000"/>
                          </a:solidFill>
                          <a:effectLst/>
                          <a:latin typeface="Calibri" panose="020F0502020204030204" pitchFamily="34" charset="0"/>
                        </a:rPr>
                        <a:t>SobieskiMission</a:t>
                      </a:r>
                      <a:r>
                        <a:rPr lang="en-GB" sz="1100" b="0" i="0" u="none" strike="noStrike" baseline="0" dirty="0" smtClean="0">
                          <a:solidFill>
                            <a:srgbClr val="000000"/>
                          </a:solidFill>
                          <a:effectLst/>
                          <a:latin typeface="Calibri" panose="020F0502020204030204" pitchFamily="34" charset="0"/>
                        </a:rPr>
                        <a:t> (id 4)</a:t>
                      </a:r>
                      <a:endParaRPr lang="en-GB" sz="1100" b="0" i="0" u="none" strike="noStrike" dirty="0" smtClean="0">
                        <a:solidFill>
                          <a:srgbClr val="000000"/>
                        </a:solidFill>
                        <a:effectLst/>
                        <a:latin typeface="Calibri" panose="020F0502020204030204" pitchFamily="34" charset="0"/>
                      </a:endParaRPr>
                    </a:p>
                  </a:txBody>
                  <a:tcPr marL="7620" marR="7620" marT="7620" marB="0" anchor="b"/>
                </a:tc>
              </a:tr>
            </a:tbl>
          </a:graphicData>
        </a:graphic>
      </p:graphicFrame>
    </p:spTree>
    <p:extLst>
      <p:ext uri="{BB962C8B-B14F-4D97-AF65-F5344CB8AC3E}">
        <p14:creationId xmlns:p14="http://schemas.microsoft.com/office/powerpoint/2010/main" val="32779189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550" y="614694"/>
            <a:ext cx="11700000" cy="5631502"/>
          </a:xfrm>
        </p:spPr>
        <p:txBody>
          <a:bodyPr/>
          <a:lstStyle/>
          <a:p>
            <a:pPr marL="133350" indent="0">
              <a:buNone/>
            </a:pPr>
            <a:r>
              <a:rPr lang="en-US" dirty="0"/>
              <a:t> </a:t>
            </a:r>
            <a:r>
              <a:rPr lang="en-US" dirty="0" smtClean="0"/>
              <a:t>  </a:t>
            </a:r>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r>
              <a:rPr lang="en-US" dirty="0" smtClean="0">
                <a:solidFill>
                  <a:srgbClr val="FF0000"/>
                </a:solidFill>
              </a:rPr>
              <a:t>         </a:t>
            </a:r>
            <a:r>
              <a:rPr lang="en-US" dirty="0" smtClean="0">
                <a:solidFill>
                  <a:schemeClr val="tx1"/>
                </a:solidFill>
              </a:rPr>
              <a:t>Coupled variables </a:t>
            </a:r>
          </a:p>
          <a:p>
            <a:pPr marL="133350" indent="0">
              <a:buNone/>
            </a:pPr>
            <a:r>
              <a:rPr lang="en-US" dirty="0">
                <a:solidFill>
                  <a:schemeClr val="tx1"/>
                </a:solidFill>
              </a:rPr>
              <a:t> </a:t>
            </a:r>
            <a:r>
              <a:rPr lang="en-US" dirty="0" smtClean="0">
                <a:solidFill>
                  <a:schemeClr val="tx1"/>
                </a:solidFill>
              </a:rPr>
              <a:t>        </a:t>
            </a:r>
            <a:r>
              <a:rPr lang="en-US" dirty="0">
                <a:solidFill>
                  <a:schemeClr val="tx1"/>
                </a:solidFill>
              </a:rPr>
              <a:t>The left column should be provided by the </a:t>
            </a:r>
            <a:r>
              <a:rPr lang="en-US" dirty="0" smtClean="0">
                <a:solidFill>
                  <a:schemeClr val="tx1"/>
                </a:solidFill>
              </a:rPr>
              <a:t>system. </a:t>
            </a:r>
            <a:endParaRPr lang="en-US" dirty="0">
              <a:solidFill>
                <a:schemeClr val="tx1"/>
              </a:solidFill>
            </a:endParaRPr>
          </a:p>
          <a:p>
            <a:pPr marL="133350" indent="0">
              <a:buNone/>
            </a:pPr>
            <a:r>
              <a:rPr lang="en-US" dirty="0" smtClean="0"/>
              <a:t>         It is needs here to be added in the design space as design variables for this IDF formulation. </a:t>
            </a:r>
          </a:p>
          <a:p>
            <a:pPr marL="133350" indent="0">
              <a:buNone/>
            </a:pPr>
            <a:r>
              <a:rPr lang="en-US" dirty="0"/>
              <a:t> </a:t>
            </a:r>
            <a:r>
              <a:rPr lang="en-US" dirty="0" smtClean="0"/>
              <a:t>        </a:t>
            </a:r>
            <a:r>
              <a:rPr lang="en-US" dirty="0" smtClean="0">
                <a:solidFill>
                  <a:schemeClr val="tx1"/>
                </a:solidFill>
              </a:rPr>
              <a:t>How do you find those </a:t>
            </a:r>
            <a:r>
              <a:rPr lang="en-US" dirty="0" err="1" smtClean="0">
                <a:solidFill>
                  <a:schemeClr val="tx1"/>
                </a:solidFill>
              </a:rPr>
              <a:t>lb</a:t>
            </a:r>
            <a:r>
              <a:rPr lang="en-US" dirty="0" smtClean="0">
                <a:solidFill>
                  <a:schemeClr val="tx1"/>
                </a:solidFill>
              </a:rPr>
              <a:t>/value/</a:t>
            </a:r>
            <a:r>
              <a:rPr lang="en-US" dirty="0" err="1" smtClean="0">
                <a:solidFill>
                  <a:schemeClr val="tx1"/>
                </a:solidFill>
              </a:rPr>
              <a:t>ub</a:t>
            </a:r>
            <a:r>
              <a:rPr lang="en-US" dirty="0" smtClean="0">
                <a:solidFill>
                  <a:schemeClr val="tx1"/>
                </a:solidFill>
              </a:rPr>
              <a:t> values ? </a:t>
            </a:r>
          </a:p>
          <a:p>
            <a:pPr marL="590550" lvl="1" indent="0">
              <a:buNone/>
            </a:pPr>
            <a:r>
              <a:rPr lang="en-US" dirty="0" smtClean="0">
                <a:solidFill>
                  <a:schemeClr val="tx1"/>
                </a:solidFill>
              </a:rPr>
              <a:t>The user know them because those variables usually have physical meaning for the user. </a:t>
            </a:r>
          </a:p>
          <a:p>
            <a:pPr marL="590550" lvl="1" indent="0">
              <a:buNone/>
            </a:pPr>
            <a:r>
              <a:rPr lang="en-US" dirty="0" smtClean="0">
                <a:solidFill>
                  <a:schemeClr val="tx1"/>
                </a:solidFill>
              </a:rPr>
              <a:t>You should provide bounds if you have bounds so that those variables can be normalized.</a:t>
            </a:r>
            <a:endParaRPr lang="en-GB" dirty="0">
              <a:solidFill>
                <a:schemeClr val="tx1"/>
              </a:solidFill>
            </a:endParaRPr>
          </a:p>
        </p:txBody>
      </p:sp>
      <p:sp>
        <p:nvSpPr>
          <p:cNvPr id="3" name="Title 2"/>
          <p:cNvSpPr>
            <a:spLocks noGrp="1"/>
          </p:cNvSpPr>
          <p:nvPr>
            <p:ph type="title"/>
          </p:nvPr>
        </p:nvSpPr>
        <p:spPr>
          <a:xfrm>
            <a:off x="436410" y="164694"/>
            <a:ext cx="11232000" cy="900000"/>
          </a:xfrm>
        </p:spPr>
        <p:txBody>
          <a:bodyPr/>
          <a:lstStyle/>
          <a:p>
            <a:r>
              <a:rPr lang="en-US" dirty="0" smtClean="0"/>
              <a:t>Selected user’s constraints bounds and initial values for Coupled</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1243534009"/>
              </p:ext>
            </p:extLst>
          </p:nvPr>
        </p:nvGraphicFramePr>
        <p:xfrm>
          <a:off x="623196" y="859323"/>
          <a:ext cx="5498841" cy="3992926"/>
        </p:xfrm>
        <a:graphic>
          <a:graphicData uri="http://schemas.openxmlformats.org/drawingml/2006/table">
            <a:tbl>
              <a:tblPr firstRow="1" bandRow="1">
                <a:tableStyleId>{D830EC69-B87B-4918-9E3E-7FED8CB5AC7A}</a:tableStyleId>
              </a:tblPr>
              <a:tblGrid>
                <a:gridCol w="960182"/>
                <a:gridCol w="1027669"/>
                <a:gridCol w="1755495"/>
                <a:gridCol w="1755495"/>
              </a:tblGrid>
              <a:tr h="284526">
                <a:tc>
                  <a:txBody>
                    <a:bodyPr/>
                    <a:lstStyle/>
                    <a:p>
                      <a:pPr algn="ctr" fontAlgn="ctr"/>
                      <a:r>
                        <a:rPr lang="en-GB" sz="1000" b="1" i="0" u="none" strike="noStrike" dirty="0">
                          <a:solidFill>
                            <a:srgbClr val="212529"/>
                          </a:solidFill>
                          <a:effectLst/>
                          <a:latin typeface="Segoe UI" panose="020B0502040204020203" pitchFamily="34" charset="0"/>
                        </a:rPr>
                        <a:t>Python variable</a:t>
                      </a: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lb</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c>
                  <a:txBody>
                    <a:bodyPr/>
                    <a:lstStyle/>
                    <a:p>
                      <a:pPr algn="ctr" fontAlgn="ctr"/>
                      <a:r>
                        <a:rPr lang="en-GB" sz="1000" b="1" i="0" u="none" strike="noStrike" cap="none" dirty="0" err="1" smtClean="0">
                          <a:solidFill>
                            <a:srgbClr val="212529"/>
                          </a:solidFill>
                          <a:effectLst/>
                          <a:latin typeface="Segoe UI" panose="020B0502040204020203" pitchFamily="34" charset="0"/>
                          <a:ea typeface="Arial"/>
                          <a:cs typeface="Arial"/>
                          <a:sym typeface="Arial"/>
                        </a:rPr>
                        <a:t>ub</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a:solidFill>
                            <a:srgbClr val="000000"/>
                          </a:solidFill>
                          <a:effectLst/>
                          <a:latin typeface="Calibri" panose="020F0502020204030204" pitchFamily="34" charset="0"/>
                        </a:rPr>
                        <a:t>y_21[0]</a:t>
                      </a:r>
                    </a:p>
                  </a:txBody>
                  <a:tcPr marL="7620" marR="7620" marT="7620" marB="0" anchor="b"/>
                </a:tc>
                <a:tc>
                  <a:txBody>
                    <a:bodyPr/>
                    <a:lstStyle/>
                    <a:p>
                      <a:pPr algn="l" fontAlgn="b"/>
                      <a:r>
                        <a:rPr lang="en-GB" sz="1100" dirty="0" smtClean="0"/>
                        <a:t>24850</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50606.9741711</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77250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y_31[0]</a:t>
                      </a:r>
                    </a:p>
                  </a:txBody>
                  <a:tcPr marL="7620" marR="7620" marT="7620" marB="0" anchor="b"/>
                </a:tc>
                <a:tc>
                  <a:txBody>
                    <a:bodyPr/>
                    <a:lstStyle/>
                    <a:p>
                      <a:pPr algn="l" fontAlgn="b"/>
                      <a:r>
                        <a:rPr lang="en-GB" sz="1100" dirty="0" smtClean="0"/>
                        <a:t>2960</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6354.32430691</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10185</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y_12[0]</a:t>
                      </a:r>
                    </a:p>
                  </a:txBody>
                  <a:tcPr marL="7620" marR="7620" marT="7620" marB="0" anchor="b"/>
                </a:tc>
                <a:tc>
                  <a:txBody>
                    <a:bodyPr/>
                    <a:lstStyle/>
                    <a:p>
                      <a:pPr algn="l" fontAlgn="b"/>
                      <a:r>
                        <a:rPr lang="en-GB" sz="1100" dirty="0" smtClean="0"/>
                        <a:t>24850</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50606.9742</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77250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y_12[1]</a:t>
                      </a:r>
                    </a:p>
                  </a:txBody>
                  <a:tcPr marL="7620" marR="7620" marT="7620" marB="0" anchor="b"/>
                </a:tc>
                <a:tc>
                  <a:txBody>
                    <a:bodyPr/>
                    <a:lstStyle/>
                    <a:p>
                      <a:pPr algn="l" fontAlgn="b"/>
                      <a:r>
                        <a:rPr lang="en-GB" sz="1100" dirty="0" smtClean="0"/>
                        <a:t>0.45</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0.95</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1.5 </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y_32[0]</a:t>
                      </a:r>
                    </a:p>
                  </a:txBody>
                  <a:tcPr marL="7620" marR="7620" marT="7620" marB="0" anchor="b"/>
                </a:tc>
                <a:tc>
                  <a:txBody>
                    <a:bodyPr/>
                    <a:lstStyle/>
                    <a:p>
                      <a:pPr algn="l" fontAlgn="b"/>
                      <a:r>
                        <a:rPr lang="en-GB" sz="1100" dirty="0" smtClean="0"/>
                        <a:t>0.235 </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0.5027962499999999</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0.795</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y_23[0]</a:t>
                      </a:r>
                    </a:p>
                  </a:txBody>
                  <a:tcPr marL="7620" marR="7620" marT="7620" marB="0" anchor="b"/>
                </a:tc>
                <a:tc>
                  <a:txBody>
                    <a:bodyPr/>
                    <a:lstStyle/>
                    <a:p>
                      <a:pPr algn="l" fontAlgn="b"/>
                      <a:r>
                        <a:rPr lang="en-GB" sz="1100" dirty="0" smtClean="0"/>
                        <a:t>3365</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12194.2671934</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26400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y_24[0]</a:t>
                      </a:r>
                    </a:p>
                  </a:txBody>
                  <a:tcPr marL="7620" marR="7620" marT="7620" marB="0" anchor="b"/>
                </a:tc>
                <a:tc>
                  <a:txBody>
                    <a:bodyPr/>
                    <a:lstStyle/>
                    <a:p>
                      <a:pPr algn="l" fontAlgn="b"/>
                      <a:r>
                        <a:rPr lang="en-GB" sz="1100" dirty="0" smtClean="0"/>
                        <a:t>0.44</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4.15006276</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11.13</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y_14[0]</a:t>
                      </a:r>
                    </a:p>
                  </a:txBody>
                  <a:tcPr marL="7620" marR="7620" marT="7620" marB="0" anchor="b"/>
                </a:tc>
                <a:tc>
                  <a:txBody>
                    <a:bodyPr/>
                    <a:lstStyle/>
                    <a:p>
                      <a:pPr algn="l" fontAlgn="b"/>
                      <a:r>
                        <a:rPr lang="en-GB" sz="1100" dirty="0" smtClean="0"/>
                        <a:t>24850</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50606.9741711 </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77100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y_14[1]</a:t>
                      </a:r>
                    </a:p>
                  </a:txBody>
                  <a:tcPr marL="7620" marR="7620" marT="7620" marB="0" anchor="b"/>
                </a:tc>
                <a:tc>
                  <a:txBody>
                    <a:bodyPr/>
                    <a:lstStyle/>
                    <a:p>
                      <a:pPr algn="l" fontAlgn="b"/>
                      <a:r>
                        <a:rPr lang="en-GB" sz="1100" dirty="0" smtClean="0"/>
                        <a:t>-7700</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7306.20262124 </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45000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y_34[0]</a:t>
                      </a:r>
                    </a:p>
                  </a:txBody>
                  <a:tcPr marL="7620" marR="7620" marT="7620" marB="0" anchor="b"/>
                </a:tc>
                <a:tc>
                  <a:txBody>
                    <a:bodyPr/>
                    <a:lstStyle/>
                    <a:p>
                      <a:pPr algn="l" fontAlgn="b"/>
                      <a:r>
                        <a:rPr lang="en-GB" sz="1100" dirty="0" smtClean="0"/>
                        <a:t>0.44</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1.10754577</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1.98</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Tree>
    <p:extLst>
      <p:ext uri="{BB962C8B-B14F-4D97-AF65-F5344CB8AC3E}">
        <p14:creationId xmlns:p14="http://schemas.microsoft.com/office/powerpoint/2010/main" val="12784414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08cee4503e_0_9"/>
          <p:cNvSpPr txBox="1">
            <a:spLocks noGrp="1"/>
          </p:cNvSpPr>
          <p:nvPr>
            <p:ph type="title"/>
          </p:nvPr>
        </p:nvSpPr>
        <p:spPr>
          <a:xfrm>
            <a:off x="3905794" y="2054627"/>
            <a:ext cx="7158900" cy="1372200"/>
          </a:xfrm>
          <a:prstGeom prst="rect">
            <a:avLst/>
          </a:prstGeom>
          <a:noFill/>
          <a:ln>
            <a:noFill/>
          </a:ln>
        </p:spPr>
        <p:txBody>
          <a:bodyPr spcFirstLastPara="1" wrap="square" lIns="0" tIns="0" rIns="0" bIns="0" anchor="b" anchorCtr="0">
            <a:noAutofit/>
          </a:bodyPr>
          <a:lstStyle/>
          <a:p>
            <a:pPr marL="0" lvl="0" indent="0" algn="l" rtl="0">
              <a:lnSpc>
                <a:spcPct val="110000"/>
              </a:lnSpc>
              <a:spcBef>
                <a:spcPts val="0"/>
              </a:spcBef>
              <a:spcAft>
                <a:spcPts val="0"/>
              </a:spcAft>
              <a:buClr>
                <a:schemeClr val="dk2"/>
              </a:buClr>
              <a:buSzPts val="2500"/>
              <a:buFont typeface="Arial"/>
              <a:buNone/>
            </a:pPr>
            <a:r>
              <a:rPr lang="en-US" b="1" dirty="0"/>
              <a:t>0</a:t>
            </a:r>
            <a:r>
              <a:rPr lang="en-US" b="1" dirty="0" smtClean="0"/>
              <a:t>. </a:t>
            </a:r>
            <a:r>
              <a:rPr lang="en-US" b="1" smtClean="0"/>
              <a:t>Terminology</a:t>
            </a:r>
            <a:endParaRPr dirty="0"/>
          </a:p>
        </p:txBody>
      </p:sp>
    </p:spTree>
    <p:extLst>
      <p:ext uri="{BB962C8B-B14F-4D97-AF65-F5344CB8AC3E}">
        <p14:creationId xmlns:p14="http://schemas.microsoft.com/office/powerpoint/2010/main" val="3764845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endParaRPr lang="en-GB" dirty="0"/>
          </a:p>
        </p:txBody>
      </p:sp>
      <p:sp>
        <p:nvSpPr>
          <p:cNvPr id="3" name="Title 2"/>
          <p:cNvSpPr>
            <a:spLocks noGrp="1"/>
          </p:cNvSpPr>
          <p:nvPr>
            <p:ph type="title"/>
          </p:nvPr>
        </p:nvSpPr>
        <p:spPr/>
        <p:txBody>
          <a:bodyPr/>
          <a:lstStyle/>
          <a:p>
            <a:r>
              <a:rPr lang="en-US" dirty="0" smtClean="0"/>
              <a:t>Scenario (executable inputs)</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2503058267"/>
              </p:ext>
            </p:extLst>
          </p:nvPr>
        </p:nvGraphicFramePr>
        <p:xfrm>
          <a:off x="478800" y="1250401"/>
          <a:ext cx="2347167" cy="929791"/>
        </p:xfrm>
        <a:graphic>
          <a:graphicData uri="http://schemas.openxmlformats.org/drawingml/2006/table">
            <a:tbl>
              <a:tblPr firstRow="1" bandRow="1">
                <a:tableStyleId>{D830EC69-B87B-4918-9E3E-7FED8CB5AC7A}</a:tableStyleId>
              </a:tblPr>
              <a:tblGrid>
                <a:gridCol w="1625600"/>
                <a:gridCol w="721567"/>
              </a:tblGrid>
              <a:tr h="188111">
                <a:tc>
                  <a:txBody>
                    <a:bodyPr/>
                    <a:lstStyle/>
                    <a:p>
                      <a:pPr algn="ctr" fontAlgn="ctr"/>
                      <a:r>
                        <a:rPr lang="en-GB" sz="1000" b="1" i="0" u="none" strike="noStrike" dirty="0" smtClean="0">
                          <a:solidFill>
                            <a:srgbClr val="212529"/>
                          </a:solidFill>
                          <a:effectLst/>
                          <a:latin typeface="Segoe UI" panose="020B0502040204020203" pitchFamily="34" charset="0"/>
                        </a:rPr>
                        <a:t>Exe</a:t>
                      </a:r>
                      <a:r>
                        <a:rPr lang="en-GB" sz="1000" b="1" i="0" u="none" strike="noStrike" baseline="0" dirty="0" smtClean="0">
                          <a:solidFill>
                            <a:srgbClr val="212529"/>
                          </a:solidFill>
                          <a:effectLst/>
                          <a:latin typeface="Segoe UI" panose="020B0502040204020203" pitchFamily="34" charset="0"/>
                        </a:rPr>
                        <a:t> </a:t>
                      </a:r>
                      <a:r>
                        <a:rPr lang="en-GB" sz="1000" b="1" i="0" u="none" strike="noStrike" dirty="0" smtClean="0">
                          <a:solidFill>
                            <a:srgbClr val="212529"/>
                          </a:solidFill>
                          <a:effectLst/>
                          <a:latin typeface="Segoe UI" panose="020B0502040204020203" pitchFamily="34" charset="0"/>
                        </a:rPr>
                        <a:t>options</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max_iter</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20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algo</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"SLSQP"</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83331428"/>
              </p:ext>
            </p:extLst>
          </p:nvPr>
        </p:nvGraphicFramePr>
        <p:xfrm>
          <a:off x="478799" y="2266271"/>
          <a:ext cx="2347167" cy="1643380"/>
        </p:xfrm>
        <a:graphic>
          <a:graphicData uri="http://schemas.openxmlformats.org/drawingml/2006/table">
            <a:tbl>
              <a:tblPr firstRow="1" bandRow="1">
                <a:tableStyleId>{D830EC69-B87B-4918-9E3E-7FED8CB5AC7A}</a:tableStyleId>
              </a:tblPr>
              <a:tblGrid>
                <a:gridCol w="1625600"/>
                <a:gridCol w="721567"/>
              </a:tblGrid>
              <a:tr h="0">
                <a:tc>
                  <a:txBody>
                    <a:bodyPr/>
                    <a:lstStyle/>
                    <a:p>
                      <a:pPr algn="ctr" fontAlgn="ctr"/>
                      <a:r>
                        <a:rPr lang="en-GB" sz="1000" b="1" i="0" u="none" strike="noStrike" dirty="0" smtClean="0">
                          <a:solidFill>
                            <a:srgbClr val="212529"/>
                          </a:solidFill>
                          <a:effectLst/>
                          <a:latin typeface="Segoe UI" panose="020B0502040204020203" pitchFamily="34" charset="0"/>
                        </a:rPr>
                        <a:t>SLSQP </a:t>
                      </a:r>
                      <a:r>
                        <a:rPr lang="en-GB" sz="1000" b="1" i="0" u="none" strike="noStrike" dirty="0" err="1" smtClean="0">
                          <a:solidFill>
                            <a:srgbClr val="212529"/>
                          </a:solidFill>
                          <a:effectLst/>
                          <a:latin typeface="Segoe UI" panose="020B0502040204020203" pitchFamily="34" charset="0"/>
                        </a:rPr>
                        <a:t>algo</a:t>
                      </a:r>
                      <a:r>
                        <a:rPr lang="en-GB" sz="1000" b="1" i="0" u="none" strike="noStrike" dirty="0" smtClean="0">
                          <a:solidFill>
                            <a:srgbClr val="212529"/>
                          </a:solidFill>
                          <a:effectLst/>
                          <a:latin typeface="Segoe UI" panose="020B0502040204020203" pitchFamily="34" charset="0"/>
                        </a:rPr>
                        <a:t> options</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ftol_rel</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1e-10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ineq_tolerance</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2e-3</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eq_tolerance</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1e-3</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normalize_design_space</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True</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Tree>
    <p:extLst>
      <p:ext uri="{BB962C8B-B14F-4D97-AF65-F5344CB8AC3E}">
        <p14:creationId xmlns:p14="http://schemas.microsoft.com/office/powerpoint/2010/main" val="12070137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08cee4503e_0_9"/>
          <p:cNvSpPr txBox="1">
            <a:spLocks noGrp="1"/>
          </p:cNvSpPr>
          <p:nvPr>
            <p:ph type="title"/>
          </p:nvPr>
        </p:nvSpPr>
        <p:spPr>
          <a:xfrm>
            <a:off x="3153124" y="2104390"/>
            <a:ext cx="8155577" cy="1372200"/>
          </a:xfrm>
          <a:prstGeom prst="rect">
            <a:avLst/>
          </a:prstGeom>
          <a:noFill/>
          <a:ln>
            <a:noFill/>
          </a:ln>
        </p:spPr>
        <p:txBody>
          <a:bodyPr spcFirstLastPara="1" wrap="square" lIns="0" tIns="0" rIns="0" bIns="0" anchor="b" anchorCtr="0">
            <a:noAutofit/>
          </a:bodyPr>
          <a:lstStyle/>
          <a:p>
            <a:r>
              <a:rPr lang="en-US" b="1" dirty="0" err="1" smtClean="0"/>
              <a:t>Bilevel</a:t>
            </a:r>
            <a:r>
              <a:rPr lang="en-US" b="1" dirty="0" smtClean="0"/>
              <a:t> architecture </a:t>
            </a:r>
            <a:r>
              <a:rPr lang="en-US" b="1" dirty="0"/>
              <a:t>(</a:t>
            </a:r>
            <a:r>
              <a:rPr lang="en-US" b="1" dirty="0" err="1"/>
              <a:t>optim</a:t>
            </a:r>
            <a:r>
              <a:rPr lang="en-US" b="1" dirty="0"/>
              <a:t>)</a:t>
            </a:r>
            <a:r>
              <a:rPr lang="en-US" dirty="0"/>
              <a:t/>
            </a:r>
            <a:br>
              <a:rPr lang="en-US" dirty="0"/>
            </a:br>
            <a:endParaRPr dirty="0"/>
          </a:p>
        </p:txBody>
      </p:sp>
    </p:spTree>
    <p:extLst>
      <p:ext uri="{BB962C8B-B14F-4D97-AF65-F5344CB8AC3E}">
        <p14:creationId xmlns:p14="http://schemas.microsoft.com/office/powerpoint/2010/main" val="33327641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27348" y="1815352"/>
            <a:ext cx="11700000" cy="5042648"/>
          </a:xfrm>
        </p:spPr>
        <p:txBody>
          <a:bodyPr/>
          <a:lstStyle/>
          <a:p>
            <a:pPr marL="133350" indent="0">
              <a:buNone/>
            </a:pPr>
            <a:r>
              <a:rPr lang="en-US" dirty="0" smtClean="0"/>
              <a:t>  </a:t>
            </a:r>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p:txBody>
      </p:sp>
      <p:sp>
        <p:nvSpPr>
          <p:cNvPr id="3" name="Title 2"/>
          <p:cNvSpPr>
            <a:spLocks noGrp="1"/>
          </p:cNvSpPr>
          <p:nvPr>
            <p:ph type="title"/>
          </p:nvPr>
        </p:nvSpPr>
        <p:spPr/>
        <p:txBody>
          <a:bodyPr/>
          <a:lstStyle/>
          <a:p>
            <a:r>
              <a:rPr lang="en-US" dirty="0" smtClean="0"/>
              <a:t>Sub-scenarios input selection and options</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594453071"/>
              </p:ext>
            </p:extLst>
          </p:nvPr>
        </p:nvGraphicFramePr>
        <p:xfrm>
          <a:off x="227348" y="1109076"/>
          <a:ext cx="3093326" cy="3497580"/>
        </p:xfrm>
        <a:graphic>
          <a:graphicData uri="http://schemas.openxmlformats.org/drawingml/2006/table">
            <a:tbl>
              <a:tblPr firstRow="1" bandRow="1">
                <a:tableStyleId>{D830EC69-B87B-4918-9E3E-7FED8CB5AC7A}</a:tableStyleId>
              </a:tblPr>
              <a:tblGrid>
                <a:gridCol w="1539673"/>
                <a:gridCol w="1553653"/>
              </a:tblGrid>
              <a:tr h="0">
                <a:tc>
                  <a:txBody>
                    <a:bodyPr/>
                    <a:lstStyle/>
                    <a:p>
                      <a:pPr algn="ctr" fontAlgn="ctr"/>
                      <a:r>
                        <a:rPr lang="en-GB" sz="1000" b="1" i="0" u="none" strike="noStrike" dirty="0" smtClean="0">
                          <a:solidFill>
                            <a:srgbClr val="212529"/>
                          </a:solidFill>
                          <a:effectLst/>
                          <a:latin typeface="Segoe UI" panose="020B0502040204020203" pitchFamily="34" charset="0"/>
                        </a:rPr>
                        <a:t>scenario</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scenario_type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MDO</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dirty="0" smtClean="0">
                          <a:solidFill>
                            <a:srgbClr val="000000"/>
                          </a:solidFill>
                          <a:effectLst/>
                          <a:latin typeface="Calibri" panose="020F0502020204030204" pitchFamily="34" charset="0"/>
                        </a:rPr>
                        <a:t>name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err="1" smtClean="0">
                          <a:solidFill>
                            <a:srgbClr val="000000"/>
                          </a:solidFill>
                          <a:effectLst/>
                          <a:latin typeface="Calibri" panose="020F0502020204030204" pitchFamily="34" charset="0"/>
                        </a:rPr>
                        <a:t>PropulsionScenario</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formulation</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err="1" smtClean="0">
                          <a:solidFill>
                            <a:srgbClr val="000000"/>
                          </a:solidFill>
                          <a:effectLst/>
                          <a:latin typeface="Calibri" panose="020F0502020204030204" pitchFamily="34" charset="0"/>
                        </a:rPr>
                        <a:t>DisciplinaryOpt</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objective_name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y_34</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maximize_objective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True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design_space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Line</a:t>
                      </a:r>
                      <a:r>
                        <a:rPr lang="en-GB" sz="1100" b="0" i="0" u="none" strike="noStrike" baseline="0" dirty="0" smtClean="0">
                          <a:solidFill>
                            <a:srgbClr val="000000"/>
                          </a:solidFill>
                          <a:effectLst/>
                          <a:latin typeface="Calibri" panose="020F0502020204030204" pitchFamily="34" charset="0"/>
                        </a:rPr>
                        <a:t> of variable x_3 of</a:t>
                      </a:r>
                      <a:r>
                        <a:rPr lang="en-GB" sz="1100" b="0" i="0" u="none" strike="noStrike" dirty="0" smtClean="0">
                          <a:solidFill>
                            <a:srgbClr val="000000"/>
                          </a:solidFill>
                          <a:effectLst/>
                          <a:latin typeface="Calibri" panose="020F0502020204030204" pitchFamily="34" charset="0"/>
                        </a:rPr>
                        <a:t> </a:t>
                      </a:r>
                      <a:r>
                        <a:rPr lang="en-GB" sz="1100" b="0" i="0" u="none" strike="noStrike" dirty="0" err="1" smtClean="0">
                          <a:solidFill>
                            <a:srgbClr val="000000"/>
                          </a:solidFill>
                          <a:effectLst/>
                          <a:latin typeface="Calibri" panose="020F0502020204030204" pitchFamily="34" charset="0"/>
                        </a:rPr>
                        <a:t>design_space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System</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SobieskiPropulsion</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baseline="0" dirty="0" smtClean="0">
                          <a:solidFill>
                            <a:srgbClr val="000000"/>
                          </a:solidFill>
                          <a:effectLst/>
                          <a:latin typeface="Calibri" panose="020F0502020204030204" pitchFamily="34" charset="0"/>
                        </a:rPr>
                        <a:t>Formulation options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dirty="0" smtClean="0">
                          <a:solidFill>
                            <a:srgbClr val="000000"/>
                          </a:solidFill>
                          <a:effectLst/>
                          <a:latin typeface="Calibri" panose="020F0502020204030204" pitchFamily="34" charset="0"/>
                        </a:rPr>
                        <a:t>constraints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g_3</a:t>
                      </a:r>
                    </a:p>
                    <a:p>
                      <a:pPr algn="r" fontAlgn="b"/>
                      <a:r>
                        <a:rPr lang="en-US" sz="1100" b="0" i="0" u="none" strike="noStrike" dirty="0" err="1" smtClean="0">
                          <a:solidFill>
                            <a:srgbClr val="000000"/>
                          </a:solidFill>
                          <a:effectLst/>
                          <a:latin typeface="Calibri" panose="020F0502020204030204" pitchFamily="34" charset="0"/>
                        </a:rPr>
                        <a:t>ineq</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9" name="TextBox 8"/>
          <p:cNvSpPr txBox="1"/>
          <p:nvPr/>
        </p:nvSpPr>
        <p:spPr>
          <a:xfrm>
            <a:off x="227348" y="4732651"/>
            <a:ext cx="1646605" cy="307777"/>
          </a:xfrm>
          <a:prstGeom prst="rect">
            <a:avLst/>
          </a:prstGeom>
          <a:noFill/>
        </p:spPr>
        <p:txBody>
          <a:bodyPr wrap="none" rtlCol="0">
            <a:spAutoFit/>
          </a:bodyPr>
          <a:lstStyle/>
          <a:p>
            <a:r>
              <a:rPr lang="en-US" dirty="0" smtClean="0"/>
              <a:t>Sub-scenario prop</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135372831"/>
              </p:ext>
            </p:extLst>
          </p:nvPr>
        </p:nvGraphicFramePr>
        <p:xfrm>
          <a:off x="3635438" y="1109076"/>
          <a:ext cx="3350679" cy="3497580"/>
        </p:xfrm>
        <a:graphic>
          <a:graphicData uri="http://schemas.openxmlformats.org/drawingml/2006/table">
            <a:tbl>
              <a:tblPr firstRow="1" bandRow="1">
                <a:tableStyleId>{D830EC69-B87B-4918-9E3E-7FED8CB5AC7A}</a:tableStyleId>
              </a:tblPr>
              <a:tblGrid>
                <a:gridCol w="1667768"/>
                <a:gridCol w="1682911"/>
              </a:tblGrid>
              <a:tr h="0">
                <a:tc>
                  <a:txBody>
                    <a:bodyPr/>
                    <a:lstStyle/>
                    <a:p>
                      <a:pPr algn="ctr" fontAlgn="ctr"/>
                      <a:r>
                        <a:rPr lang="en-GB" sz="1000" b="1" i="0" u="none" strike="noStrike" dirty="0" smtClean="0">
                          <a:solidFill>
                            <a:srgbClr val="212529"/>
                          </a:solidFill>
                          <a:effectLst/>
                          <a:latin typeface="Segoe UI" panose="020B0502040204020203" pitchFamily="34" charset="0"/>
                        </a:rPr>
                        <a:t>scenario</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scenario_type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MDO</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dirty="0" smtClean="0">
                          <a:solidFill>
                            <a:srgbClr val="000000"/>
                          </a:solidFill>
                          <a:effectLst/>
                          <a:latin typeface="Calibri" panose="020F0502020204030204" pitchFamily="34" charset="0"/>
                        </a:rPr>
                        <a:t>name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err="1" smtClean="0">
                          <a:solidFill>
                            <a:srgbClr val="000000"/>
                          </a:solidFill>
                          <a:effectLst/>
                          <a:latin typeface="Calibri" panose="020F0502020204030204" pitchFamily="34" charset="0"/>
                        </a:rPr>
                        <a:t>AerodynamicsScenario</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formulation</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err="1" smtClean="0">
                          <a:solidFill>
                            <a:srgbClr val="000000"/>
                          </a:solidFill>
                          <a:effectLst/>
                          <a:latin typeface="Calibri" panose="020F0502020204030204" pitchFamily="34" charset="0"/>
                        </a:rPr>
                        <a:t>DisciplinaryOpt</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objective_name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y_24</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maximize_objective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True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design_space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Line</a:t>
                      </a:r>
                      <a:r>
                        <a:rPr lang="en-GB" sz="1100" b="0" i="0" u="none" strike="noStrike" baseline="0" dirty="0" smtClean="0">
                          <a:solidFill>
                            <a:srgbClr val="000000"/>
                          </a:solidFill>
                          <a:effectLst/>
                          <a:latin typeface="Calibri" panose="020F0502020204030204" pitchFamily="34" charset="0"/>
                        </a:rPr>
                        <a:t> of variable x_2 of</a:t>
                      </a:r>
                      <a:r>
                        <a:rPr lang="en-GB" sz="1100" b="0" i="0" u="none" strike="noStrike" dirty="0" smtClean="0">
                          <a:solidFill>
                            <a:srgbClr val="000000"/>
                          </a:solidFill>
                          <a:effectLst/>
                          <a:latin typeface="Calibri" panose="020F0502020204030204" pitchFamily="34" charset="0"/>
                        </a:rPr>
                        <a:t> </a:t>
                      </a:r>
                      <a:r>
                        <a:rPr lang="en-GB" sz="1100" b="0" i="0" u="none" strike="noStrike" dirty="0" err="1" smtClean="0">
                          <a:solidFill>
                            <a:srgbClr val="000000"/>
                          </a:solidFill>
                          <a:effectLst/>
                          <a:latin typeface="Calibri" panose="020F0502020204030204" pitchFamily="34" charset="0"/>
                        </a:rPr>
                        <a:t>design_space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System</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b="0" i="0" u="none" strike="noStrike" dirty="0" err="1" smtClean="0">
                          <a:solidFill>
                            <a:srgbClr val="000000"/>
                          </a:solidFill>
                          <a:effectLst/>
                          <a:latin typeface="Calibri" panose="020F0502020204030204" pitchFamily="34" charset="0"/>
                        </a:rPr>
                        <a:t>SobieskiAerodynamics</a:t>
                      </a:r>
                      <a:endParaRPr lang="en-GB" sz="1100" b="0" i="0" u="none" strike="noStrike" dirty="0" smtClean="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baseline="0" dirty="0" smtClean="0">
                          <a:solidFill>
                            <a:srgbClr val="000000"/>
                          </a:solidFill>
                          <a:effectLst/>
                          <a:latin typeface="Calibri" panose="020F0502020204030204" pitchFamily="34" charset="0"/>
                        </a:rPr>
                        <a:t>Formulation options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dirty="0" smtClean="0">
                          <a:solidFill>
                            <a:srgbClr val="000000"/>
                          </a:solidFill>
                          <a:effectLst/>
                          <a:latin typeface="Calibri" panose="020F0502020204030204" pitchFamily="34" charset="0"/>
                        </a:rPr>
                        <a:t>constraints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g_2</a:t>
                      </a:r>
                    </a:p>
                    <a:p>
                      <a:pPr algn="r" fontAlgn="b"/>
                      <a:r>
                        <a:rPr lang="en-US" sz="1100" b="0" i="0" u="none" strike="noStrike" dirty="0" err="1" smtClean="0">
                          <a:solidFill>
                            <a:srgbClr val="000000"/>
                          </a:solidFill>
                          <a:effectLst/>
                          <a:latin typeface="Calibri" panose="020F0502020204030204" pitchFamily="34" charset="0"/>
                        </a:rPr>
                        <a:t>ineq</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11" name="TextBox 10"/>
          <p:cNvSpPr txBox="1"/>
          <p:nvPr/>
        </p:nvSpPr>
        <p:spPr>
          <a:xfrm>
            <a:off x="3635439" y="4732651"/>
            <a:ext cx="1646605" cy="307777"/>
          </a:xfrm>
          <a:prstGeom prst="rect">
            <a:avLst/>
          </a:prstGeom>
          <a:noFill/>
        </p:spPr>
        <p:txBody>
          <a:bodyPr wrap="none" rtlCol="0">
            <a:spAutoFit/>
          </a:bodyPr>
          <a:lstStyle/>
          <a:p>
            <a:r>
              <a:rPr lang="en-US" dirty="0" smtClean="0"/>
              <a:t>Sub-scenario aero</a:t>
            </a:r>
            <a:endParaRPr lang="en-GB" dirty="0"/>
          </a:p>
        </p:txBody>
      </p:sp>
      <p:graphicFrame>
        <p:nvGraphicFramePr>
          <p:cNvPr id="12" name="Table 11"/>
          <p:cNvGraphicFramePr>
            <a:graphicFrameLocks noGrp="1"/>
          </p:cNvGraphicFramePr>
          <p:nvPr>
            <p:extLst>
              <p:ext uri="{D42A27DB-BD31-4B8C-83A1-F6EECF244321}">
                <p14:modId xmlns:p14="http://schemas.microsoft.com/office/powerpoint/2010/main" val="2045210964"/>
              </p:ext>
            </p:extLst>
          </p:nvPr>
        </p:nvGraphicFramePr>
        <p:xfrm>
          <a:off x="7191439" y="1109076"/>
          <a:ext cx="3093326" cy="3497580"/>
        </p:xfrm>
        <a:graphic>
          <a:graphicData uri="http://schemas.openxmlformats.org/drawingml/2006/table">
            <a:tbl>
              <a:tblPr firstRow="1" bandRow="1">
                <a:tableStyleId>{D830EC69-B87B-4918-9E3E-7FED8CB5AC7A}</a:tableStyleId>
              </a:tblPr>
              <a:tblGrid>
                <a:gridCol w="1539673"/>
                <a:gridCol w="1553653"/>
              </a:tblGrid>
              <a:tr h="0">
                <a:tc>
                  <a:txBody>
                    <a:bodyPr/>
                    <a:lstStyle/>
                    <a:p>
                      <a:pPr algn="ctr" fontAlgn="ctr"/>
                      <a:r>
                        <a:rPr lang="en-GB" sz="1000" b="1" i="0" u="none" strike="noStrike" dirty="0" smtClean="0">
                          <a:solidFill>
                            <a:srgbClr val="212529"/>
                          </a:solidFill>
                          <a:effectLst/>
                          <a:latin typeface="Segoe UI" panose="020B0502040204020203" pitchFamily="34" charset="0"/>
                        </a:rPr>
                        <a:t>scenario</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scenario_type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MDO</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dirty="0" smtClean="0">
                          <a:solidFill>
                            <a:srgbClr val="000000"/>
                          </a:solidFill>
                          <a:effectLst/>
                          <a:latin typeface="Calibri" panose="020F0502020204030204" pitchFamily="34" charset="0"/>
                        </a:rPr>
                        <a:t>name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err="1" smtClean="0">
                          <a:solidFill>
                            <a:srgbClr val="000000"/>
                          </a:solidFill>
                          <a:effectLst/>
                          <a:latin typeface="Calibri" panose="020F0502020204030204" pitchFamily="34" charset="0"/>
                        </a:rPr>
                        <a:t>StructureScenario</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formulation</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err="1" smtClean="0">
                          <a:solidFill>
                            <a:srgbClr val="000000"/>
                          </a:solidFill>
                          <a:effectLst/>
                          <a:latin typeface="Calibri" panose="020F0502020204030204" pitchFamily="34" charset="0"/>
                        </a:rPr>
                        <a:t>DisciplinaryOpt</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objective_name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y_11</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maximize_objective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True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design_space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Line</a:t>
                      </a:r>
                      <a:r>
                        <a:rPr lang="en-GB" sz="1100" b="0" i="0" u="none" strike="noStrike" baseline="0" dirty="0" smtClean="0">
                          <a:solidFill>
                            <a:srgbClr val="000000"/>
                          </a:solidFill>
                          <a:effectLst/>
                          <a:latin typeface="Calibri" panose="020F0502020204030204" pitchFamily="34" charset="0"/>
                        </a:rPr>
                        <a:t> of variable x_1 of</a:t>
                      </a:r>
                      <a:r>
                        <a:rPr lang="en-GB" sz="1100" b="0" i="0" u="none" strike="noStrike" dirty="0" smtClean="0">
                          <a:solidFill>
                            <a:srgbClr val="000000"/>
                          </a:solidFill>
                          <a:effectLst/>
                          <a:latin typeface="Calibri" panose="020F0502020204030204" pitchFamily="34" charset="0"/>
                        </a:rPr>
                        <a:t> </a:t>
                      </a:r>
                      <a:r>
                        <a:rPr lang="en-GB" sz="1100" b="0" i="0" u="none" strike="noStrike" dirty="0" err="1" smtClean="0">
                          <a:solidFill>
                            <a:srgbClr val="000000"/>
                          </a:solidFill>
                          <a:effectLst/>
                          <a:latin typeface="Calibri" panose="020F0502020204030204" pitchFamily="34" charset="0"/>
                        </a:rPr>
                        <a:t>design_space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System</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b="0" i="0" u="none" strike="noStrike" dirty="0" err="1" smtClean="0">
                          <a:solidFill>
                            <a:srgbClr val="000000"/>
                          </a:solidFill>
                          <a:effectLst/>
                          <a:latin typeface="Calibri" panose="020F0502020204030204" pitchFamily="34" charset="0"/>
                        </a:rPr>
                        <a:t>SobieskiStructure</a:t>
                      </a:r>
                      <a:endParaRPr lang="en-GB" sz="1100" b="0" i="0" u="none" strike="noStrike" dirty="0" smtClean="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baseline="0" dirty="0" smtClean="0">
                          <a:solidFill>
                            <a:srgbClr val="000000"/>
                          </a:solidFill>
                          <a:effectLst/>
                          <a:latin typeface="Calibri" panose="020F0502020204030204" pitchFamily="34" charset="0"/>
                        </a:rPr>
                        <a:t>Formulation options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dirty="0" smtClean="0">
                          <a:solidFill>
                            <a:srgbClr val="000000"/>
                          </a:solidFill>
                          <a:effectLst/>
                          <a:latin typeface="Calibri" panose="020F0502020204030204" pitchFamily="34" charset="0"/>
                        </a:rPr>
                        <a:t>constraints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g_1</a:t>
                      </a:r>
                    </a:p>
                    <a:p>
                      <a:pPr algn="r" fontAlgn="b"/>
                      <a:r>
                        <a:rPr lang="en-US" sz="1100" b="0" i="0" u="none" strike="noStrike" dirty="0" err="1" smtClean="0">
                          <a:solidFill>
                            <a:srgbClr val="000000"/>
                          </a:solidFill>
                          <a:effectLst/>
                          <a:latin typeface="Calibri" panose="020F0502020204030204" pitchFamily="34" charset="0"/>
                        </a:rPr>
                        <a:t>ineq</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13" name="TextBox 12"/>
          <p:cNvSpPr txBox="1"/>
          <p:nvPr/>
        </p:nvSpPr>
        <p:spPr>
          <a:xfrm>
            <a:off x="7191439" y="4732651"/>
            <a:ext cx="1677062" cy="307777"/>
          </a:xfrm>
          <a:prstGeom prst="rect">
            <a:avLst/>
          </a:prstGeom>
          <a:noFill/>
        </p:spPr>
        <p:txBody>
          <a:bodyPr wrap="none" rtlCol="0">
            <a:spAutoFit/>
          </a:bodyPr>
          <a:lstStyle/>
          <a:p>
            <a:r>
              <a:rPr lang="en-US" dirty="0" smtClean="0"/>
              <a:t>Sub-scenario </a:t>
            </a:r>
            <a:r>
              <a:rPr lang="en-US" dirty="0" err="1" smtClean="0"/>
              <a:t>struc</a:t>
            </a:r>
            <a:endParaRPr lang="en-GB" dirty="0"/>
          </a:p>
        </p:txBody>
      </p:sp>
      <p:sp>
        <p:nvSpPr>
          <p:cNvPr id="4" name="Rectangle 3"/>
          <p:cNvSpPr/>
          <p:nvPr/>
        </p:nvSpPr>
        <p:spPr>
          <a:xfrm>
            <a:off x="272673" y="5333036"/>
            <a:ext cx="10083671" cy="1384995"/>
          </a:xfrm>
          <a:prstGeom prst="rect">
            <a:avLst/>
          </a:prstGeom>
        </p:spPr>
        <p:txBody>
          <a:bodyPr wrap="square">
            <a:spAutoFit/>
          </a:bodyPr>
          <a:lstStyle/>
          <a:p>
            <a:pPr marL="133350" indent="0">
              <a:buNone/>
            </a:pPr>
            <a:r>
              <a:rPr lang="en-US" dirty="0" smtClean="0">
                <a:solidFill>
                  <a:schemeClr val="tx1"/>
                </a:solidFill>
              </a:rPr>
              <a:t>In the </a:t>
            </a:r>
            <a:r>
              <a:rPr lang="en-US" dirty="0" err="1" smtClean="0">
                <a:solidFill>
                  <a:schemeClr val="tx1"/>
                </a:solidFill>
              </a:rPr>
              <a:t>jupyter</a:t>
            </a:r>
            <a:r>
              <a:rPr lang="en-US" dirty="0" smtClean="0">
                <a:solidFill>
                  <a:schemeClr val="tx1"/>
                </a:solidFill>
              </a:rPr>
              <a:t> notebook this is created by the user for each coupled discipline.  </a:t>
            </a:r>
          </a:p>
          <a:p>
            <a:pPr marL="133350" indent="0">
              <a:buNone/>
            </a:pPr>
            <a:r>
              <a:rPr lang="en-US" dirty="0" smtClean="0">
                <a:solidFill>
                  <a:schemeClr val="tx1"/>
                </a:solidFill>
              </a:rPr>
              <a:t>Do I have to do it as a user or should it be done automatically by the system?</a:t>
            </a:r>
          </a:p>
          <a:p>
            <a:pPr marL="133350" indent="0">
              <a:buNone/>
            </a:pPr>
            <a:r>
              <a:rPr lang="en-US" dirty="0" smtClean="0">
                <a:solidFill>
                  <a:schemeClr val="tx1"/>
                </a:solidFill>
              </a:rPr>
              <a:t>Answer : </a:t>
            </a:r>
          </a:p>
          <a:p>
            <a:pPr marL="419100" lvl="4" indent="-285750">
              <a:buFont typeface="Arial" panose="020B0604020202020204" pitchFamily="34" charset="0"/>
              <a:buChar char="•"/>
            </a:pPr>
            <a:r>
              <a:rPr lang="en-US" dirty="0" smtClean="0">
                <a:solidFill>
                  <a:schemeClr val="tx1"/>
                </a:solidFill>
              </a:rPr>
              <a:t>there is no automatization provided today but it could be good to have them to create quickly several </a:t>
            </a:r>
            <a:r>
              <a:rPr lang="en-US" dirty="0" err="1" smtClean="0">
                <a:solidFill>
                  <a:schemeClr val="tx1"/>
                </a:solidFill>
              </a:rPr>
              <a:t>bilevel</a:t>
            </a:r>
            <a:r>
              <a:rPr lang="en-US" dirty="0" smtClean="0">
                <a:solidFill>
                  <a:schemeClr val="tx1"/>
                </a:solidFill>
              </a:rPr>
              <a:t>.</a:t>
            </a:r>
          </a:p>
          <a:p>
            <a:pPr marL="419100" lvl="4" indent="-285750">
              <a:buFont typeface="Arial" panose="020B0604020202020204" pitchFamily="34" charset="0"/>
              <a:buChar char="•"/>
            </a:pPr>
            <a:r>
              <a:rPr lang="en-US" dirty="0" smtClean="0">
                <a:solidFill>
                  <a:schemeClr val="tx1"/>
                </a:solidFill>
              </a:rPr>
              <a:t>however if those created are not suitable for your problem, you need from the GUI to be able to be able to built any </a:t>
            </a:r>
            <a:r>
              <a:rPr lang="en-US" dirty="0">
                <a:solidFill>
                  <a:schemeClr val="tx1"/>
                </a:solidFill>
              </a:rPr>
              <a:t>k</a:t>
            </a:r>
            <a:r>
              <a:rPr lang="en-US" dirty="0" smtClean="0">
                <a:solidFill>
                  <a:schemeClr val="tx1"/>
                </a:solidFill>
              </a:rPr>
              <a:t>ind of possible </a:t>
            </a:r>
            <a:r>
              <a:rPr lang="en-US" dirty="0" err="1" smtClean="0">
                <a:solidFill>
                  <a:schemeClr val="tx1"/>
                </a:solidFill>
              </a:rPr>
              <a:t>bilevel</a:t>
            </a:r>
            <a:r>
              <a:rPr lang="en-US" dirty="0" smtClean="0">
                <a:solidFill>
                  <a:schemeClr val="tx1"/>
                </a:solidFill>
              </a:rPr>
              <a:t> formulation</a:t>
            </a:r>
            <a:endParaRPr lang="en-GB" dirty="0">
              <a:solidFill>
                <a:schemeClr val="tx1"/>
              </a:solidFill>
            </a:endParaRPr>
          </a:p>
        </p:txBody>
      </p:sp>
    </p:spTree>
    <p:extLst>
      <p:ext uri="{BB962C8B-B14F-4D97-AF65-F5344CB8AC3E}">
        <p14:creationId xmlns:p14="http://schemas.microsoft.com/office/powerpoint/2010/main" val="23859855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p:txBody>
      </p:sp>
      <p:sp>
        <p:nvSpPr>
          <p:cNvPr id="3" name="Title 2"/>
          <p:cNvSpPr>
            <a:spLocks noGrp="1"/>
          </p:cNvSpPr>
          <p:nvPr>
            <p:ph type="title"/>
          </p:nvPr>
        </p:nvSpPr>
        <p:spPr/>
        <p:txBody>
          <a:bodyPr/>
          <a:lstStyle/>
          <a:p>
            <a:r>
              <a:rPr lang="en-US" dirty="0" smtClean="0"/>
              <a:t>Overall scenario input selection and options</a:t>
            </a:r>
            <a:endParaRPr lang="en-GB" dirty="0"/>
          </a:p>
        </p:txBody>
      </p:sp>
      <p:graphicFrame>
        <p:nvGraphicFramePr>
          <p:cNvPr id="12" name="Table 11"/>
          <p:cNvGraphicFramePr>
            <a:graphicFrameLocks noGrp="1"/>
          </p:cNvGraphicFramePr>
          <p:nvPr>
            <p:extLst>
              <p:ext uri="{D42A27DB-BD31-4B8C-83A1-F6EECF244321}">
                <p14:modId xmlns:p14="http://schemas.microsoft.com/office/powerpoint/2010/main" val="2852616404"/>
              </p:ext>
            </p:extLst>
          </p:nvPr>
        </p:nvGraphicFramePr>
        <p:xfrm>
          <a:off x="371234" y="1555200"/>
          <a:ext cx="3598882" cy="3804920"/>
        </p:xfrm>
        <a:graphic>
          <a:graphicData uri="http://schemas.openxmlformats.org/drawingml/2006/table">
            <a:tbl>
              <a:tblPr firstRow="1" bandRow="1">
                <a:tableStyleId>{D830EC69-B87B-4918-9E3E-7FED8CB5AC7A}</a:tableStyleId>
              </a:tblPr>
              <a:tblGrid>
                <a:gridCol w="1791309"/>
                <a:gridCol w="1807573"/>
              </a:tblGrid>
              <a:tr h="0">
                <a:tc>
                  <a:txBody>
                    <a:bodyPr/>
                    <a:lstStyle/>
                    <a:p>
                      <a:pPr algn="ctr" fontAlgn="ctr"/>
                      <a:r>
                        <a:rPr lang="en-GB" sz="1000" b="1" i="0" u="none" strike="noStrike" dirty="0" smtClean="0">
                          <a:solidFill>
                            <a:srgbClr val="212529"/>
                          </a:solidFill>
                          <a:effectLst/>
                          <a:latin typeface="Segoe UI" panose="020B0502040204020203" pitchFamily="34" charset="0"/>
                        </a:rPr>
                        <a:t>scenario</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scenario_type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MDO</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dirty="0" smtClean="0">
                          <a:solidFill>
                            <a:srgbClr val="000000"/>
                          </a:solidFill>
                          <a:effectLst/>
                          <a:latin typeface="Calibri" panose="020F0502020204030204" pitchFamily="34" charset="0"/>
                        </a:rPr>
                        <a:t>name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formulation</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BiLevel</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objective_name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y_4</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maximize_objective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True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design_space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Line</a:t>
                      </a:r>
                      <a:r>
                        <a:rPr lang="en-GB" sz="1100" b="0" i="0" u="none" strike="noStrike" baseline="0" dirty="0" smtClean="0">
                          <a:solidFill>
                            <a:srgbClr val="000000"/>
                          </a:solidFill>
                          <a:effectLst/>
                          <a:latin typeface="Calibri" panose="020F0502020204030204" pitchFamily="34" charset="0"/>
                        </a:rPr>
                        <a:t> of variable </a:t>
                      </a:r>
                      <a:r>
                        <a:rPr lang="en-GB" sz="1100" b="0" i="0" u="none" strike="noStrike" baseline="0" dirty="0" err="1" smtClean="0">
                          <a:solidFill>
                            <a:srgbClr val="000000"/>
                          </a:solidFill>
                          <a:effectLst/>
                          <a:latin typeface="Calibri" panose="020F0502020204030204" pitchFamily="34" charset="0"/>
                        </a:rPr>
                        <a:t>x_shared</a:t>
                      </a:r>
                      <a:r>
                        <a:rPr lang="en-GB" sz="1100" b="0" i="0" u="none" strike="noStrike" baseline="0" dirty="0" smtClean="0">
                          <a:solidFill>
                            <a:srgbClr val="000000"/>
                          </a:solidFill>
                          <a:effectLst/>
                          <a:latin typeface="Calibri" panose="020F0502020204030204" pitchFamily="34" charset="0"/>
                        </a:rPr>
                        <a:t> of</a:t>
                      </a:r>
                      <a:r>
                        <a:rPr lang="en-GB" sz="1100" b="0" i="0" u="none" strike="noStrike" dirty="0" smtClean="0">
                          <a:solidFill>
                            <a:srgbClr val="000000"/>
                          </a:solidFill>
                          <a:effectLst/>
                          <a:latin typeface="Calibri" panose="020F0502020204030204" pitchFamily="34" charset="0"/>
                        </a:rPr>
                        <a:t> </a:t>
                      </a:r>
                      <a:r>
                        <a:rPr lang="en-GB" sz="1100" b="0" i="0" u="none" strike="noStrike" dirty="0" err="1" smtClean="0">
                          <a:solidFill>
                            <a:srgbClr val="000000"/>
                          </a:solidFill>
                          <a:effectLst/>
                          <a:latin typeface="Calibri" panose="020F0502020204030204" pitchFamily="34" charset="0"/>
                        </a:rPr>
                        <a:t>design_space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System</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smtClean="0">
                          <a:solidFill>
                            <a:srgbClr val="000000"/>
                          </a:solidFill>
                          <a:effectLst/>
                          <a:latin typeface="Calibri" panose="020F0502020204030204" pitchFamily="34" charset="0"/>
                        </a:rPr>
                        <a:t>Sub-scenario</a:t>
                      </a:r>
                      <a:r>
                        <a:rPr lang="en-GB" sz="1100" b="0" i="0" u="none" strike="noStrike" baseline="0" dirty="0" smtClean="0">
                          <a:solidFill>
                            <a:srgbClr val="000000"/>
                          </a:solidFill>
                          <a:effectLst/>
                          <a:latin typeface="Calibri" panose="020F0502020204030204" pitchFamily="34" charset="0"/>
                        </a:rPr>
                        <a:t> prop</a:t>
                      </a: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smtClean="0">
                          <a:solidFill>
                            <a:srgbClr val="000000"/>
                          </a:solidFill>
                          <a:effectLst/>
                          <a:latin typeface="Calibri" panose="020F0502020204030204" pitchFamily="34" charset="0"/>
                        </a:rPr>
                        <a:t>Sub-scenario</a:t>
                      </a:r>
                      <a:r>
                        <a:rPr lang="en-GB" sz="1100" b="0" i="0" u="none" strike="noStrike" baseline="0" dirty="0" smtClean="0">
                          <a:solidFill>
                            <a:srgbClr val="000000"/>
                          </a:solidFill>
                          <a:effectLst/>
                          <a:latin typeface="Calibri" panose="020F0502020204030204" pitchFamily="34" charset="0"/>
                        </a:rPr>
                        <a:t> aero</a:t>
                      </a: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smtClean="0">
                          <a:solidFill>
                            <a:srgbClr val="000000"/>
                          </a:solidFill>
                          <a:effectLst/>
                          <a:latin typeface="Calibri" panose="020F0502020204030204" pitchFamily="34" charset="0"/>
                        </a:rPr>
                        <a:t>Sub-scenario</a:t>
                      </a:r>
                      <a:r>
                        <a:rPr lang="en-GB" sz="1100" b="0" i="0" u="none" strike="noStrike" baseline="0" dirty="0" smtClean="0">
                          <a:solidFill>
                            <a:srgbClr val="000000"/>
                          </a:solidFill>
                          <a:effectLst/>
                          <a:latin typeface="Calibri" panose="020F0502020204030204" pitchFamily="34" charset="0"/>
                        </a:rPr>
                        <a:t> </a:t>
                      </a:r>
                      <a:r>
                        <a:rPr lang="en-GB" sz="1100" b="0" i="0" u="none" strike="noStrike" baseline="0" dirty="0" err="1" smtClean="0">
                          <a:solidFill>
                            <a:srgbClr val="000000"/>
                          </a:solidFill>
                          <a:effectLst/>
                          <a:latin typeface="Calibri" panose="020F0502020204030204" pitchFamily="34" charset="0"/>
                        </a:rPr>
                        <a:t>struc</a:t>
                      </a:r>
                      <a:endParaRPr lang="en-GB" sz="1100" b="0" i="0" u="none" strike="noStrike" baseline="0" dirty="0" smtClean="0">
                        <a:solidFill>
                          <a:srgbClr val="000000"/>
                        </a:solidFill>
                        <a:effectLst/>
                        <a:latin typeface="Calibri" panose="020F0502020204030204" pitchFamily="34" charset="0"/>
                      </a:endParaRP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err="1" smtClean="0">
                          <a:solidFill>
                            <a:srgbClr val="000000"/>
                          </a:solidFill>
                          <a:effectLst/>
                          <a:latin typeface="Calibri" panose="020F0502020204030204" pitchFamily="34" charset="0"/>
                        </a:rPr>
                        <a:t>SobieskiMission</a:t>
                      </a:r>
                      <a:r>
                        <a:rPr lang="en-GB" sz="1100" b="0" i="0" u="none" strike="noStrike" baseline="0" dirty="0" smtClean="0">
                          <a:solidFill>
                            <a:srgbClr val="000000"/>
                          </a:solidFill>
                          <a:effectLst/>
                          <a:latin typeface="Calibri" panose="020F0502020204030204" pitchFamily="34" charset="0"/>
                        </a:rPr>
                        <a:t> (id 4)</a:t>
                      </a:r>
                      <a:endParaRPr lang="en-GB" sz="1100" b="0" i="0" u="none" strike="noStrike" dirty="0" smtClean="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baseline="0" dirty="0" err="1" smtClean="0">
                          <a:solidFill>
                            <a:srgbClr val="000000"/>
                          </a:solidFill>
                          <a:effectLst/>
                          <a:latin typeface="Calibri" panose="020F0502020204030204" pitchFamily="34" charset="0"/>
                        </a:rPr>
                        <a:t>Bilevel</a:t>
                      </a:r>
                      <a:r>
                        <a:rPr lang="en-US" sz="1100" b="0" i="0" u="none" strike="noStrike" baseline="0" dirty="0" smtClean="0">
                          <a:solidFill>
                            <a:srgbClr val="000000"/>
                          </a:solidFill>
                          <a:effectLst/>
                          <a:latin typeface="Calibri" panose="020F0502020204030204" pitchFamily="34" charset="0"/>
                        </a:rPr>
                        <a:t> options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See next </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dirty="0" smtClean="0">
                          <a:solidFill>
                            <a:srgbClr val="000000"/>
                          </a:solidFill>
                          <a:effectLst/>
                          <a:latin typeface="Calibri" panose="020F0502020204030204" pitchFamily="34" charset="0"/>
                        </a:rPr>
                        <a:t>constraints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"g_1", "g_2", "g_3</a:t>
                      </a:r>
                    </a:p>
                    <a:p>
                      <a:pPr algn="r" fontAlgn="b"/>
                      <a:r>
                        <a:rPr lang="en-US" sz="1100" b="0" i="0" u="none" strike="noStrike" dirty="0" err="1" smtClean="0">
                          <a:solidFill>
                            <a:srgbClr val="000000"/>
                          </a:solidFill>
                          <a:effectLst/>
                          <a:latin typeface="Calibri" panose="020F0502020204030204" pitchFamily="34" charset="0"/>
                        </a:rPr>
                        <a:t>ineq</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13" name="TextBox 12"/>
          <p:cNvSpPr txBox="1"/>
          <p:nvPr/>
        </p:nvSpPr>
        <p:spPr>
          <a:xfrm>
            <a:off x="371234" y="4942092"/>
            <a:ext cx="1548822" cy="307777"/>
          </a:xfrm>
          <a:prstGeom prst="rect">
            <a:avLst/>
          </a:prstGeom>
          <a:noFill/>
        </p:spPr>
        <p:txBody>
          <a:bodyPr wrap="none" rtlCol="0">
            <a:spAutoFit/>
          </a:bodyPr>
          <a:lstStyle/>
          <a:p>
            <a:r>
              <a:rPr lang="en-US" dirty="0"/>
              <a:t>S</a:t>
            </a:r>
            <a:r>
              <a:rPr lang="en-US" dirty="0" smtClean="0"/>
              <a:t>cenario mission</a:t>
            </a:r>
            <a:endParaRPr lang="en-GB" dirty="0"/>
          </a:p>
        </p:txBody>
      </p:sp>
      <p:graphicFrame>
        <p:nvGraphicFramePr>
          <p:cNvPr id="14" name="Table 13"/>
          <p:cNvGraphicFramePr>
            <a:graphicFrameLocks noGrp="1"/>
          </p:cNvGraphicFramePr>
          <p:nvPr/>
        </p:nvGraphicFramePr>
        <p:xfrm>
          <a:off x="5072652" y="1555200"/>
          <a:ext cx="2347167" cy="2025100"/>
        </p:xfrm>
        <a:graphic>
          <a:graphicData uri="http://schemas.openxmlformats.org/drawingml/2006/table">
            <a:tbl>
              <a:tblPr firstRow="1" bandRow="1">
                <a:tableStyleId>{D830EC69-B87B-4918-9E3E-7FED8CB5AC7A}</a:tableStyleId>
              </a:tblPr>
              <a:tblGrid>
                <a:gridCol w="1625600"/>
                <a:gridCol w="721567"/>
              </a:tblGrid>
              <a:tr h="170900">
                <a:tc>
                  <a:txBody>
                    <a:bodyPr/>
                    <a:lstStyle/>
                    <a:p>
                      <a:pPr algn="ctr" fontAlgn="ctr"/>
                      <a:r>
                        <a:rPr lang="en-GB" sz="1000" b="1" i="0" u="none" strike="noStrike" dirty="0" err="1" smtClean="0">
                          <a:solidFill>
                            <a:srgbClr val="212529"/>
                          </a:solidFill>
                          <a:effectLst/>
                          <a:latin typeface="Segoe UI" panose="020B0502040204020203" pitchFamily="34" charset="0"/>
                        </a:rPr>
                        <a:t>Bilevels</a:t>
                      </a:r>
                      <a:r>
                        <a:rPr lang="en-GB" sz="1000" b="1" i="0" u="none" strike="noStrike" dirty="0" smtClean="0">
                          <a:solidFill>
                            <a:srgbClr val="212529"/>
                          </a:solidFill>
                          <a:effectLst/>
                          <a:latin typeface="Segoe UI" panose="020B0502040204020203" pitchFamily="34" charset="0"/>
                        </a:rPr>
                        <a:t> options</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smtClean="0">
                          <a:solidFill>
                            <a:srgbClr val="000000"/>
                          </a:solidFill>
                          <a:effectLst/>
                          <a:latin typeface="Calibri" panose="020F0502020204030204" pitchFamily="34" charset="0"/>
                        </a:rPr>
                        <a:t>'tolerance'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1e-10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max_mda_iter</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50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apply_cstr_tosub_scenarios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False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parallel_scenarios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False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multithread_scenarios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True</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Tree>
    <p:extLst>
      <p:ext uri="{BB962C8B-B14F-4D97-AF65-F5344CB8AC3E}">
        <p14:creationId xmlns:p14="http://schemas.microsoft.com/office/powerpoint/2010/main" val="11447561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96600" y="680278"/>
            <a:ext cx="11700000" cy="4466201"/>
          </a:xfrm>
        </p:spPr>
        <p:txBody>
          <a:bodyPr/>
          <a:lstStyle/>
          <a:p>
            <a:pPr marL="133350" indent="0">
              <a:buNone/>
            </a:pPr>
            <a:r>
              <a:rPr lang="en-US" dirty="0" smtClean="0"/>
              <a:t>  </a:t>
            </a:r>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p:txBody>
      </p:sp>
      <p:sp>
        <p:nvSpPr>
          <p:cNvPr id="3" name="Title 2"/>
          <p:cNvSpPr>
            <a:spLocks noGrp="1"/>
          </p:cNvSpPr>
          <p:nvPr>
            <p:ph type="title"/>
          </p:nvPr>
        </p:nvSpPr>
        <p:spPr>
          <a:xfrm>
            <a:off x="630600" y="156811"/>
            <a:ext cx="11232000" cy="900000"/>
          </a:xfrm>
        </p:spPr>
        <p:txBody>
          <a:bodyPr/>
          <a:lstStyle/>
          <a:p>
            <a:r>
              <a:rPr lang="en-US" dirty="0" smtClean="0"/>
              <a:t>Overall scenario input selection and options</a:t>
            </a:r>
            <a:endParaRPr lang="en-GB" dirty="0"/>
          </a:p>
        </p:txBody>
      </p:sp>
      <p:graphicFrame>
        <p:nvGraphicFramePr>
          <p:cNvPr id="6" name="Table 5"/>
          <p:cNvGraphicFramePr>
            <a:graphicFrameLocks noGrp="1"/>
          </p:cNvGraphicFramePr>
          <p:nvPr/>
        </p:nvGraphicFramePr>
        <p:xfrm>
          <a:off x="558693" y="890399"/>
          <a:ext cx="2347167" cy="929791"/>
        </p:xfrm>
        <a:graphic>
          <a:graphicData uri="http://schemas.openxmlformats.org/drawingml/2006/table">
            <a:tbl>
              <a:tblPr firstRow="1" bandRow="1">
                <a:tableStyleId>{D830EC69-B87B-4918-9E3E-7FED8CB5AC7A}</a:tableStyleId>
              </a:tblPr>
              <a:tblGrid>
                <a:gridCol w="1625600"/>
                <a:gridCol w="721567"/>
              </a:tblGrid>
              <a:tr h="188111">
                <a:tc>
                  <a:txBody>
                    <a:bodyPr/>
                    <a:lstStyle/>
                    <a:p>
                      <a:pPr algn="ctr" fontAlgn="ctr"/>
                      <a:r>
                        <a:rPr lang="en-GB" sz="1000" b="1" i="0" u="none" strike="noStrike" dirty="0" smtClean="0">
                          <a:solidFill>
                            <a:srgbClr val="212529"/>
                          </a:solidFill>
                          <a:effectLst/>
                          <a:latin typeface="Segoe UI" panose="020B0502040204020203" pitchFamily="34" charset="0"/>
                        </a:rPr>
                        <a:t>Exe</a:t>
                      </a:r>
                      <a:r>
                        <a:rPr lang="en-GB" sz="1000" b="1" i="0" u="none" strike="noStrike" baseline="0" dirty="0" smtClean="0">
                          <a:solidFill>
                            <a:srgbClr val="212529"/>
                          </a:solidFill>
                          <a:effectLst/>
                          <a:latin typeface="Segoe UI" panose="020B0502040204020203" pitchFamily="34" charset="0"/>
                        </a:rPr>
                        <a:t> </a:t>
                      </a:r>
                      <a:r>
                        <a:rPr lang="en-GB" sz="1000" b="1" i="0" u="none" strike="noStrike" dirty="0" smtClean="0">
                          <a:solidFill>
                            <a:srgbClr val="212529"/>
                          </a:solidFill>
                          <a:effectLst/>
                          <a:latin typeface="Segoe UI" panose="020B0502040204020203" pitchFamily="34" charset="0"/>
                        </a:rPr>
                        <a:t>options</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max_iter</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30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algo</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"SLSQP"</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graphicFrame>
        <p:nvGraphicFramePr>
          <p:cNvPr id="8" name="Table 7"/>
          <p:cNvGraphicFramePr>
            <a:graphicFrameLocks noGrp="1"/>
          </p:cNvGraphicFramePr>
          <p:nvPr/>
        </p:nvGraphicFramePr>
        <p:xfrm>
          <a:off x="8279006" y="890399"/>
          <a:ext cx="2347167" cy="2014220"/>
        </p:xfrm>
        <a:graphic>
          <a:graphicData uri="http://schemas.openxmlformats.org/drawingml/2006/table">
            <a:tbl>
              <a:tblPr firstRow="1" bandRow="1">
                <a:tableStyleId>{D830EC69-B87B-4918-9E3E-7FED8CB5AC7A}</a:tableStyleId>
              </a:tblPr>
              <a:tblGrid>
                <a:gridCol w="1625600"/>
                <a:gridCol w="721567"/>
              </a:tblGrid>
              <a:tr h="0">
                <a:tc>
                  <a:txBody>
                    <a:bodyPr/>
                    <a:lstStyle/>
                    <a:p>
                      <a:pPr algn="ctr" fontAlgn="ctr"/>
                      <a:r>
                        <a:rPr lang="en-GB" sz="1000" b="1" i="0" u="none" strike="noStrike" dirty="0" err="1" smtClean="0">
                          <a:solidFill>
                            <a:srgbClr val="212529"/>
                          </a:solidFill>
                          <a:effectLst/>
                          <a:latin typeface="Segoe UI" panose="020B0502040204020203" pitchFamily="34" charset="0"/>
                        </a:rPr>
                        <a:t>Optim</a:t>
                      </a:r>
                      <a:r>
                        <a:rPr lang="en-GB" sz="1000" b="1" i="0" u="none" strike="noStrike" baseline="0" dirty="0" smtClean="0">
                          <a:solidFill>
                            <a:srgbClr val="212529"/>
                          </a:solidFill>
                          <a:effectLst/>
                          <a:latin typeface="Segoe UI" panose="020B0502040204020203" pitchFamily="34" charset="0"/>
                        </a:rPr>
                        <a:t> </a:t>
                      </a:r>
                      <a:r>
                        <a:rPr lang="en-GB" sz="1000" b="1" i="0" u="none" strike="noStrike" dirty="0" err="1" smtClean="0">
                          <a:solidFill>
                            <a:srgbClr val="212529"/>
                          </a:solidFill>
                          <a:effectLst/>
                          <a:latin typeface="Segoe UI" panose="020B0502040204020203" pitchFamily="34" charset="0"/>
                        </a:rPr>
                        <a:t>algo</a:t>
                      </a:r>
                      <a:r>
                        <a:rPr lang="en-GB" sz="1000" b="1" i="0" u="none" strike="noStrike" dirty="0" smtClean="0">
                          <a:solidFill>
                            <a:srgbClr val="212529"/>
                          </a:solidFill>
                          <a:effectLst/>
                          <a:latin typeface="Segoe UI" panose="020B0502040204020203" pitchFamily="34" charset="0"/>
                        </a:rPr>
                        <a:t> options</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xtol_rel</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1e-7</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xtol_abs</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1e-7</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ftol_rel</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1e-7</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ftol_abs</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1e-7</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ineq_tolerance</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1e-4</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5" name="TextBox 4"/>
          <p:cNvSpPr txBox="1"/>
          <p:nvPr/>
        </p:nvSpPr>
        <p:spPr>
          <a:xfrm>
            <a:off x="415823" y="2082047"/>
            <a:ext cx="2234907" cy="523220"/>
          </a:xfrm>
          <a:prstGeom prst="rect">
            <a:avLst/>
          </a:prstGeom>
          <a:noFill/>
        </p:spPr>
        <p:txBody>
          <a:bodyPr wrap="none" rtlCol="0">
            <a:spAutoFit/>
          </a:bodyPr>
          <a:lstStyle/>
          <a:p>
            <a:r>
              <a:rPr lang="en-US" dirty="0" smtClean="0"/>
              <a:t>Executable default inputs:</a:t>
            </a:r>
          </a:p>
          <a:p>
            <a:r>
              <a:rPr lang="en-US" dirty="0"/>
              <a:t>p</a:t>
            </a:r>
            <a:r>
              <a:rPr lang="en-US" dirty="0" smtClean="0"/>
              <a:t>rop, aero, </a:t>
            </a:r>
            <a:r>
              <a:rPr lang="en-US" dirty="0" err="1" smtClean="0"/>
              <a:t>struc</a:t>
            </a:r>
            <a:endParaRPr lang="en-GB" dirty="0"/>
          </a:p>
        </p:txBody>
      </p:sp>
      <p:graphicFrame>
        <p:nvGraphicFramePr>
          <p:cNvPr id="9" name="Table 8"/>
          <p:cNvGraphicFramePr>
            <a:graphicFrameLocks noGrp="1"/>
          </p:cNvGraphicFramePr>
          <p:nvPr/>
        </p:nvGraphicFramePr>
        <p:xfrm>
          <a:off x="3523741" y="905488"/>
          <a:ext cx="3015955" cy="929791"/>
        </p:xfrm>
        <a:graphic>
          <a:graphicData uri="http://schemas.openxmlformats.org/drawingml/2006/table">
            <a:tbl>
              <a:tblPr firstRow="1" bandRow="1">
                <a:tableStyleId>{D830EC69-B87B-4918-9E3E-7FED8CB5AC7A}</a:tableStyleId>
              </a:tblPr>
              <a:tblGrid>
                <a:gridCol w="1789039"/>
                <a:gridCol w="1226916"/>
              </a:tblGrid>
              <a:tr h="188111">
                <a:tc>
                  <a:txBody>
                    <a:bodyPr/>
                    <a:lstStyle/>
                    <a:p>
                      <a:pPr algn="ctr" fontAlgn="ctr"/>
                      <a:r>
                        <a:rPr lang="en-GB" sz="1000" b="1" i="0" u="none" strike="noStrike" dirty="0" smtClean="0">
                          <a:solidFill>
                            <a:srgbClr val="212529"/>
                          </a:solidFill>
                          <a:effectLst/>
                          <a:latin typeface="Segoe UI" panose="020B0502040204020203" pitchFamily="34" charset="0"/>
                        </a:rPr>
                        <a:t>Exe</a:t>
                      </a:r>
                      <a:r>
                        <a:rPr lang="en-GB" sz="1000" b="1" i="0" u="none" strike="noStrike" baseline="0" dirty="0" smtClean="0">
                          <a:solidFill>
                            <a:srgbClr val="212529"/>
                          </a:solidFill>
                          <a:effectLst/>
                          <a:latin typeface="Segoe UI" panose="020B0502040204020203" pitchFamily="34" charset="0"/>
                        </a:rPr>
                        <a:t> </a:t>
                      </a:r>
                      <a:r>
                        <a:rPr lang="en-GB" sz="1000" b="1" i="0" u="none" strike="noStrike" dirty="0" smtClean="0">
                          <a:solidFill>
                            <a:srgbClr val="212529"/>
                          </a:solidFill>
                          <a:effectLst/>
                          <a:latin typeface="Segoe UI" panose="020B0502040204020203" pitchFamily="34" charset="0"/>
                        </a:rPr>
                        <a:t>options</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max_iter</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50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algo</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"NLOPT_COBYLA"</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14" name="TextBox 13"/>
          <p:cNvSpPr txBox="1"/>
          <p:nvPr/>
        </p:nvSpPr>
        <p:spPr>
          <a:xfrm>
            <a:off x="8290433" y="2979030"/>
            <a:ext cx="2234907" cy="523220"/>
          </a:xfrm>
          <a:prstGeom prst="rect">
            <a:avLst/>
          </a:prstGeom>
          <a:noFill/>
        </p:spPr>
        <p:txBody>
          <a:bodyPr wrap="none" rtlCol="0">
            <a:spAutoFit/>
          </a:bodyPr>
          <a:lstStyle/>
          <a:p>
            <a:r>
              <a:rPr lang="en-US" dirty="0" smtClean="0"/>
              <a:t>Executable default inputs:</a:t>
            </a:r>
          </a:p>
          <a:p>
            <a:r>
              <a:rPr lang="en-US" dirty="0"/>
              <a:t>p</a:t>
            </a:r>
            <a:r>
              <a:rPr lang="en-US" dirty="0" smtClean="0"/>
              <a:t>rop, aero, </a:t>
            </a:r>
            <a:r>
              <a:rPr lang="en-US" dirty="0" err="1" smtClean="0"/>
              <a:t>struc</a:t>
            </a:r>
            <a:r>
              <a:rPr lang="en-US" dirty="0" smtClean="0"/>
              <a:t>, mission</a:t>
            </a:r>
            <a:endParaRPr lang="en-GB" dirty="0"/>
          </a:p>
        </p:txBody>
      </p:sp>
      <p:sp>
        <p:nvSpPr>
          <p:cNvPr id="15" name="TextBox 14"/>
          <p:cNvSpPr txBox="1"/>
          <p:nvPr/>
        </p:nvSpPr>
        <p:spPr>
          <a:xfrm>
            <a:off x="3523741" y="2123326"/>
            <a:ext cx="1648208" cy="523220"/>
          </a:xfrm>
          <a:prstGeom prst="rect">
            <a:avLst/>
          </a:prstGeom>
          <a:noFill/>
        </p:spPr>
        <p:txBody>
          <a:bodyPr wrap="none" rtlCol="0">
            <a:spAutoFit/>
          </a:bodyPr>
          <a:lstStyle/>
          <a:p>
            <a:r>
              <a:rPr lang="en-US" dirty="0" smtClean="0"/>
              <a:t>Executable inputs:</a:t>
            </a:r>
          </a:p>
          <a:p>
            <a:r>
              <a:rPr lang="en-US" dirty="0" smtClean="0"/>
              <a:t>mission</a:t>
            </a:r>
            <a:endParaRPr lang="en-GB" dirty="0"/>
          </a:p>
        </p:txBody>
      </p:sp>
    </p:spTree>
    <p:extLst>
      <p:ext uri="{BB962C8B-B14F-4D97-AF65-F5344CB8AC3E}">
        <p14:creationId xmlns:p14="http://schemas.microsoft.com/office/powerpoint/2010/main" val="4337664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endParaRPr lang="en-GB" dirty="0"/>
          </a:p>
        </p:txBody>
      </p:sp>
      <p:sp>
        <p:nvSpPr>
          <p:cNvPr id="3" name="Title 2"/>
          <p:cNvSpPr>
            <a:spLocks noGrp="1"/>
          </p:cNvSpPr>
          <p:nvPr>
            <p:ph type="title"/>
          </p:nvPr>
        </p:nvSpPr>
        <p:spPr/>
        <p:txBody>
          <a:bodyPr/>
          <a:lstStyle/>
          <a:p>
            <a:r>
              <a:rPr lang="en-US" dirty="0" smtClean="0"/>
              <a:t>XDSM visualization of this algorithm</a:t>
            </a:r>
            <a:endParaRPr lang="en-GB" dirty="0"/>
          </a:p>
        </p:txBody>
      </p:sp>
      <p:pic>
        <p:nvPicPr>
          <p:cNvPr id="5" name="Picture 4"/>
          <p:cNvPicPr>
            <a:picLocks noChangeAspect="1"/>
          </p:cNvPicPr>
          <p:nvPr/>
        </p:nvPicPr>
        <p:blipFill>
          <a:blip r:embed="rId2"/>
          <a:stretch>
            <a:fillRect/>
          </a:stretch>
        </p:blipFill>
        <p:spPr>
          <a:xfrm>
            <a:off x="0" y="1347319"/>
            <a:ext cx="4800600" cy="1704975"/>
          </a:xfrm>
          <a:prstGeom prst="rect">
            <a:avLst/>
          </a:prstGeom>
        </p:spPr>
      </p:pic>
      <p:sp>
        <p:nvSpPr>
          <p:cNvPr id="6" name="TextBox 5"/>
          <p:cNvSpPr txBox="1"/>
          <p:nvPr/>
        </p:nvSpPr>
        <p:spPr>
          <a:xfrm>
            <a:off x="1436105" y="3052294"/>
            <a:ext cx="1646605" cy="307777"/>
          </a:xfrm>
          <a:prstGeom prst="rect">
            <a:avLst/>
          </a:prstGeom>
          <a:noFill/>
        </p:spPr>
        <p:txBody>
          <a:bodyPr wrap="none" rtlCol="0">
            <a:spAutoFit/>
          </a:bodyPr>
          <a:lstStyle/>
          <a:p>
            <a:r>
              <a:rPr lang="en-US" dirty="0" smtClean="0"/>
              <a:t>Sub-scenario prop</a:t>
            </a:r>
            <a:endParaRPr lang="en-GB" dirty="0"/>
          </a:p>
        </p:txBody>
      </p:sp>
      <p:sp>
        <p:nvSpPr>
          <p:cNvPr id="7" name="TextBox 6"/>
          <p:cNvSpPr txBox="1"/>
          <p:nvPr/>
        </p:nvSpPr>
        <p:spPr>
          <a:xfrm>
            <a:off x="6962363" y="3052293"/>
            <a:ext cx="1646605" cy="307777"/>
          </a:xfrm>
          <a:prstGeom prst="rect">
            <a:avLst/>
          </a:prstGeom>
          <a:noFill/>
        </p:spPr>
        <p:txBody>
          <a:bodyPr wrap="none" rtlCol="0">
            <a:spAutoFit/>
          </a:bodyPr>
          <a:lstStyle/>
          <a:p>
            <a:r>
              <a:rPr lang="en-US" dirty="0" smtClean="0"/>
              <a:t>Sub-scenario aero</a:t>
            </a:r>
            <a:endParaRPr lang="en-GB" dirty="0"/>
          </a:p>
        </p:txBody>
      </p:sp>
      <p:pic>
        <p:nvPicPr>
          <p:cNvPr id="8" name="Picture 7"/>
          <p:cNvPicPr>
            <a:picLocks noChangeAspect="1"/>
          </p:cNvPicPr>
          <p:nvPr/>
        </p:nvPicPr>
        <p:blipFill>
          <a:blip r:embed="rId3"/>
          <a:stretch>
            <a:fillRect/>
          </a:stretch>
        </p:blipFill>
        <p:spPr>
          <a:xfrm>
            <a:off x="478800" y="3966346"/>
            <a:ext cx="4543425" cy="1600200"/>
          </a:xfrm>
          <a:prstGeom prst="rect">
            <a:avLst/>
          </a:prstGeom>
        </p:spPr>
      </p:pic>
      <p:sp>
        <p:nvSpPr>
          <p:cNvPr id="9" name="TextBox 8"/>
          <p:cNvSpPr txBox="1"/>
          <p:nvPr/>
        </p:nvSpPr>
        <p:spPr>
          <a:xfrm>
            <a:off x="1436104" y="5612229"/>
            <a:ext cx="1677062" cy="307777"/>
          </a:xfrm>
          <a:prstGeom prst="rect">
            <a:avLst/>
          </a:prstGeom>
          <a:noFill/>
        </p:spPr>
        <p:txBody>
          <a:bodyPr wrap="none" rtlCol="0">
            <a:spAutoFit/>
          </a:bodyPr>
          <a:lstStyle/>
          <a:p>
            <a:r>
              <a:rPr lang="en-US" dirty="0" smtClean="0"/>
              <a:t>Sub-scenario </a:t>
            </a:r>
            <a:r>
              <a:rPr lang="en-US" dirty="0" err="1" smtClean="0"/>
              <a:t>struc</a:t>
            </a:r>
            <a:endParaRPr lang="en-GB" dirty="0"/>
          </a:p>
        </p:txBody>
      </p:sp>
      <p:pic>
        <p:nvPicPr>
          <p:cNvPr id="10" name="Picture 9"/>
          <p:cNvPicPr>
            <a:picLocks noChangeAspect="1"/>
          </p:cNvPicPr>
          <p:nvPr/>
        </p:nvPicPr>
        <p:blipFill>
          <a:blip r:embed="rId4"/>
          <a:stretch>
            <a:fillRect/>
          </a:stretch>
        </p:blipFill>
        <p:spPr>
          <a:xfrm>
            <a:off x="5502737" y="1351427"/>
            <a:ext cx="4867275" cy="1466850"/>
          </a:xfrm>
          <a:prstGeom prst="rect">
            <a:avLst/>
          </a:prstGeom>
        </p:spPr>
      </p:pic>
    </p:spTree>
    <p:extLst>
      <p:ext uri="{BB962C8B-B14F-4D97-AF65-F5344CB8AC3E}">
        <p14:creationId xmlns:p14="http://schemas.microsoft.com/office/powerpoint/2010/main" val="34750451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endParaRPr lang="en-GB" dirty="0"/>
          </a:p>
        </p:txBody>
      </p:sp>
      <p:sp>
        <p:nvSpPr>
          <p:cNvPr id="3" name="Title 2"/>
          <p:cNvSpPr>
            <a:spLocks noGrp="1"/>
          </p:cNvSpPr>
          <p:nvPr>
            <p:ph type="title"/>
          </p:nvPr>
        </p:nvSpPr>
        <p:spPr/>
        <p:txBody>
          <a:bodyPr/>
          <a:lstStyle/>
          <a:p>
            <a:r>
              <a:rPr lang="en-US" dirty="0" smtClean="0"/>
              <a:t>XDSM visualization of this algorithm</a:t>
            </a:r>
            <a:endParaRPr lang="en-GB" dirty="0"/>
          </a:p>
        </p:txBody>
      </p:sp>
      <p:sp>
        <p:nvSpPr>
          <p:cNvPr id="9" name="TextBox 8"/>
          <p:cNvSpPr txBox="1"/>
          <p:nvPr/>
        </p:nvSpPr>
        <p:spPr>
          <a:xfrm>
            <a:off x="6277927" y="726312"/>
            <a:ext cx="1548822" cy="307777"/>
          </a:xfrm>
          <a:prstGeom prst="rect">
            <a:avLst/>
          </a:prstGeom>
          <a:noFill/>
        </p:spPr>
        <p:txBody>
          <a:bodyPr wrap="none" rtlCol="0">
            <a:spAutoFit/>
          </a:bodyPr>
          <a:lstStyle/>
          <a:p>
            <a:r>
              <a:rPr lang="en-US" dirty="0" smtClean="0"/>
              <a:t>Scenario mission</a:t>
            </a:r>
            <a:endParaRPr lang="en-GB" dirty="0"/>
          </a:p>
        </p:txBody>
      </p:sp>
      <p:pic>
        <p:nvPicPr>
          <p:cNvPr id="4" name="Picture 3"/>
          <p:cNvPicPr>
            <a:picLocks noChangeAspect="1"/>
          </p:cNvPicPr>
          <p:nvPr/>
        </p:nvPicPr>
        <p:blipFill>
          <a:blip r:embed="rId2"/>
          <a:stretch>
            <a:fillRect/>
          </a:stretch>
        </p:blipFill>
        <p:spPr>
          <a:xfrm>
            <a:off x="0" y="1496388"/>
            <a:ext cx="12192000" cy="5354412"/>
          </a:xfrm>
          <a:prstGeom prst="rect">
            <a:avLst/>
          </a:prstGeom>
        </p:spPr>
      </p:pic>
      <p:sp>
        <p:nvSpPr>
          <p:cNvPr id="6" name="TextBox 5"/>
          <p:cNvSpPr txBox="1"/>
          <p:nvPr/>
        </p:nvSpPr>
        <p:spPr>
          <a:xfrm>
            <a:off x="6173523" y="1024388"/>
            <a:ext cx="5227713" cy="523220"/>
          </a:xfrm>
          <a:prstGeom prst="rect">
            <a:avLst/>
          </a:prstGeom>
          <a:noFill/>
        </p:spPr>
        <p:txBody>
          <a:bodyPr wrap="none" rtlCol="0">
            <a:spAutoFit/>
          </a:bodyPr>
          <a:lstStyle/>
          <a:p>
            <a:r>
              <a:rPr lang="en-US" dirty="0" smtClean="0"/>
              <a:t>Here is only an example of </a:t>
            </a:r>
            <a:r>
              <a:rPr lang="en-US" dirty="0" err="1" smtClean="0"/>
              <a:t>bilevel</a:t>
            </a:r>
            <a:r>
              <a:rPr lang="en-US" dirty="0" smtClean="0"/>
              <a:t> that can be created.</a:t>
            </a:r>
          </a:p>
          <a:p>
            <a:r>
              <a:rPr lang="en-US" dirty="0" smtClean="0"/>
              <a:t>Also there are default options used … that can be also changed</a:t>
            </a:r>
            <a:endParaRPr lang="en-GB" dirty="0"/>
          </a:p>
        </p:txBody>
      </p:sp>
    </p:spTree>
    <p:extLst>
      <p:ext uri="{BB962C8B-B14F-4D97-AF65-F5344CB8AC3E}">
        <p14:creationId xmlns:p14="http://schemas.microsoft.com/office/powerpoint/2010/main" val="14786672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r>
              <a:rPr lang="en-GB" sz="1600" dirty="0" smtClean="0"/>
              <a:t> </a:t>
            </a:r>
            <a:r>
              <a:rPr lang="en-US" dirty="0" smtClean="0">
                <a:solidFill>
                  <a:srgbClr val="FF0000"/>
                </a:solidFill>
              </a:rPr>
              <a:t> </a:t>
            </a:r>
            <a:endParaRPr lang="en-GB" dirty="0">
              <a:solidFill>
                <a:srgbClr val="FF0000"/>
              </a:solidFill>
            </a:endParaRPr>
          </a:p>
        </p:txBody>
      </p:sp>
      <p:sp>
        <p:nvSpPr>
          <p:cNvPr id="3" name="Title 2"/>
          <p:cNvSpPr>
            <a:spLocks noGrp="1"/>
          </p:cNvSpPr>
          <p:nvPr>
            <p:ph type="title"/>
          </p:nvPr>
        </p:nvSpPr>
        <p:spPr/>
        <p:txBody>
          <a:bodyPr/>
          <a:lstStyle/>
          <a:p>
            <a:r>
              <a:rPr lang="en-US" dirty="0" smtClean="0"/>
              <a:t>Resulting simulation problem to be solved</a:t>
            </a:r>
            <a:endParaRPr lang="en-GB" dirty="0"/>
          </a:p>
        </p:txBody>
      </p:sp>
      <p:graphicFrame>
        <p:nvGraphicFramePr>
          <p:cNvPr id="4" name="Table 3"/>
          <p:cNvGraphicFramePr>
            <a:graphicFrameLocks noGrp="1"/>
          </p:cNvGraphicFramePr>
          <p:nvPr/>
        </p:nvGraphicFramePr>
        <p:xfrm>
          <a:off x="342801" y="1402279"/>
          <a:ext cx="4680236" cy="2229741"/>
        </p:xfrm>
        <a:graphic>
          <a:graphicData uri="http://schemas.openxmlformats.org/drawingml/2006/table">
            <a:tbl>
              <a:tblPr firstRow="1" bandRow="1">
                <a:tableStyleId>{D830EC69-B87B-4918-9E3E-7FED8CB5AC7A}</a:tableStyleId>
              </a:tblPr>
              <a:tblGrid>
                <a:gridCol w="2587276"/>
                <a:gridCol w="2092960"/>
              </a:tblGrid>
              <a:tr h="370840">
                <a:tc>
                  <a:txBody>
                    <a:bodyPr/>
                    <a:lstStyle/>
                    <a:p>
                      <a:r>
                        <a:rPr lang="en-US" dirty="0" smtClean="0"/>
                        <a:t>Scenario prop optimization problem:</a:t>
                      </a:r>
                      <a:endParaRPr lang="en-GB" dirty="0"/>
                    </a:p>
                  </a:txBody>
                  <a:tcPr/>
                </a:tc>
                <a:tc>
                  <a:txBody>
                    <a:bodyPr/>
                    <a:lstStyle/>
                    <a:p>
                      <a:endParaRPr lang="en-GB" dirty="0"/>
                    </a:p>
                  </a:txBody>
                  <a:tcPr/>
                </a:tc>
              </a:tr>
              <a:tr h="228221">
                <a:tc>
                  <a:txBody>
                    <a:bodyPr/>
                    <a:lstStyle/>
                    <a:p>
                      <a:pPr algn="l" fontAlgn="b"/>
                      <a:r>
                        <a:rPr lang="en-GB" sz="1100" b="0" i="0" u="none" strike="noStrike" dirty="0" smtClean="0">
                          <a:solidFill>
                            <a:srgbClr val="000000"/>
                          </a:solidFill>
                          <a:effectLst/>
                          <a:latin typeface="Calibri" panose="020F0502020204030204" pitchFamily="34" charset="0"/>
                        </a:rPr>
                        <a:t>minimize </a:t>
                      </a:r>
                      <a:r>
                        <a:rPr lang="en-GB" sz="1100" b="0" i="0" u="none" strike="noStrike" dirty="0">
                          <a:solidFill>
                            <a:srgbClr val="000000"/>
                          </a:solidFill>
                          <a:effectLst/>
                          <a:latin typeface="Calibri" panose="020F0502020204030204" pitchFamily="34" charset="0"/>
                        </a:rPr>
                        <a:t>the objective </a:t>
                      </a:r>
                      <a:r>
                        <a:rPr lang="en-GB" sz="1100" b="0" i="0" u="none" strike="noStrike" dirty="0" smtClean="0">
                          <a:solidFill>
                            <a:srgbClr val="000000"/>
                          </a:solidFill>
                          <a:effectLst/>
                          <a:latin typeface="Calibri" panose="020F0502020204030204" pitchFamily="34" charset="0"/>
                        </a:rPr>
                        <a:t>variable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y_34(x_3)</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with respect to </a:t>
                      </a:r>
                      <a:r>
                        <a:rPr lang="en-GB" sz="1100" b="0" i="0" u="none" strike="noStrike" dirty="0" err="1" smtClean="0">
                          <a:solidFill>
                            <a:srgbClr val="000000"/>
                          </a:solidFill>
                          <a:effectLst/>
                          <a:latin typeface="Calibri" panose="020F0502020204030204" pitchFamily="34" charset="0"/>
                        </a:rPr>
                        <a:t>optim</a:t>
                      </a:r>
                      <a:r>
                        <a:rPr lang="en-GB" sz="1100" b="0" i="0" u="none" strike="noStrike" baseline="0" dirty="0" smtClean="0">
                          <a:solidFill>
                            <a:srgbClr val="000000"/>
                          </a:solidFill>
                          <a:effectLst/>
                          <a:latin typeface="Calibri" panose="020F0502020204030204" pitchFamily="34" charset="0"/>
                        </a:rPr>
                        <a:t> </a:t>
                      </a:r>
                      <a:r>
                        <a:rPr lang="en-GB" sz="1100" b="0" i="0" u="none" strike="noStrike" dirty="0" smtClean="0">
                          <a:solidFill>
                            <a:srgbClr val="000000"/>
                          </a:solidFill>
                          <a:effectLst/>
                          <a:latin typeface="Calibri" panose="020F0502020204030204" pitchFamily="34" charset="0"/>
                        </a:rPr>
                        <a:t>variables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x_3</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subject to general ineq constraints</a:t>
                      </a:r>
                    </a:p>
                  </a:txBody>
                  <a:tcPr marL="7620" marR="7620" marT="7620" marB="0" anchor="b"/>
                </a:tc>
                <a:tc>
                  <a:txBody>
                    <a:bodyPr/>
                    <a:lstStyle/>
                    <a:p>
                      <a:pPr algn="l" fontAlgn="b"/>
                      <a:r>
                        <a:rPr lang="en-GB" sz="1100" dirty="0" smtClean="0"/>
                        <a:t>g_3(x_3) &lt;= 0.0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subject to bound constraints</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a:solidFill>
                            <a:srgbClr val="000000"/>
                          </a:solidFill>
                          <a:effectLst/>
                          <a:latin typeface="Calibri" panose="020F0502020204030204" pitchFamily="34" charset="0"/>
                        </a:rPr>
                        <a:t>for </a:t>
                      </a:r>
                      <a:r>
                        <a:rPr lang="en-GB" sz="1100" b="0" i="0" u="none" strike="noStrike" dirty="0" err="1" smtClean="0">
                          <a:solidFill>
                            <a:srgbClr val="000000"/>
                          </a:solidFill>
                          <a:effectLst/>
                          <a:latin typeface="Calibri" panose="020F0502020204030204" pitchFamily="34" charset="0"/>
                        </a:rPr>
                        <a:t>optim</a:t>
                      </a:r>
                      <a:r>
                        <a:rPr lang="en-GB" sz="1100" b="0" i="0" u="none" strike="noStrike" dirty="0" smtClean="0">
                          <a:solidFill>
                            <a:srgbClr val="000000"/>
                          </a:solidFill>
                          <a:effectLst/>
                          <a:latin typeface="Calibri" panose="020F0502020204030204" pitchFamily="34" charset="0"/>
                        </a:rPr>
                        <a:t> variable</a:t>
                      </a:r>
                      <a:r>
                        <a:rPr lang="en-GB" sz="1100" b="0" i="0" u="none" strike="noStrike" baseline="0" dirty="0" smtClean="0">
                          <a:solidFill>
                            <a:srgbClr val="000000"/>
                          </a:solidFill>
                          <a:effectLst/>
                          <a:latin typeface="Calibri" panose="020F0502020204030204" pitchFamily="34" charset="0"/>
                        </a:rPr>
                        <a:t> </a:t>
                      </a:r>
                      <a:r>
                        <a:rPr lang="en-GB" sz="1100" dirty="0" smtClean="0"/>
                        <a:t>x_3 line in DS</a:t>
                      </a:r>
                      <a:endParaRPr lang="en-GB" sz="1100" b="0" i="0" u="none" strike="noStrike" dirty="0" smtClean="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where the System Discipline consists </a:t>
                      </a:r>
                    </a:p>
                  </a:txBody>
                  <a:tcPr marL="7620" marR="7620" marT="7620" marB="0" anchor="b"/>
                </a:tc>
                <a:tc>
                  <a:txBody>
                    <a:bodyPr/>
                    <a:lstStyle/>
                    <a:p>
                      <a:pPr algn="l" fontAlgn="b"/>
                      <a:r>
                        <a:rPr lang="en-GB" sz="1100" b="0" i="0" u="none" strike="noStrike" dirty="0" err="1" smtClean="0">
                          <a:solidFill>
                            <a:srgbClr val="000000"/>
                          </a:solidFill>
                          <a:effectLst/>
                          <a:latin typeface="Calibri" panose="020F0502020204030204" pitchFamily="34" charset="0"/>
                        </a:rPr>
                        <a:t>SobieskiPropulsion</a:t>
                      </a:r>
                      <a:r>
                        <a:rPr lang="en-GB" sz="1100" b="0" i="0" u="none" strike="noStrike" dirty="0" smtClean="0">
                          <a:solidFill>
                            <a:srgbClr val="000000"/>
                          </a:solidFill>
                          <a:effectLst/>
                          <a:latin typeface="Calibri" panose="020F0502020204030204" pitchFamily="34" charset="0"/>
                        </a:rPr>
                        <a:t> (id 3)</a:t>
                      </a:r>
                    </a:p>
                  </a:txBody>
                  <a:tcPr marL="7620" marR="7620" marT="7620" marB="0" anchor="b"/>
                </a:tc>
              </a:tr>
            </a:tbl>
          </a:graphicData>
        </a:graphic>
      </p:graphicFrame>
      <p:graphicFrame>
        <p:nvGraphicFramePr>
          <p:cNvPr id="5" name="Table 4"/>
          <p:cNvGraphicFramePr>
            <a:graphicFrameLocks noGrp="1"/>
          </p:cNvGraphicFramePr>
          <p:nvPr/>
        </p:nvGraphicFramePr>
        <p:xfrm>
          <a:off x="342801" y="4045093"/>
          <a:ext cx="4680236" cy="2229741"/>
        </p:xfrm>
        <a:graphic>
          <a:graphicData uri="http://schemas.openxmlformats.org/drawingml/2006/table">
            <a:tbl>
              <a:tblPr firstRow="1" bandRow="1">
                <a:tableStyleId>{D830EC69-B87B-4918-9E3E-7FED8CB5AC7A}</a:tableStyleId>
              </a:tblPr>
              <a:tblGrid>
                <a:gridCol w="2587276"/>
                <a:gridCol w="2092960"/>
              </a:tblGrid>
              <a:tr h="370840">
                <a:tc>
                  <a:txBody>
                    <a:bodyPr/>
                    <a:lstStyle/>
                    <a:p>
                      <a:r>
                        <a:rPr lang="en-US" dirty="0" smtClean="0"/>
                        <a:t>Scenario aero optimization problem:</a:t>
                      </a:r>
                      <a:endParaRPr lang="en-GB" dirty="0"/>
                    </a:p>
                  </a:txBody>
                  <a:tcPr/>
                </a:tc>
                <a:tc>
                  <a:txBody>
                    <a:bodyPr/>
                    <a:lstStyle/>
                    <a:p>
                      <a:endParaRPr lang="en-GB" dirty="0"/>
                    </a:p>
                  </a:txBody>
                  <a:tcPr/>
                </a:tc>
              </a:tr>
              <a:tr h="228221">
                <a:tc>
                  <a:txBody>
                    <a:bodyPr/>
                    <a:lstStyle/>
                    <a:p>
                      <a:pPr algn="l" fontAlgn="b"/>
                      <a:r>
                        <a:rPr lang="en-GB" sz="1100" b="0" i="0" u="none" strike="noStrike" dirty="0" smtClean="0">
                          <a:solidFill>
                            <a:srgbClr val="000000"/>
                          </a:solidFill>
                          <a:effectLst/>
                          <a:latin typeface="Calibri" panose="020F0502020204030204" pitchFamily="34" charset="0"/>
                        </a:rPr>
                        <a:t>minimize </a:t>
                      </a:r>
                      <a:r>
                        <a:rPr lang="en-GB" sz="1100" b="0" i="0" u="none" strike="noStrike" dirty="0">
                          <a:solidFill>
                            <a:srgbClr val="000000"/>
                          </a:solidFill>
                          <a:effectLst/>
                          <a:latin typeface="Calibri" panose="020F0502020204030204" pitchFamily="34" charset="0"/>
                        </a:rPr>
                        <a:t>the objective </a:t>
                      </a:r>
                      <a:r>
                        <a:rPr lang="en-GB" sz="1100" b="0" i="0" u="none" strike="noStrike" dirty="0" smtClean="0">
                          <a:solidFill>
                            <a:srgbClr val="000000"/>
                          </a:solidFill>
                          <a:effectLst/>
                          <a:latin typeface="Calibri" panose="020F0502020204030204" pitchFamily="34" charset="0"/>
                        </a:rPr>
                        <a:t>variable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-y_24(x_2)</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with respect to </a:t>
                      </a:r>
                      <a:r>
                        <a:rPr lang="en-GB" sz="1100" b="0" i="0" u="none" strike="noStrike" dirty="0" err="1" smtClean="0">
                          <a:solidFill>
                            <a:srgbClr val="000000"/>
                          </a:solidFill>
                          <a:effectLst/>
                          <a:latin typeface="Calibri" panose="020F0502020204030204" pitchFamily="34" charset="0"/>
                        </a:rPr>
                        <a:t>optim</a:t>
                      </a:r>
                      <a:r>
                        <a:rPr lang="en-GB" sz="1100" b="0" i="0" u="none" strike="noStrike" baseline="0" dirty="0" smtClean="0">
                          <a:solidFill>
                            <a:srgbClr val="000000"/>
                          </a:solidFill>
                          <a:effectLst/>
                          <a:latin typeface="Calibri" panose="020F0502020204030204" pitchFamily="34" charset="0"/>
                        </a:rPr>
                        <a:t> </a:t>
                      </a:r>
                      <a:r>
                        <a:rPr lang="en-GB" sz="1100" b="0" i="0" u="none" strike="noStrike" dirty="0" smtClean="0">
                          <a:solidFill>
                            <a:srgbClr val="000000"/>
                          </a:solidFill>
                          <a:effectLst/>
                          <a:latin typeface="Calibri" panose="020F0502020204030204" pitchFamily="34" charset="0"/>
                        </a:rPr>
                        <a:t>variables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x_2</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subject to general ineq constraints</a:t>
                      </a:r>
                    </a:p>
                  </a:txBody>
                  <a:tcPr marL="7620" marR="7620" marT="7620" marB="0" anchor="b"/>
                </a:tc>
                <a:tc>
                  <a:txBody>
                    <a:bodyPr/>
                    <a:lstStyle/>
                    <a:p>
                      <a:pPr algn="l" fontAlgn="b"/>
                      <a:r>
                        <a:rPr lang="en-GB" sz="1100" dirty="0" smtClean="0"/>
                        <a:t>g_2(x_2) &lt;= 0.0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subject to bound constraints</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a:solidFill>
                            <a:srgbClr val="000000"/>
                          </a:solidFill>
                          <a:effectLst/>
                          <a:latin typeface="Calibri" panose="020F0502020204030204" pitchFamily="34" charset="0"/>
                        </a:rPr>
                        <a:t>for </a:t>
                      </a:r>
                      <a:r>
                        <a:rPr lang="en-GB" sz="1100" b="0" i="0" u="none" strike="noStrike" dirty="0" err="1" smtClean="0">
                          <a:solidFill>
                            <a:srgbClr val="000000"/>
                          </a:solidFill>
                          <a:effectLst/>
                          <a:latin typeface="Calibri" panose="020F0502020204030204" pitchFamily="34" charset="0"/>
                        </a:rPr>
                        <a:t>optim</a:t>
                      </a:r>
                      <a:r>
                        <a:rPr lang="en-GB" sz="1100" b="0" i="0" u="none" strike="noStrike" dirty="0" smtClean="0">
                          <a:solidFill>
                            <a:srgbClr val="000000"/>
                          </a:solidFill>
                          <a:effectLst/>
                          <a:latin typeface="Calibri" panose="020F0502020204030204" pitchFamily="34" charset="0"/>
                        </a:rPr>
                        <a:t> variable</a:t>
                      </a:r>
                      <a:r>
                        <a:rPr lang="en-GB" sz="1100" b="0" i="0" u="none" strike="noStrike" baseline="0" dirty="0" smtClean="0">
                          <a:solidFill>
                            <a:srgbClr val="000000"/>
                          </a:solidFill>
                          <a:effectLst/>
                          <a:latin typeface="Calibri" panose="020F0502020204030204" pitchFamily="34" charset="0"/>
                        </a:rPr>
                        <a:t> </a:t>
                      </a:r>
                      <a:r>
                        <a:rPr lang="en-GB" sz="1100" dirty="0" smtClean="0"/>
                        <a:t>x_2</a:t>
                      </a:r>
                      <a:r>
                        <a:rPr lang="en-GB" sz="1100" b="0" i="0" u="none" strike="noStrike" baseline="0" dirty="0" smtClean="0">
                          <a:solidFill>
                            <a:srgbClr val="000000"/>
                          </a:solidFill>
                          <a:effectLst/>
                          <a:latin typeface="Calibri" panose="020F0502020204030204" pitchFamily="34" charset="0"/>
                        </a:rPr>
                        <a:t> </a:t>
                      </a:r>
                      <a:r>
                        <a:rPr lang="en-GB" sz="1100" dirty="0" smtClean="0"/>
                        <a:t>line in DS</a:t>
                      </a:r>
                      <a:endParaRPr lang="en-GB" sz="1100" b="0" i="0" u="none" strike="noStrike" dirty="0" smtClean="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where the System Discipline consists </a:t>
                      </a:r>
                    </a:p>
                  </a:txBody>
                  <a:tcPr marL="7620" marR="7620" marT="7620" marB="0" anchor="b"/>
                </a:tc>
                <a:tc>
                  <a:txBody>
                    <a:bodyPr/>
                    <a:lstStyle/>
                    <a:p>
                      <a:pPr algn="l" fontAlgn="b"/>
                      <a:r>
                        <a:rPr lang="en-GB" sz="1100" b="0" i="0" u="none" strike="noStrike" dirty="0" err="1" smtClean="0">
                          <a:solidFill>
                            <a:srgbClr val="000000"/>
                          </a:solidFill>
                          <a:effectLst/>
                          <a:latin typeface="Calibri" panose="020F0502020204030204" pitchFamily="34" charset="0"/>
                        </a:rPr>
                        <a:t>SobieskiAerodynamics</a:t>
                      </a:r>
                      <a:r>
                        <a:rPr lang="en-GB" sz="1100" b="0" i="0" u="none" strike="noStrike" dirty="0" smtClean="0">
                          <a:solidFill>
                            <a:srgbClr val="000000"/>
                          </a:solidFill>
                          <a:effectLst/>
                          <a:latin typeface="Calibri" panose="020F0502020204030204" pitchFamily="34" charset="0"/>
                        </a:rPr>
                        <a:t>  (id 2)</a:t>
                      </a:r>
                    </a:p>
                  </a:txBody>
                  <a:tcPr marL="7620" marR="7620" marT="7620" marB="0" anchor="b"/>
                </a:tc>
              </a:tr>
            </a:tbl>
          </a:graphicData>
        </a:graphic>
      </p:graphicFrame>
      <p:graphicFrame>
        <p:nvGraphicFramePr>
          <p:cNvPr id="6" name="Table 5"/>
          <p:cNvGraphicFramePr>
            <a:graphicFrameLocks noGrp="1"/>
          </p:cNvGraphicFramePr>
          <p:nvPr/>
        </p:nvGraphicFramePr>
        <p:xfrm>
          <a:off x="5634360" y="1418046"/>
          <a:ext cx="4680236" cy="2229741"/>
        </p:xfrm>
        <a:graphic>
          <a:graphicData uri="http://schemas.openxmlformats.org/drawingml/2006/table">
            <a:tbl>
              <a:tblPr firstRow="1" bandRow="1">
                <a:tableStyleId>{D830EC69-B87B-4918-9E3E-7FED8CB5AC7A}</a:tableStyleId>
              </a:tblPr>
              <a:tblGrid>
                <a:gridCol w="2587276"/>
                <a:gridCol w="2092960"/>
              </a:tblGrid>
              <a:tr h="370840">
                <a:tc>
                  <a:txBody>
                    <a:bodyPr/>
                    <a:lstStyle/>
                    <a:p>
                      <a:r>
                        <a:rPr lang="en-US" dirty="0" smtClean="0"/>
                        <a:t>Scenario </a:t>
                      </a:r>
                      <a:r>
                        <a:rPr lang="en-US" dirty="0" err="1" smtClean="0"/>
                        <a:t>struct</a:t>
                      </a:r>
                      <a:r>
                        <a:rPr lang="en-US" baseline="0" dirty="0" smtClean="0"/>
                        <a:t> </a:t>
                      </a:r>
                      <a:r>
                        <a:rPr lang="en-US" dirty="0" smtClean="0"/>
                        <a:t>optimization problem:</a:t>
                      </a:r>
                      <a:endParaRPr lang="en-GB" dirty="0"/>
                    </a:p>
                  </a:txBody>
                  <a:tcPr/>
                </a:tc>
                <a:tc>
                  <a:txBody>
                    <a:bodyPr/>
                    <a:lstStyle/>
                    <a:p>
                      <a:endParaRPr lang="en-GB" dirty="0"/>
                    </a:p>
                  </a:txBody>
                  <a:tcPr/>
                </a:tc>
              </a:tr>
              <a:tr h="228221">
                <a:tc>
                  <a:txBody>
                    <a:bodyPr/>
                    <a:lstStyle/>
                    <a:p>
                      <a:pPr algn="l" fontAlgn="b"/>
                      <a:r>
                        <a:rPr lang="en-GB" sz="1100" b="0" i="0" u="none" strike="noStrike" dirty="0" smtClean="0">
                          <a:solidFill>
                            <a:srgbClr val="000000"/>
                          </a:solidFill>
                          <a:effectLst/>
                          <a:latin typeface="Calibri" panose="020F0502020204030204" pitchFamily="34" charset="0"/>
                        </a:rPr>
                        <a:t>minimize </a:t>
                      </a:r>
                      <a:r>
                        <a:rPr lang="en-GB" sz="1100" b="0" i="0" u="none" strike="noStrike" dirty="0">
                          <a:solidFill>
                            <a:srgbClr val="000000"/>
                          </a:solidFill>
                          <a:effectLst/>
                          <a:latin typeface="Calibri" panose="020F0502020204030204" pitchFamily="34" charset="0"/>
                        </a:rPr>
                        <a:t>the objective </a:t>
                      </a:r>
                      <a:r>
                        <a:rPr lang="en-GB" sz="1100" b="0" i="0" u="none" strike="noStrike" dirty="0" smtClean="0">
                          <a:solidFill>
                            <a:srgbClr val="000000"/>
                          </a:solidFill>
                          <a:effectLst/>
                          <a:latin typeface="Calibri" panose="020F0502020204030204" pitchFamily="34" charset="0"/>
                        </a:rPr>
                        <a:t>variable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-y_11(x_1)</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with respect to </a:t>
                      </a:r>
                      <a:r>
                        <a:rPr lang="en-GB" sz="1100" b="0" i="0" u="none" strike="noStrike" dirty="0" err="1" smtClean="0">
                          <a:solidFill>
                            <a:srgbClr val="000000"/>
                          </a:solidFill>
                          <a:effectLst/>
                          <a:latin typeface="Calibri" panose="020F0502020204030204" pitchFamily="34" charset="0"/>
                        </a:rPr>
                        <a:t>optim</a:t>
                      </a:r>
                      <a:r>
                        <a:rPr lang="en-GB" sz="1100" b="0" i="0" u="none" strike="noStrike" baseline="0" dirty="0" smtClean="0">
                          <a:solidFill>
                            <a:srgbClr val="000000"/>
                          </a:solidFill>
                          <a:effectLst/>
                          <a:latin typeface="Calibri" panose="020F0502020204030204" pitchFamily="34" charset="0"/>
                        </a:rPr>
                        <a:t> </a:t>
                      </a:r>
                      <a:r>
                        <a:rPr lang="en-GB" sz="1100" b="0" i="0" u="none" strike="noStrike" dirty="0" smtClean="0">
                          <a:solidFill>
                            <a:srgbClr val="000000"/>
                          </a:solidFill>
                          <a:effectLst/>
                          <a:latin typeface="Calibri" panose="020F0502020204030204" pitchFamily="34" charset="0"/>
                        </a:rPr>
                        <a:t>variables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x_1</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subject to general ineq constraints</a:t>
                      </a:r>
                    </a:p>
                  </a:txBody>
                  <a:tcPr marL="7620" marR="7620" marT="7620" marB="0" anchor="b"/>
                </a:tc>
                <a:tc>
                  <a:txBody>
                    <a:bodyPr/>
                    <a:lstStyle/>
                    <a:p>
                      <a:pPr algn="l" fontAlgn="b"/>
                      <a:r>
                        <a:rPr lang="en-GB" sz="1100" dirty="0" smtClean="0"/>
                        <a:t>g_1(x_1) &lt;= 0.0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subject to bound constraints</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a:solidFill>
                            <a:srgbClr val="000000"/>
                          </a:solidFill>
                          <a:effectLst/>
                          <a:latin typeface="Calibri" panose="020F0502020204030204" pitchFamily="34" charset="0"/>
                        </a:rPr>
                        <a:t>for </a:t>
                      </a:r>
                      <a:r>
                        <a:rPr lang="en-GB" sz="1100" b="0" i="0" u="none" strike="noStrike" dirty="0" err="1" smtClean="0">
                          <a:solidFill>
                            <a:srgbClr val="000000"/>
                          </a:solidFill>
                          <a:effectLst/>
                          <a:latin typeface="Calibri" panose="020F0502020204030204" pitchFamily="34" charset="0"/>
                        </a:rPr>
                        <a:t>optim</a:t>
                      </a:r>
                      <a:r>
                        <a:rPr lang="en-GB" sz="1100" b="0" i="0" u="none" strike="noStrike" dirty="0" smtClean="0">
                          <a:solidFill>
                            <a:srgbClr val="000000"/>
                          </a:solidFill>
                          <a:effectLst/>
                          <a:latin typeface="Calibri" panose="020F0502020204030204" pitchFamily="34" charset="0"/>
                        </a:rPr>
                        <a:t> variable</a:t>
                      </a:r>
                      <a:r>
                        <a:rPr lang="en-GB" sz="1100" b="0" i="0" u="none" strike="noStrike" baseline="0" dirty="0" smtClean="0">
                          <a:solidFill>
                            <a:srgbClr val="000000"/>
                          </a:solidFill>
                          <a:effectLst/>
                          <a:latin typeface="Calibri" panose="020F0502020204030204" pitchFamily="34" charset="0"/>
                        </a:rPr>
                        <a:t> </a:t>
                      </a:r>
                      <a:r>
                        <a:rPr lang="en-GB" sz="1100" dirty="0" smtClean="0"/>
                        <a:t>x_1 line in DS</a:t>
                      </a:r>
                      <a:endParaRPr lang="en-GB" sz="1100" b="0" i="0" u="none" strike="noStrike" dirty="0" smtClean="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where the System Discipline consists </a:t>
                      </a:r>
                    </a:p>
                  </a:txBody>
                  <a:tcPr marL="7620" marR="7620" marT="7620" marB="0" anchor="b"/>
                </a:tc>
                <a:tc>
                  <a:txBody>
                    <a:bodyPr/>
                    <a:lstStyle/>
                    <a:p>
                      <a:pPr algn="l" fontAlgn="b"/>
                      <a:r>
                        <a:rPr lang="en-GB" sz="1100" b="0" i="0" u="none" strike="noStrike" dirty="0" err="1" smtClean="0">
                          <a:solidFill>
                            <a:srgbClr val="000000"/>
                          </a:solidFill>
                          <a:effectLst/>
                          <a:latin typeface="Calibri" panose="020F0502020204030204" pitchFamily="34" charset="0"/>
                        </a:rPr>
                        <a:t>SobieskiStructure</a:t>
                      </a:r>
                      <a:r>
                        <a:rPr lang="en-GB" sz="1100" b="0" i="0" u="none" strike="noStrike" dirty="0" smtClean="0">
                          <a:solidFill>
                            <a:srgbClr val="000000"/>
                          </a:solidFill>
                          <a:effectLst/>
                          <a:latin typeface="Calibri" panose="020F0502020204030204" pitchFamily="34" charset="0"/>
                        </a:rPr>
                        <a:t> (id 1)</a:t>
                      </a:r>
                    </a:p>
                  </a:txBody>
                  <a:tcPr marL="7620" marR="7620" marT="7620" marB="0" anchor="b"/>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211191468"/>
              </p:ext>
            </p:extLst>
          </p:nvPr>
        </p:nvGraphicFramePr>
        <p:xfrm>
          <a:off x="5634360" y="4065052"/>
          <a:ext cx="4680236" cy="2537081"/>
        </p:xfrm>
        <a:graphic>
          <a:graphicData uri="http://schemas.openxmlformats.org/drawingml/2006/table">
            <a:tbl>
              <a:tblPr firstRow="1" bandRow="1">
                <a:tableStyleId>{D830EC69-B87B-4918-9E3E-7FED8CB5AC7A}</a:tableStyleId>
              </a:tblPr>
              <a:tblGrid>
                <a:gridCol w="2587276"/>
                <a:gridCol w="2092960"/>
              </a:tblGrid>
              <a:tr h="370840">
                <a:tc>
                  <a:txBody>
                    <a:bodyPr/>
                    <a:lstStyle/>
                    <a:p>
                      <a:r>
                        <a:rPr lang="en-US" dirty="0" smtClean="0"/>
                        <a:t>Scenario mission</a:t>
                      </a:r>
                      <a:r>
                        <a:rPr lang="en-US" baseline="0" dirty="0" smtClean="0"/>
                        <a:t> </a:t>
                      </a:r>
                      <a:r>
                        <a:rPr lang="en-US" dirty="0" smtClean="0"/>
                        <a:t>optimization problem:</a:t>
                      </a:r>
                      <a:endParaRPr lang="en-GB" dirty="0"/>
                    </a:p>
                  </a:txBody>
                  <a:tcPr/>
                </a:tc>
                <a:tc>
                  <a:txBody>
                    <a:bodyPr/>
                    <a:lstStyle/>
                    <a:p>
                      <a:endParaRPr lang="en-GB" dirty="0"/>
                    </a:p>
                  </a:txBody>
                  <a:tcPr/>
                </a:tc>
              </a:tr>
              <a:tr h="228221">
                <a:tc>
                  <a:txBody>
                    <a:bodyPr/>
                    <a:lstStyle/>
                    <a:p>
                      <a:pPr algn="l" fontAlgn="b"/>
                      <a:r>
                        <a:rPr lang="en-GB" sz="1100" b="0" i="0" u="none" strike="noStrike" dirty="0" smtClean="0">
                          <a:solidFill>
                            <a:srgbClr val="000000"/>
                          </a:solidFill>
                          <a:effectLst/>
                          <a:latin typeface="Calibri" panose="020F0502020204030204" pitchFamily="34" charset="0"/>
                        </a:rPr>
                        <a:t>minimize </a:t>
                      </a:r>
                      <a:r>
                        <a:rPr lang="en-GB" sz="1100" b="0" i="0" u="none" strike="noStrike" dirty="0">
                          <a:solidFill>
                            <a:srgbClr val="000000"/>
                          </a:solidFill>
                          <a:effectLst/>
                          <a:latin typeface="Calibri" panose="020F0502020204030204" pitchFamily="34" charset="0"/>
                        </a:rPr>
                        <a:t>the objective </a:t>
                      </a:r>
                      <a:r>
                        <a:rPr lang="en-GB" sz="1100" b="0" i="0" u="none" strike="noStrike" dirty="0" smtClean="0">
                          <a:solidFill>
                            <a:srgbClr val="000000"/>
                          </a:solidFill>
                          <a:effectLst/>
                          <a:latin typeface="Calibri" panose="020F0502020204030204" pitchFamily="34" charset="0"/>
                        </a:rPr>
                        <a:t>variable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-y_4(</a:t>
                      </a:r>
                      <a:r>
                        <a:rPr lang="en-GB" sz="1100" dirty="0" err="1" smtClean="0"/>
                        <a:t>x_shared</a:t>
                      </a:r>
                      <a:r>
                        <a:rPr lang="en-GB" sz="1100" dirty="0" smtClean="0"/>
                        <a:t>)</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with respect to </a:t>
                      </a:r>
                      <a:r>
                        <a:rPr lang="en-GB" sz="1100" b="0" i="0" u="none" strike="noStrike" dirty="0" err="1" smtClean="0">
                          <a:solidFill>
                            <a:srgbClr val="000000"/>
                          </a:solidFill>
                          <a:effectLst/>
                          <a:latin typeface="Calibri" panose="020F0502020204030204" pitchFamily="34" charset="0"/>
                        </a:rPr>
                        <a:t>optim</a:t>
                      </a:r>
                      <a:r>
                        <a:rPr lang="en-GB" sz="1100" b="0" i="0" u="none" strike="noStrike" baseline="0" dirty="0" smtClean="0">
                          <a:solidFill>
                            <a:srgbClr val="000000"/>
                          </a:solidFill>
                          <a:effectLst/>
                          <a:latin typeface="Calibri" panose="020F0502020204030204" pitchFamily="34" charset="0"/>
                        </a:rPr>
                        <a:t> </a:t>
                      </a:r>
                      <a:r>
                        <a:rPr lang="en-GB" sz="1100" b="0" i="0" u="none" strike="noStrike" dirty="0" smtClean="0">
                          <a:solidFill>
                            <a:srgbClr val="000000"/>
                          </a:solidFill>
                          <a:effectLst/>
                          <a:latin typeface="Calibri" panose="020F0502020204030204" pitchFamily="34" charset="0"/>
                        </a:rPr>
                        <a:t>variables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err="1" smtClean="0"/>
                        <a:t>x_shared</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subject to general ineq constraints</a:t>
                      </a:r>
                    </a:p>
                  </a:txBody>
                  <a:tcPr marL="7620" marR="7620" marT="7620" marB="0" anchor="b"/>
                </a:tc>
                <a:tc>
                  <a:txBody>
                    <a:bodyPr/>
                    <a:lstStyle/>
                    <a:p>
                      <a:pPr algn="l" fontAlgn="b"/>
                      <a:r>
                        <a:rPr lang="en-GB" sz="1100" dirty="0" smtClean="0"/>
                        <a:t>g_1_g_2_g_3(</a:t>
                      </a:r>
                      <a:r>
                        <a:rPr lang="en-GB" sz="1100" dirty="0" err="1" smtClean="0"/>
                        <a:t>x_shared</a:t>
                      </a:r>
                      <a:r>
                        <a:rPr lang="en-GB" sz="1100" dirty="0" smtClean="0"/>
                        <a:t>) &lt;= 0.0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subject to bound constraints</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a:solidFill>
                            <a:srgbClr val="000000"/>
                          </a:solidFill>
                          <a:effectLst/>
                          <a:latin typeface="Calibri" panose="020F0502020204030204" pitchFamily="34" charset="0"/>
                        </a:rPr>
                        <a:t>for </a:t>
                      </a:r>
                      <a:r>
                        <a:rPr lang="en-GB" sz="1100" b="0" i="0" u="none" strike="noStrike" dirty="0" err="1" smtClean="0">
                          <a:solidFill>
                            <a:srgbClr val="000000"/>
                          </a:solidFill>
                          <a:effectLst/>
                          <a:latin typeface="Calibri" panose="020F0502020204030204" pitchFamily="34" charset="0"/>
                        </a:rPr>
                        <a:t>optim</a:t>
                      </a:r>
                      <a:r>
                        <a:rPr lang="en-GB" sz="1100" b="0" i="0" u="none" strike="noStrike" dirty="0" smtClean="0">
                          <a:solidFill>
                            <a:srgbClr val="000000"/>
                          </a:solidFill>
                          <a:effectLst/>
                          <a:latin typeface="Calibri" panose="020F0502020204030204" pitchFamily="34" charset="0"/>
                        </a:rPr>
                        <a:t> variable</a:t>
                      </a:r>
                      <a:r>
                        <a:rPr lang="en-GB" sz="1100" b="0" i="0" u="none" strike="noStrike" baseline="0" dirty="0" smtClean="0">
                          <a:solidFill>
                            <a:srgbClr val="000000"/>
                          </a:solidFill>
                          <a:effectLst/>
                          <a:latin typeface="Calibri" panose="020F0502020204030204" pitchFamily="34" charset="0"/>
                        </a:rPr>
                        <a:t> </a:t>
                      </a:r>
                      <a:r>
                        <a:rPr lang="en-GB" sz="1100" dirty="0" err="1" smtClean="0"/>
                        <a:t>x_shared</a:t>
                      </a:r>
                      <a:r>
                        <a:rPr lang="en-GB" sz="1100" dirty="0" smtClean="0"/>
                        <a:t> line in DS</a:t>
                      </a:r>
                      <a:endParaRPr lang="en-GB" sz="1100" b="0" i="0" u="none" strike="noStrike" dirty="0" smtClean="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where the System Discipline consists </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smtClean="0">
                          <a:solidFill>
                            <a:srgbClr val="000000"/>
                          </a:solidFill>
                          <a:effectLst/>
                          <a:latin typeface="Calibri" panose="020F0502020204030204" pitchFamily="34" charset="0"/>
                        </a:rPr>
                        <a:t>Sub-scenario</a:t>
                      </a:r>
                      <a:r>
                        <a:rPr lang="en-GB" sz="1100" b="0" i="0" u="none" strike="noStrike" baseline="0" dirty="0" smtClean="0">
                          <a:solidFill>
                            <a:srgbClr val="000000"/>
                          </a:solidFill>
                          <a:effectLst/>
                          <a:latin typeface="Calibri" panose="020F0502020204030204" pitchFamily="34" charset="0"/>
                        </a:rPr>
                        <a:t> prop</a:t>
                      </a: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smtClean="0">
                          <a:solidFill>
                            <a:srgbClr val="000000"/>
                          </a:solidFill>
                          <a:effectLst/>
                          <a:latin typeface="Calibri" panose="020F0502020204030204" pitchFamily="34" charset="0"/>
                        </a:rPr>
                        <a:t>Sub-scenario</a:t>
                      </a:r>
                      <a:r>
                        <a:rPr lang="en-GB" sz="1100" b="0" i="0" u="none" strike="noStrike" baseline="0" dirty="0" smtClean="0">
                          <a:solidFill>
                            <a:srgbClr val="000000"/>
                          </a:solidFill>
                          <a:effectLst/>
                          <a:latin typeface="Calibri" panose="020F0502020204030204" pitchFamily="34" charset="0"/>
                        </a:rPr>
                        <a:t> aero</a:t>
                      </a: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smtClean="0">
                          <a:solidFill>
                            <a:srgbClr val="000000"/>
                          </a:solidFill>
                          <a:effectLst/>
                          <a:latin typeface="Calibri" panose="020F0502020204030204" pitchFamily="34" charset="0"/>
                        </a:rPr>
                        <a:t>Sub-scenario</a:t>
                      </a:r>
                      <a:r>
                        <a:rPr lang="en-GB" sz="1100" b="0" i="0" u="none" strike="noStrike" baseline="0" dirty="0" smtClean="0">
                          <a:solidFill>
                            <a:srgbClr val="000000"/>
                          </a:solidFill>
                          <a:effectLst/>
                          <a:latin typeface="Calibri" panose="020F0502020204030204" pitchFamily="34" charset="0"/>
                        </a:rPr>
                        <a:t> </a:t>
                      </a:r>
                      <a:r>
                        <a:rPr lang="en-GB" sz="1100" b="0" i="0" u="none" strike="noStrike" baseline="0" dirty="0" err="1" smtClean="0">
                          <a:solidFill>
                            <a:srgbClr val="000000"/>
                          </a:solidFill>
                          <a:effectLst/>
                          <a:latin typeface="Calibri" panose="020F0502020204030204" pitchFamily="34" charset="0"/>
                        </a:rPr>
                        <a:t>struc</a:t>
                      </a:r>
                      <a:endParaRPr lang="en-GB" sz="1100" b="0" i="0" u="none" strike="noStrike" baseline="0" dirty="0" smtClean="0">
                        <a:solidFill>
                          <a:srgbClr val="000000"/>
                        </a:solidFill>
                        <a:effectLst/>
                        <a:latin typeface="Calibri" panose="020F0502020204030204" pitchFamily="34" charset="0"/>
                      </a:endParaRP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err="1" smtClean="0">
                          <a:solidFill>
                            <a:srgbClr val="000000"/>
                          </a:solidFill>
                          <a:effectLst/>
                          <a:latin typeface="Calibri" panose="020F0502020204030204" pitchFamily="34" charset="0"/>
                        </a:rPr>
                        <a:t>SobieskiMission</a:t>
                      </a:r>
                      <a:r>
                        <a:rPr lang="en-GB" sz="1100" b="0" i="0" u="none" strike="noStrike" baseline="0" dirty="0" smtClean="0">
                          <a:solidFill>
                            <a:srgbClr val="000000"/>
                          </a:solidFill>
                          <a:effectLst/>
                          <a:latin typeface="Calibri" panose="020F0502020204030204" pitchFamily="34" charset="0"/>
                        </a:rPr>
                        <a:t> (id 4)</a:t>
                      </a:r>
                      <a:endParaRPr lang="en-GB" sz="1100" b="0" i="0" u="none" strike="noStrike" dirty="0" smtClean="0">
                        <a:solidFill>
                          <a:srgbClr val="000000"/>
                        </a:solidFill>
                        <a:effectLst/>
                        <a:latin typeface="Calibri" panose="020F0502020204030204" pitchFamily="34" charset="0"/>
                      </a:endParaRPr>
                    </a:p>
                  </a:txBody>
                  <a:tcPr marL="7620" marR="7620" marT="7620" marB="0" anchor="b"/>
                </a:tc>
              </a:tr>
            </a:tbl>
          </a:graphicData>
        </a:graphic>
      </p:graphicFrame>
    </p:spTree>
    <p:extLst>
      <p:ext uri="{BB962C8B-B14F-4D97-AF65-F5344CB8AC3E}">
        <p14:creationId xmlns:p14="http://schemas.microsoft.com/office/powerpoint/2010/main" val="34460466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08cee4503e_0_9"/>
          <p:cNvSpPr txBox="1">
            <a:spLocks noGrp="1"/>
          </p:cNvSpPr>
          <p:nvPr>
            <p:ph type="title"/>
          </p:nvPr>
        </p:nvSpPr>
        <p:spPr>
          <a:xfrm>
            <a:off x="3153124" y="2104390"/>
            <a:ext cx="8155577" cy="1372200"/>
          </a:xfrm>
          <a:prstGeom prst="rect">
            <a:avLst/>
          </a:prstGeom>
          <a:noFill/>
          <a:ln>
            <a:noFill/>
          </a:ln>
        </p:spPr>
        <p:txBody>
          <a:bodyPr spcFirstLastPara="1" wrap="square" lIns="0" tIns="0" rIns="0" bIns="0" anchor="b" anchorCtr="0">
            <a:noAutofit/>
          </a:bodyPr>
          <a:lstStyle/>
          <a:p>
            <a:r>
              <a:rPr lang="en-US" b="1" dirty="0"/>
              <a:t>3</a:t>
            </a:r>
            <a:r>
              <a:rPr lang="en-US" b="1" dirty="0" smtClean="0"/>
              <a:t>. Solve doe </a:t>
            </a:r>
            <a:r>
              <a:rPr lang="en-US" b="1" dirty="0" err="1" smtClean="0"/>
              <a:t>optim</a:t>
            </a:r>
            <a:r>
              <a:rPr lang="en-US" b="1" dirty="0" smtClean="0"/>
              <a:t> problem</a:t>
            </a:r>
            <a:r>
              <a:rPr lang="en-US" dirty="0"/>
              <a:t/>
            </a:r>
            <a:br>
              <a:rPr lang="en-US" dirty="0"/>
            </a:br>
            <a:endParaRPr dirty="0"/>
          </a:p>
        </p:txBody>
      </p:sp>
    </p:spTree>
    <p:extLst>
      <p:ext uri="{BB962C8B-B14F-4D97-AF65-F5344CB8AC3E}">
        <p14:creationId xmlns:p14="http://schemas.microsoft.com/office/powerpoint/2010/main" val="3886039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solidFill>
                  <a:schemeClr val="tx1"/>
                </a:solidFill>
              </a:rPr>
              <a:t>What </a:t>
            </a:r>
            <a:r>
              <a:rPr lang="en-US" dirty="0">
                <a:solidFill>
                  <a:schemeClr val="tx1"/>
                </a:solidFill>
              </a:rPr>
              <a:t>if I want </a:t>
            </a:r>
            <a:r>
              <a:rPr lang="en-US" dirty="0" smtClean="0">
                <a:solidFill>
                  <a:schemeClr val="tx1"/>
                </a:solidFill>
              </a:rPr>
              <a:t>to do a simple DoE without any optimization function ?</a:t>
            </a:r>
          </a:p>
          <a:p>
            <a:pPr marL="133350" indent="0">
              <a:buNone/>
            </a:pPr>
            <a:endParaRPr lang="en-US" dirty="0">
              <a:solidFill>
                <a:schemeClr val="tx1"/>
              </a:solidFill>
            </a:endParaRPr>
          </a:p>
          <a:p>
            <a:pPr marL="133350" indent="0">
              <a:buNone/>
            </a:pPr>
            <a:r>
              <a:rPr lang="en-US" dirty="0" smtClean="0">
                <a:solidFill>
                  <a:schemeClr val="tx1"/>
                </a:solidFill>
              </a:rPr>
              <a:t>Answer:</a:t>
            </a:r>
          </a:p>
          <a:p>
            <a:pPr marL="133350" indent="0">
              <a:buNone/>
            </a:pPr>
            <a:r>
              <a:rPr lang="fr-FR" sz="1600" dirty="0"/>
              <a:t>Cette variable sélectionnée est d’avantage « un observable » particulier qu’une fonction objective.</a:t>
            </a:r>
          </a:p>
          <a:p>
            <a:pPr marL="133350" indent="0">
              <a:buNone/>
            </a:pPr>
            <a:r>
              <a:rPr lang="fr-FR" sz="1600" dirty="0"/>
              <a:t>On demande à l’utilisateur de mettre le focus sur une des colonnes de la tables des résultats de simulation. </a:t>
            </a:r>
          </a:p>
          <a:p>
            <a:pPr marL="133350" indent="0">
              <a:buNone/>
            </a:pPr>
            <a:r>
              <a:rPr lang="fr-FR" sz="1600" dirty="0"/>
              <a:t>Par défaut la valeur minimale de cette variable sera fournie. </a:t>
            </a:r>
            <a:endParaRPr lang="fr-FR" sz="1600" dirty="0" smtClean="0"/>
          </a:p>
          <a:p>
            <a:pPr marL="133350" indent="0">
              <a:buNone/>
            </a:pPr>
            <a:endParaRPr lang="en-GB" sz="1600" dirty="0"/>
          </a:p>
          <a:p>
            <a:pPr marL="133350" indent="0">
              <a:buNone/>
            </a:pPr>
            <a:r>
              <a:rPr lang="en-US" dirty="0" smtClean="0">
                <a:solidFill>
                  <a:schemeClr val="tx1"/>
                </a:solidFill>
              </a:rPr>
              <a:t>François : </a:t>
            </a:r>
            <a:r>
              <a:rPr lang="en-US" dirty="0" err="1" smtClean="0">
                <a:solidFill>
                  <a:schemeClr val="tx1"/>
                </a:solidFill>
              </a:rPr>
              <a:t>Aujourd’hui</a:t>
            </a:r>
            <a:r>
              <a:rPr lang="en-US" dirty="0" smtClean="0">
                <a:solidFill>
                  <a:schemeClr val="tx1"/>
                </a:solidFill>
              </a:rPr>
              <a:t> </a:t>
            </a:r>
            <a:r>
              <a:rPr lang="en-US" dirty="0" err="1">
                <a:solidFill>
                  <a:schemeClr val="tx1"/>
                </a:solidFill>
              </a:rPr>
              <a:t>c</a:t>
            </a:r>
            <a:r>
              <a:rPr lang="en-US" dirty="0" err="1" smtClean="0">
                <a:solidFill>
                  <a:schemeClr val="tx1"/>
                </a:solidFill>
              </a:rPr>
              <a:t>’est</a:t>
            </a:r>
            <a:r>
              <a:rPr lang="en-US" dirty="0" smtClean="0">
                <a:solidFill>
                  <a:schemeClr val="tx1"/>
                </a:solidFill>
              </a:rPr>
              <a:t> </a:t>
            </a:r>
            <a:r>
              <a:rPr lang="en-US" dirty="0" err="1" smtClean="0">
                <a:solidFill>
                  <a:schemeClr val="tx1"/>
                </a:solidFill>
              </a:rPr>
              <a:t>obligatoire</a:t>
            </a:r>
            <a:r>
              <a:rPr lang="en-US" dirty="0" smtClean="0">
                <a:solidFill>
                  <a:schemeClr val="tx1"/>
                </a:solidFill>
              </a:rPr>
              <a:t> car “</a:t>
            </a:r>
            <a:r>
              <a:rPr lang="en-US" dirty="0" err="1" smtClean="0">
                <a:solidFill>
                  <a:schemeClr val="tx1"/>
                </a:solidFill>
              </a:rPr>
              <a:t>en</a:t>
            </a:r>
            <a:r>
              <a:rPr lang="en-US" dirty="0" smtClean="0">
                <a:solidFill>
                  <a:schemeClr val="tx1"/>
                </a:solidFill>
              </a:rPr>
              <a:t> general” </a:t>
            </a:r>
            <a:r>
              <a:rPr lang="en-US" dirty="0" err="1" smtClean="0">
                <a:solidFill>
                  <a:schemeClr val="tx1"/>
                </a:solidFill>
              </a:rPr>
              <a:t>l’utilisateur</a:t>
            </a:r>
            <a:r>
              <a:rPr lang="en-US" dirty="0" smtClean="0">
                <a:solidFill>
                  <a:schemeClr val="tx1"/>
                </a:solidFill>
              </a:rPr>
              <a:t> </a:t>
            </a:r>
            <a:r>
              <a:rPr lang="en-US" dirty="0" err="1" smtClean="0">
                <a:solidFill>
                  <a:schemeClr val="tx1"/>
                </a:solidFill>
              </a:rPr>
              <a:t>en</a:t>
            </a:r>
            <a:r>
              <a:rPr lang="en-US" dirty="0" smtClean="0">
                <a:solidFill>
                  <a:schemeClr val="tx1"/>
                </a:solidFill>
              </a:rPr>
              <a:t> à </a:t>
            </a:r>
            <a:r>
              <a:rPr lang="en-US" dirty="0" err="1" smtClean="0">
                <a:solidFill>
                  <a:schemeClr val="tx1"/>
                </a:solidFill>
              </a:rPr>
              <a:t>besoin</a:t>
            </a:r>
            <a:r>
              <a:rPr lang="en-US" dirty="0" smtClean="0">
                <a:solidFill>
                  <a:schemeClr val="tx1"/>
                </a:solidFill>
              </a:rPr>
              <a:t> … </a:t>
            </a:r>
            <a:r>
              <a:rPr lang="en-US" dirty="0" err="1" smtClean="0">
                <a:solidFill>
                  <a:schemeClr val="tx1"/>
                </a:solidFill>
              </a:rPr>
              <a:t>ou</a:t>
            </a:r>
            <a:r>
              <a:rPr lang="en-US" dirty="0" smtClean="0">
                <a:solidFill>
                  <a:schemeClr val="tx1"/>
                </a:solidFill>
              </a:rPr>
              <a:t> “</a:t>
            </a:r>
            <a:r>
              <a:rPr lang="en-US" dirty="0" err="1" smtClean="0">
                <a:solidFill>
                  <a:schemeClr val="tx1"/>
                </a:solidFill>
              </a:rPr>
              <a:t>devrait</a:t>
            </a:r>
            <a:r>
              <a:rPr lang="en-US" dirty="0" smtClean="0">
                <a:solidFill>
                  <a:schemeClr val="tx1"/>
                </a:solidFill>
              </a:rPr>
              <a:t>” </a:t>
            </a:r>
            <a:r>
              <a:rPr lang="en-US" dirty="0" err="1" smtClean="0">
                <a:solidFill>
                  <a:schemeClr val="tx1"/>
                </a:solidFill>
              </a:rPr>
              <a:t>en</a:t>
            </a:r>
            <a:r>
              <a:rPr lang="en-US" dirty="0" smtClean="0">
                <a:solidFill>
                  <a:schemeClr val="tx1"/>
                </a:solidFill>
              </a:rPr>
              <a:t> </a:t>
            </a:r>
            <a:r>
              <a:rPr lang="en-US" dirty="0" err="1" smtClean="0">
                <a:solidFill>
                  <a:schemeClr val="tx1"/>
                </a:solidFill>
              </a:rPr>
              <a:t>avoir</a:t>
            </a:r>
            <a:r>
              <a:rPr lang="en-US" dirty="0" smtClean="0">
                <a:solidFill>
                  <a:schemeClr val="tx1"/>
                </a:solidFill>
              </a:rPr>
              <a:t> </a:t>
            </a:r>
            <a:r>
              <a:rPr lang="en-US" dirty="0" err="1" smtClean="0">
                <a:solidFill>
                  <a:schemeClr val="tx1"/>
                </a:solidFill>
              </a:rPr>
              <a:t>besoin</a:t>
            </a:r>
            <a:r>
              <a:rPr lang="en-US" dirty="0" smtClean="0">
                <a:solidFill>
                  <a:schemeClr val="tx1"/>
                </a:solidFill>
              </a:rPr>
              <a:t> … </a:t>
            </a:r>
          </a:p>
          <a:p>
            <a:pPr marL="133350" indent="0">
              <a:buNone/>
            </a:pPr>
            <a:endParaRPr lang="en-US" dirty="0">
              <a:solidFill>
                <a:schemeClr val="tx1"/>
              </a:solidFill>
            </a:endParaRPr>
          </a:p>
          <a:p>
            <a:pPr marL="133350" indent="0">
              <a:buNone/>
            </a:pPr>
            <a:endParaRPr lang="en-GB" dirty="0">
              <a:solidFill>
                <a:schemeClr val="tx1"/>
              </a:solidFill>
            </a:endParaRPr>
          </a:p>
        </p:txBody>
      </p:sp>
      <p:sp>
        <p:nvSpPr>
          <p:cNvPr id="3" name="Title 2"/>
          <p:cNvSpPr>
            <a:spLocks noGrp="1"/>
          </p:cNvSpPr>
          <p:nvPr>
            <p:ph type="title"/>
          </p:nvPr>
        </p:nvSpPr>
        <p:spPr/>
        <p:txBody>
          <a:bodyPr/>
          <a:lstStyle/>
          <a:p>
            <a:r>
              <a:rPr lang="en-US" dirty="0" smtClean="0"/>
              <a:t>DoE vs DoE </a:t>
            </a:r>
            <a:r>
              <a:rPr lang="en-US" dirty="0" err="1" smtClean="0"/>
              <a:t>optim</a:t>
            </a:r>
            <a:r>
              <a:rPr lang="en-US" dirty="0" smtClean="0"/>
              <a:t> </a:t>
            </a:r>
            <a:endParaRPr lang="en-GB" dirty="0"/>
          </a:p>
        </p:txBody>
      </p:sp>
    </p:spTree>
    <p:extLst>
      <p:ext uri="{BB962C8B-B14F-4D97-AF65-F5344CB8AC3E}">
        <p14:creationId xmlns:p14="http://schemas.microsoft.com/office/powerpoint/2010/main" val="19044001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body" idx="1"/>
          </p:nvPr>
        </p:nvSpPr>
        <p:spPr>
          <a:xfrm>
            <a:off x="419600" y="1032000"/>
            <a:ext cx="11713200" cy="5412000"/>
          </a:xfrm>
          <a:prstGeom prst="rect">
            <a:avLst/>
          </a:prstGeom>
        </p:spPr>
        <p:txBody>
          <a:bodyPr spcFirstLastPara="1" wrap="square" lIns="0" tIns="0" rIns="0" bIns="0" anchor="t" anchorCtr="0">
            <a:noAutofit/>
          </a:bodyPr>
          <a:lstStyle/>
          <a:p>
            <a:pPr marL="0" lvl="0" indent="0" algn="l" rtl="0">
              <a:lnSpc>
                <a:spcPct val="110000"/>
              </a:lnSpc>
              <a:spcBef>
                <a:spcPts val="0"/>
              </a:spcBef>
              <a:spcAft>
                <a:spcPts val="0"/>
              </a:spcAft>
              <a:buClr>
                <a:schemeClr val="dk1"/>
              </a:buClr>
              <a:buSzPts val="1100"/>
              <a:buFont typeface="Arial"/>
              <a:buNone/>
            </a:pPr>
            <a:r>
              <a:rPr lang="en-US" sz="2300">
                <a:solidFill>
                  <a:schemeClr val="dk2"/>
                </a:solidFill>
              </a:rPr>
              <a:t>So let say:</a:t>
            </a:r>
            <a:endParaRPr sz="2300">
              <a:solidFill>
                <a:schemeClr val="dk2"/>
              </a:solidFill>
            </a:endParaRPr>
          </a:p>
          <a:p>
            <a:pPr marL="457200" lvl="0" indent="0" algn="l" rtl="0">
              <a:lnSpc>
                <a:spcPct val="110000"/>
              </a:lnSpc>
              <a:spcBef>
                <a:spcPts val="0"/>
              </a:spcBef>
              <a:spcAft>
                <a:spcPts val="0"/>
              </a:spcAft>
              <a:buClr>
                <a:schemeClr val="dk1"/>
              </a:buClr>
              <a:buSzPts val="1100"/>
              <a:buFont typeface="Arial"/>
              <a:buNone/>
            </a:pPr>
            <a:r>
              <a:rPr lang="en-US" sz="2300">
                <a:solidFill>
                  <a:schemeClr val="dk2"/>
                </a:solidFill>
              </a:rPr>
              <a:t>“</a:t>
            </a:r>
            <a:r>
              <a:rPr lang="en-US" sz="2300" b="1">
                <a:solidFill>
                  <a:schemeClr val="dk2"/>
                </a:solidFill>
              </a:rPr>
              <a:t>You want to </a:t>
            </a:r>
            <a:r>
              <a:rPr lang="en-US" sz="2300" b="1" i="1">
                <a:solidFill>
                  <a:schemeClr val="dk2"/>
                </a:solidFill>
              </a:rPr>
              <a:t>create</a:t>
            </a:r>
            <a:r>
              <a:rPr lang="en-US" sz="2300" b="1">
                <a:solidFill>
                  <a:schemeClr val="dk2"/>
                </a:solidFill>
              </a:rPr>
              <a:t> and </a:t>
            </a:r>
            <a:r>
              <a:rPr lang="en-US" sz="2300" b="1" i="1">
                <a:solidFill>
                  <a:schemeClr val="dk2"/>
                </a:solidFill>
              </a:rPr>
              <a:t>run</a:t>
            </a:r>
            <a:r>
              <a:rPr lang="en-US" sz="2300" b="1">
                <a:solidFill>
                  <a:schemeClr val="dk2"/>
                </a:solidFill>
              </a:rPr>
              <a:t> your </a:t>
            </a:r>
            <a:r>
              <a:rPr lang="en-US" sz="2300" b="1" i="1">
                <a:solidFill>
                  <a:schemeClr val="dk2"/>
                </a:solidFill>
              </a:rPr>
              <a:t>Simulation Problem</a:t>
            </a:r>
            <a:r>
              <a:rPr lang="en-US" sz="2300">
                <a:solidFill>
                  <a:schemeClr val="dk2"/>
                </a:solidFill>
              </a:rPr>
              <a:t>”:</a:t>
            </a:r>
            <a:endParaRPr sz="2300">
              <a:solidFill>
                <a:schemeClr val="dk2"/>
              </a:solidFill>
            </a:endParaRPr>
          </a:p>
          <a:p>
            <a:pPr marL="1371600" lvl="0" indent="-355600" algn="l" rtl="0">
              <a:lnSpc>
                <a:spcPct val="110000"/>
              </a:lnSpc>
              <a:spcBef>
                <a:spcPts val="0"/>
              </a:spcBef>
              <a:spcAft>
                <a:spcPts val="0"/>
              </a:spcAft>
              <a:buClr>
                <a:schemeClr val="dk2"/>
              </a:buClr>
              <a:buSzPts val="2000"/>
              <a:buAutoNum type="arabicPeriod"/>
            </a:pPr>
            <a:r>
              <a:rPr lang="en-US" sz="2000" b="1">
                <a:solidFill>
                  <a:schemeClr val="dk2"/>
                </a:solidFill>
              </a:rPr>
              <a:t>Create or Select</a:t>
            </a:r>
            <a:r>
              <a:rPr lang="en-US" sz="2000">
                <a:solidFill>
                  <a:schemeClr val="dk2"/>
                </a:solidFill>
              </a:rPr>
              <a:t> your </a:t>
            </a:r>
            <a:r>
              <a:rPr lang="en-US" sz="2000">
                <a:solidFill>
                  <a:schemeClr val="dk2"/>
                </a:solidFill>
                <a:latin typeface="Courier New"/>
                <a:ea typeface="Courier New"/>
                <a:cs typeface="Courier New"/>
                <a:sym typeface="Courier New"/>
              </a:rPr>
              <a:t>Unitary</a:t>
            </a:r>
            <a:r>
              <a:rPr lang="en-US" sz="2000">
                <a:solidFill>
                  <a:schemeClr val="dk2"/>
                </a:solidFill>
              </a:rPr>
              <a:t> </a:t>
            </a:r>
            <a:r>
              <a:rPr lang="en-US" sz="2000">
                <a:solidFill>
                  <a:schemeClr val="dk2"/>
                </a:solidFill>
                <a:latin typeface="Courier New"/>
                <a:ea typeface="Courier New"/>
                <a:cs typeface="Courier New"/>
                <a:sym typeface="Courier New"/>
              </a:rPr>
              <a:t>Discipline(UD)</a:t>
            </a:r>
            <a:r>
              <a:rPr lang="en-US" sz="2000">
                <a:solidFill>
                  <a:schemeClr val="dk2"/>
                </a:solidFill>
              </a:rPr>
              <a:t>or  “</a:t>
            </a:r>
            <a:r>
              <a:rPr lang="en-US" sz="2000">
                <a:solidFill>
                  <a:schemeClr val="dk2"/>
                </a:solidFill>
                <a:latin typeface="Courier New"/>
                <a:ea typeface="Courier New"/>
                <a:cs typeface="Courier New"/>
                <a:sym typeface="Courier New"/>
              </a:rPr>
              <a:t>Combined” Discipline (CD)</a:t>
            </a:r>
            <a:endParaRPr sz="2000">
              <a:solidFill>
                <a:schemeClr val="dk2"/>
              </a:solidFill>
              <a:latin typeface="Courier New"/>
              <a:ea typeface="Courier New"/>
              <a:cs typeface="Courier New"/>
              <a:sym typeface="Courier New"/>
            </a:endParaRPr>
          </a:p>
          <a:p>
            <a:pPr marL="1371600" lvl="0" indent="-355600" algn="l" rtl="0">
              <a:lnSpc>
                <a:spcPct val="110000"/>
              </a:lnSpc>
              <a:spcBef>
                <a:spcPts val="0"/>
              </a:spcBef>
              <a:spcAft>
                <a:spcPts val="0"/>
              </a:spcAft>
              <a:buClr>
                <a:schemeClr val="dk2"/>
              </a:buClr>
              <a:buSzPts val="2000"/>
              <a:buAutoNum type="arabicPeriod"/>
            </a:pPr>
            <a:r>
              <a:rPr lang="en-US" sz="2000" b="1">
                <a:solidFill>
                  <a:schemeClr val="dk2"/>
                </a:solidFill>
              </a:rPr>
              <a:t>Define</a:t>
            </a:r>
            <a:r>
              <a:rPr lang="en-US" sz="2000">
                <a:solidFill>
                  <a:schemeClr val="dk2"/>
                </a:solidFill>
              </a:rPr>
              <a:t> your </a:t>
            </a:r>
            <a:r>
              <a:rPr lang="en-US" sz="2000" i="1">
                <a:solidFill>
                  <a:schemeClr val="dk2"/>
                </a:solidFill>
                <a:latin typeface="Courier New"/>
                <a:ea typeface="Courier New"/>
                <a:cs typeface="Courier New"/>
                <a:sym typeface="Courier New"/>
              </a:rPr>
              <a:t>Simulation Problem</a:t>
            </a:r>
            <a:r>
              <a:rPr lang="en-US" sz="2000">
                <a:solidFill>
                  <a:schemeClr val="dk2"/>
                </a:solidFill>
              </a:rPr>
              <a:t> (Simple Run/DoE/MDO/…)</a:t>
            </a:r>
            <a:endParaRPr sz="2000">
              <a:solidFill>
                <a:schemeClr val="dk2"/>
              </a:solidFill>
            </a:endParaRPr>
          </a:p>
          <a:p>
            <a:pPr marL="1371600" lvl="0" indent="-355600" algn="l" rtl="0">
              <a:lnSpc>
                <a:spcPct val="110000"/>
              </a:lnSpc>
              <a:spcBef>
                <a:spcPts val="0"/>
              </a:spcBef>
              <a:spcAft>
                <a:spcPts val="0"/>
              </a:spcAft>
              <a:buClr>
                <a:schemeClr val="dk2"/>
              </a:buClr>
              <a:buSzPts val="2000"/>
              <a:buAutoNum type="arabicPeriod"/>
            </a:pPr>
            <a:r>
              <a:rPr lang="en-US" sz="2000" b="1">
                <a:solidFill>
                  <a:schemeClr val="dk2"/>
                </a:solidFill>
              </a:rPr>
              <a:t>Instantiate</a:t>
            </a:r>
            <a:r>
              <a:rPr lang="en-US" sz="2000">
                <a:solidFill>
                  <a:schemeClr val="dk2"/>
                </a:solidFill>
              </a:rPr>
              <a:t> this </a:t>
            </a:r>
            <a:r>
              <a:rPr lang="en-US" sz="2000" i="1">
                <a:solidFill>
                  <a:schemeClr val="dk2"/>
                </a:solidFill>
                <a:latin typeface="Courier New"/>
                <a:ea typeface="Courier New"/>
                <a:cs typeface="Courier New"/>
                <a:sym typeface="Courier New"/>
              </a:rPr>
              <a:t>Simulation Problem</a:t>
            </a:r>
            <a:r>
              <a:rPr lang="en-US" sz="2000">
                <a:solidFill>
                  <a:schemeClr val="dk2"/>
                </a:solidFill>
              </a:rPr>
              <a:t> in a </a:t>
            </a:r>
            <a:r>
              <a:rPr lang="en-US" sz="2000">
                <a:solidFill>
                  <a:schemeClr val="dk2"/>
                </a:solidFill>
                <a:latin typeface="Courier New"/>
                <a:ea typeface="Courier New"/>
                <a:cs typeface="Courier New"/>
                <a:sym typeface="Courier New"/>
              </a:rPr>
              <a:t>Study</a:t>
            </a:r>
            <a:r>
              <a:rPr lang="en-US" sz="2000">
                <a:solidFill>
                  <a:schemeClr val="dk2"/>
                </a:solidFill>
              </a:rPr>
              <a:t> and use it : </a:t>
            </a:r>
            <a:endParaRPr sz="2000">
              <a:solidFill>
                <a:schemeClr val="dk2"/>
              </a:solidFill>
            </a:endParaRPr>
          </a:p>
          <a:p>
            <a:pPr marL="1828800" lvl="1" indent="-355600" algn="l" rtl="0">
              <a:lnSpc>
                <a:spcPct val="110000"/>
              </a:lnSpc>
              <a:spcBef>
                <a:spcPts val="0"/>
              </a:spcBef>
              <a:spcAft>
                <a:spcPts val="0"/>
              </a:spcAft>
              <a:buClr>
                <a:schemeClr val="dk2"/>
              </a:buClr>
              <a:buSzPts val="2000"/>
              <a:buAutoNum type="alphaLcPeriod"/>
            </a:pPr>
            <a:r>
              <a:rPr lang="en-US" sz="2000">
                <a:solidFill>
                  <a:schemeClr val="dk2"/>
                </a:solidFill>
              </a:rPr>
              <a:t>input data (</a:t>
            </a:r>
            <a:r>
              <a:rPr lang="en-US" sz="2000">
                <a:solidFill>
                  <a:schemeClr val="dk2"/>
                </a:solidFill>
                <a:latin typeface="Courier New"/>
                <a:ea typeface="Courier New"/>
                <a:cs typeface="Courier New"/>
                <a:sym typeface="Courier New"/>
              </a:rPr>
              <a:t>Design Variables</a:t>
            </a:r>
            <a:r>
              <a:rPr lang="en-US" sz="2000">
                <a:solidFill>
                  <a:schemeClr val="dk2"/>
                </a:solidFill>
              </a:rPr>
              <a:t> and </a:t>
            </a:r>
            <a:r>
              <a:rPr lang="en-US" sz="2000">
                <a:solidFill>
                  <a:schemeClr val="dk2"/>
                </a:solidFill>
                <a:latin typeface="Courier New"/>
                <a:ea typeface="Courier New"/>
                <a:cs typeface="Courier New"/>
                <a:sym typeface="Courier New"/>
              </a:rPr>
              <a:t>Parameters</a:t>
            </a:r>
            <a:r>
              <a:rPr lang="en-US" sz="2000">
                <a:solidFill>
                  <a:schemeClr val="dk2"/>
                </a:solidFill>
              </a:rPr>
              <a:t>)</a:t>
            </a:r>
            <a:endParaRPr sz="2000">
              <a:solidFill>
                <a:schemeClr val="dk2"/>
              </a:solidFill>
            </a:endParaRPr>
          </a:p>
          <a:p>
            <a:pPr marL="1828800" lvl="1" indent="-355600" algn="l" rtl="0">
              <a:lnSpc>
                <a:spcPct val="110000"/>
              </a:lnSpc>
              <a:spcBef>
                <a:spcPts val="0"/>
              </a:spcBef>
              <a:spcAft>
                <a:spcPts val="0"/>
              </a:spcAft>
              <a:buClr>
                <a:schemeClr val="dk2"/>
              </a:buClr>
              <a:buSzPts val="2000"/>
              <a:buAutoNum type="alphaLcPeriod"/>
            </a:pPr>
            <a:r>
              <a:rPr lang="en-US" sz="2000">
                <a:solidFill>
                  <a:schemeClr val="dk2"/>
                </a:solidFill>
              </a:rPr>
              <a:t>execute </a:t>
            </a:r>
            <a:endParaRPr sz="2000">
              <a:solidFill>
                <a:schemeClr val="dk2"/>
              </a:solidFill>
            </a:endParaRPr>
          </a:p>
          <a:p>
            <a:pPr marL="1828800" lvl="1" indent="-355600" algn="l" rtl="0">
              <a:lnSpc>
                <a:spcPct val="110000"/>
              </a:lnSpc>
              <a:spcBef>
                <a:spcPts val="0"/>
              </a:spcBef>
              <a:spcAft>
                <a:spcPts val="0"/>
              </a:spcAft>
              <a:buClr>
                <a:schemeClr val="dk2"/>
              </a:buClr>
              <a:buSzPts val="2000"/>
              <a:buAutoNum type="alphaLcPeriod"/>
            </a:pPr>
            <a:r>
              <a:rPr lang="en-US" sz="2000">
                <a:solidFill>
                  <a:schemeClr val="dk2"/>
                </a:solidFill>
              </a:rPr>
              <a:t>postreat results</a:t>
            </a:r>
            <a:endParaRPr sz="2000">
              <a:solidFill>
                <a:schemeClr val="dk2"/>
              </a:solidFill>
            </a:endParaRPr>
          </a:p>
          <a:p>
            <a:pPr marL="0" lvl="0" indent="0" algn="l" rtl="0">
              <a:lnSpc>
                <a:spcPct val="110000"/>
              </a:lnSpc>
              <a:spcBef>
                <a:spcPts val="0"/>
              </a:spcBef>
              <a:spcAft>
                <a:spcPts val="0"/>
              </a:spcAft>
              <a:buNone/>
            </a:pPr>
            <a:r>
              <a:rPr lang="en-US" sz="2100" b="1">
                <a:solidFill>
                  <a:schemeClr val="dk2"/>
                </a:solidFill>
              </a:rPr>
              <a:t>Here : </a:t>
            </a:r>
            <a:endParaRPr sz="2100" b="1">
              <a:solidFill>
                <a:schemeClr val="dk2"/>
              </a:solidFill>
            </a:endParaRPr>
          </a:p>
          <a:p>
            <a:pPr marL="457200" lvl="0" indent="-323850" algn="l" rtl="0">
              <a:lnSpc>
                <a:spcPct val="110000"/>
              </a:lnSpc>
              <a:spcBef>
                <a:spcPts val="0"/>
              </a:spcBef>
              <a:spcAft>
                <a:spcPts val="0"/>
              </a:spcAft>
              <a:buClr>
                <a:schemeClr val="dk2"/>
              </a:buClr>
              <a:buSzPts val="1500"/>
              <a:buChar char="•"/>
            </a:pPr>
            <a:r>
              <a:rPr lang="en-US" sz="2000" b="1">
                <a:solidFill>
                  <a:schemeClr val="dk2"/>
                </a:solidFill>
              </a:rPr>
              <a:t>A </a:t>
            </a:r>
            <a:r>
              <a:rPr lang="en-US" sz="1900">
                <a:solidFill>
                  <a:schemeClr val="dk2"/>
                </a:solidFill>
                <a:latin typeface="Courier New"/>
                <a:ea typeface="Courier New"/>
                <a:cs typeface="Courier New"/>
                <a:sym typeface="Courier New"/>
              </a:rPr>
              <a:t>”Unitary”</a:t>
            </a:r>
            <a:r>
              <a:rPr lang="en-US" sz="1900">
                <a:solidFill>
                  <a:schemeClr val="dk2"/>
                </a:solidFill>
              </a:rPr>
              <a:t> </a:t>
            </a:r>
            <a:r>
              <a:rPr lang="en-US" sz="1900">
                <a:solidFill>
                  <a:schemeClr val="dk2"/>
                </a:solidFill>
                <a:latin typeface="Courier New"/>
                <a:ea typeface="Courier New"/>
                <a:cs typeface="Courier New"/>
                <a:sym typeface="Courier New"/>
              </a:rPr>
              <a:t>Discipline(UD) </a:t>
            </a:r>
            <a:r>
              <a:rPr lang="en-US" sz="2000" b="1">
                <a:solidFill>
                  <a:schemeClr val="dk2"/>
                </a:solidFill>
              </a:rPr>
              <a:t>is a </a:t>
            </a:r>
            <a:r>
              <a:rPr lang="en-US" sz="1900">
                <a:solidFill>
                  <a:schemeClr val="dk2"/>
                </a:solidFill>
                <a:latin typeface="Courier New"/>
                <a:ea typeface="Courier New"/>
                <a:cs typeface="Courier New"/>
                <a:sym typeface="Courier New"/>
              </a:rPr>
              <a:t>wrapped Discipline</a:t>
            </a:r>
            <a:endParaRPr sz="1900">
              <a:solidFill>
                <a:schemeClr val="dk2"/>
              </a:solidFill>
              <a:latin typeface="Courier New"/>
              <a:ea typeface="Courier New"/>
              <a:cs typeface="Courier New"/>
              <a:sym typeface="Courier New"/>
            </a:endParaRPr>
          </a:p>
          <a:p>
            <a:pPr marL="457200" lvl="0" indent="-323850" algn="l" rtl="0">
              <a:lnSpc>
                <a:spcPct val="110000"/>
              </a:lnSpc>
              <a:spcBef>
                <a:spcPts val="0"/>
              </a:spcBef>
              <a:spcAft>
                <a:spcPts val="0"/>
              </a:spcAft>
              <a:buClr>
                <a:schemeClr val="dk2"/>
              </a:buClr>
              <a:buSzPts val="1500"/>
              <a:buChar char="•"/>
            </a:pPr>
            <a:r>
              <a:rPr lang="en-US" sz="2000" b="1">
                <a:solidFill>
                  <a:schemeClr val="dk2"/>
                </a:solidFill>
              </a:rPr>
              <a:t>A </a:t>
            </a:r>
            <a:r>
              <a:rPr lang="en-US" sz="1900">
                <a:solidFill>
                  <a:schemeClr val="dk2"/>
                </a:solidFill>
                <a:latin typeface="Courier New"/>
                <a:ea typeface="Courier New"/>
                <a:cs typeface="Courier New"/>
                <a:sym typeface="Courier New"/>
              </a:rPr>
              <a:t>”Combined” Discipline(CD)</a:t>
            </a:r>
            <a:r>
              <a:rPr lang="en-US" sz="2000" b="1">
                <a:solidFill>
                  <a:schemeClr val="dk2"/>
                </a:solidFill>
              </a:rPr>
              <a:t>or </a:t>
            </a:r>
            <a:r>
              <a:rPr lang="en-US" sz="1900">
                <a:solidFill>
                  <a:schemeClr val="dk2"/>
                </a:solidFill>
                <a:latin typeface="Courier New"/>
                <a:ea typeface="Courier New"/>
                <a:cs typeface="Courier New"/>
                <a:sym typeface="Courier New"/>
              </a:rPr>
              <a:t>Discipline Assembly(DA)</a:t>
            </a:r>
            <a:r>
              <a:rPr lang="en-US" sz="2000" b="1">
                <a:solidFill>
                  <a:schemeClr val="dk2"/>
                </a:solidFill>
              </a:rPr>
              <a:t> is a</a:t>
            </a:r>
            <a:r>
              <a:rPr lang="en-US" sz="2000" b="1" i="1">
                <a:solidFill>
                  <a:schemeClr val="dk2"/>
                </a:solidFill>
              </a:rPr>
              <a:t> </a:t>
            </a:r>
            <a:r>
              <a:rPr lang="en-US" sz="2000">
                <a:solidFill>
                  <a:schemeClr val="dk2"/>
                </a:solidFill>
                <a:latin typeface="Courier New"/>
                <a:ea typeface="Courier New"/>
                <a:cs typeface="Courier New"/>
                <a:sym typeface="Courier New"/>
              </a:rPr>
              <a:t>set of connected Disciplines</a:t>
            </a:r>
            <a:r>
              <a:rPr lang="en-US" sz="2000" b="1">
                <a:solidFill>
                  <a:schemeClr val="dk2"/>
                </a:solidFill>
              </a:rPr>
              <a:t>. It is our “set of coupled equations” , our </a:t>
            </a:r>
            <a:r>
              <a:rPr lang="en-US" sz="1900">
                <a:solidFill>
                  <a:schemeClr val="dk2"/>
                </a:solidFill>
                <a:highlight>
                  <a:srgbClr val="00FF00"/>
                </a:highlight>
                <a:latin typeface="Courier New"/>
                <a:ea typeface="Courier New"/>
                <a:cs typeface="Courier New"/>
                <a:sym typeface="Courier New"/>
              </a:rPr>
              <a:t>Multi Disciplinary System(MDS)</a:t>
            </a:r>
            <a:r>
              <a:rPr lang="en-US" sz="1900">
                <a:solidFill>
                  <a:schemeClr val="dk2"/>
                </a:solidFill>
                <a:latin typeface="Courier New"/>
                <a:ea typeface="Courier New"/>
                <a:cs typeface="Courier New"/>
                <a:sym typeface="Courier New"/>
              </a:rPr>
              <a:t>.</a:t>
            </a:r>
            <a:endParaRPr sz="2000" b="1">
              <a:solidFill>
                <a:schemeClr val="dk2"/>
              </a:solidFill>
            </a:endParaRPr>
          </a:p>
          <a:p>
            <a:pPr marL="457200" lvl="0" indent="0" algn="l" rtl="0">
              <a:lnSpc>
                <a:spcPct val="110000"/>
              </a:lnSpc>
              <a:spcBef>
                <a:spcPts val="0"/>
              </a:spcBef>
              <a:spcAft>
                <a:spcPts val="0"/>
              </a:spcAft>
              <a:buNone/>
            </a:pPr>
            <a:endParaRPr sz="2000" b="1">
              <a:solidFill>
                <a:schemeClr val="dk2"/>
              </a:solidFill>
            </a:endParaRPr>
          </a:p>
          <a:p>
            <a:pPr marL="0" lvl="0" indent="0" algn="l" rtl="0">
              <a:lnSpc>
                <a:spcPct val="110000"/>
              </a:lnSpc>
              <a:spcBef>
                <a:spcPts val="0"/>
              </a:spcBef>
              <a:spcAft>
                <a:spcPts val="0"/>
              </a:spcAft>
              <a:buClr>
                <a:schemeClr val="dk1"/>
              </a:buClr>
              <a:buSzPts val="1100"/>
              <a:buFont typeface="Arial"/>
              <a:buNone/>
            </a:pPr>
            <a:r>
              <a:rPr lang="en-US" sz="2300" b="1">
                <a:solidFill>
                  <a:schemeClr val="dk2"/>
                </a:solidFill>
              </a:rPr>
              <a:t>→ How </a:t>
            </a:r>
            <a:r>
              <a:rPr lang="en-US" sz="2300">
                <a:solidFill>
                  <a:schemeClr val="dk2"/>
                </a:solidFill>
              </a:rPr>
              <a:t>to do it with a </a:t>
            </a:r>
            <a:r>
              <a:rPr lang="en-US" sz="2300" b="1">
                <a:solidFill>
                  <a:schemeClr val="dk2"/>
                </a:solidFill>
              </a:rPr>
              <a:t>Gemseo GUI</a:t>
            </a:r>
            <a:r>
              <a:rPr lang="en-US" sz="2300">
                <a:solidFill>
                  <a:schemeClr val="dk2"/>
                </a:solidFill>
              </a:rPr>
              <a:t> ?</a:t>
            </a:r>
            <a:endParaRPr sz="2100">
              <a:solidFill>
                <a:schemeClr val="dk2"/>
              </a:solidFill>
            </a:endParaRPr>
          </a:p>
        </p:txBody>
      </p:sp>
      <p:sp>
        <p:nvSpPr>
          <p:cNvPr id="209" name="Google Shape;209;p26"/>
          <p:cNvSpPr txBox="1">
            <a:spLocks noGrp="1"/>
          </p:cNvSpPr>
          <p:nvPr>
            <p:ph type="title"/>
          </p:nvPr>
        </p:nvSpPr>
        <p:spPr>
          <a:xfrm>
            <a:off x="480000" y="309825"/>
            <a:ext cx="11232000" cy="519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b="1"/>
              <a:t>Set up of the used terminology / Definition of your need</a:t>
            </a:r>
            <a:endParaRPr b="1"/>
          </a:p>
        </p:txBody>
      </p:sp>
      <p:sp>
        <p:nvSpPr>
          <p:cNvPr id="210" name="Google Shape;210;p26"/>
          <p:cNvSpPr txBox="1">
            <a:spLocks noGrp="1"/>
          </p:cNvSpPr>
          <p:nvPr>
            <p:ph type="sldNum" idx="12"/>
          </p:nvPr>
        </p:nvSpPr>
        <p:spPr>
          <a:xfrm>
            <a:off x="478800" y="6444000"/>
            <a:ext cx="288000" cy="21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888888"/>
              </a:buClr>
              <a:buSzPts val="800"/>
              <a:buFont typeface="Arial"/>
              <a:buNone/>
            </a:pPr>
            <a:fld id="{00000000-1234-1234-1234-123412341234}" type="slidenum">
              <a:rPr lang="en-US"/>
              <a:t>4</a:t>
            </a:fld>
            <a:endParaRPr/>
          </a:p>
        </p:txBody>
      </p:sp>
    </p:spTree>
    <p:extLst>
      <p:ext uri="{BB962C8B-B14F-4D97-AF65-F5344CB8AC3E}">
        <p14:creationId xmlns:p14="http://schemas.microsoft.com/office/powerpoint/2010/main" val="3186935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08cee4503e_0_9"/>
          <p:cNvSpPr txBox="1">
            <a:spLocks noGrp="1"/>
          </p:cNvSpPr>
          <p:nvPr>
            <p:ph type="title"/>
          </p:nvPr>
        </p:nvSpPr>
        <p:spPr>
          <a:xfrm>
            <a:off x="3153124" y="2104390"/>
            <a:ext cx="8155577" cy="1372200"/>
          </a:xfrm>
          <a:prstGeom prst="rect">
            <a:avLst/>
          </a:prstGeom>
          <a:noFill/>
          <a:ln>
            <a:noFill/>
          </a:ln>
        </p:spPr>
        <p:txBody>
          <a:bodyPr spcFirstLastPara="1" wrap="square" lIns="0" tIns="0" rIns="0" bIns="0" anchor="b" anchorCtr="0">
            <a:noAutofit/>
          </a:bodyPr>
          <a:lstStyle/>
          <a:p>
            <a:r>
              <a:rPr lang="en-US" b="1" dirty="0" smtClean="0"/>
              <a:t>MDF architecture (doe </a:t>
            </a:r>
            <a:r>
              <a:rPr lang="en-US" b="1" dirty="0" err="1" smtClean="0"/>
              <a:t>optim</a:t>
            </a:r>
            <a:r>
              <a:rPr lang="en-US" b="1" dirty="0"/>
              <a:t>)</a:t>
            </a:r>
            <a:r>
              <a:rPr lang="en-US" dirty="0"/>
              <a:t/>
            </a:r>
            <a:br>
              <a:rPr lang="en-US" dirty="0"/>
            </a:br>
            <a:endParaRPr dirty="0"/>
          </a:p>
        </p:txBody>
      </p:sp>
    </p:spTree>
    <p:extLst>
      <p:ext uri="{BB962C8B-B14F-4D97-AF65-F5344CB8AC3E}">
        <p14:creationId xmlns:p14="http://schemas.microsoft.com/office/powerpoint/2010/main" val="19741978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GB" dirty="0" smtClean="0">
              <a:solidFill>
                <a:schemeClr val="tx1"/>
              </a:solidFill>
            </a:endParaRPr>
          </a:p>
          <a:p>
            <a:pPr marL="133350" indent="0">
              <a:buNone/>
            </a:pPr>
            <a:endParaRPr lang="en-GB" dirty="0">
              <a:solidFill>
                <a:schemeClr val="tx1"/>
              </a:solidFill>
            </a:endParaRPr>
          </a:p>
        </p:txBody>
      </p:sp>
      <p:sp>
        <p:nvSpPr>
          <p:cNvPr id="3" name="Title 2"/>
          <p:cNvSpPr>
            <a:spLocks noGrp="1"/>
          </p:cNvSpPr>
          <p:nvPr>
            <p:ph type="title"/>
          </p:nvPr>
        </p:nvSpPr>
        <p:spPr/>
        <p:txBody>
          <a:bodyPr/>
          <a:lstStyle/>
          <a:p>
            <a:r>
              <a:rPr lang="en-US" dirty="0" smtClean="0"/>
              <a:t>Scenario input selection and options</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240162119"/>
              </p:ext>
            </p:extLst>
          </p:nvPr>
        </p:nvGraphicFramePr>
        <p:xfrm>
          <a:off x="574434" y="1936908"/>
          <a:ext cx="2930766" cy="3126740"/>
        </p:xfrm>
        <a:graphic>
          <a:graphicData uri="http://schemas.openxmlformats.org/drawingml/2006/table">
            <a:tbl>
              <a:tblPr firstRow="1" bandRow="1">
                <a:tableStyleId>{D830EC69-B87B-4918-9E3E-7FED8CB5AC7A}</a:tableStyleId>
              </a:tblPr>
              <a:tblGrid>
                <a:gridCol w="2029789"/>
                <a:gridCol w="900977"/>
              </a:tblGrid>
              <a:tr h="0">
                <a:tc>
                  <a:txBody>
                    <a:bodyPr/>
                    <a:lstStyle/>
                    <a:p>
                      <a:pPr algn="ctr" fontAlgn="ctr"/>
                      <a:r>
                        <a:rPr lang="en-GB" sz="1000" b="1" i="0" u="none" strike="noStrike" dirty="0" smtClean="0">
                          <a:solidFill>
                            <a:srgbClr val="212529"/>
                          </a:solidFill>
                          <a:effectLst/>
                          <a:latin typeface="Segoe UI" panose="020B0502040204020203" pitchFamily="34" charset="0"/>
                        </a:rPr>
                        <a:t>scenario</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scenario_type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DOE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formulation</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MDF</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objective_name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y_4</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maximize_objective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True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design_space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err="1" smtClean="0">
                          <a:solidFill>
                            <a:srgbClr val="000000"/>
                          </a:solidFill>
                          <a:effectLst/>
                          <a:latin typeface="Calibri" panose="020F0502020204030204" pitchFamily="34" charset="0"/>
                        </a:rPr>
                        <a:t>design_space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System</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disciplines</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dirty="0" smtClean="0">
                          <a:solidFill>
                            <a:srgbClr val="000000"/>
                          </a:solidFill>
                          <a:effectLst/>
                          <a:latin typeface="Calibri" panose="020F0502020204030204" pitchFamily="34" charset="0"/>
                        </a:rPr>
                        <a:t>MDF</a:t>
                      </a:r>
                      <a:r>
                        <a:rPr lang="en-US" sz="1100" b="0" i="0" u="none" strike="noStrike" baseline="0" dirty="0" smtClean="0">
                          <a:solidFill>
                            <a:srgbClr val="000000"/>
                          </a:solidFill>
                          <a:effectLst/>
                          <a:latin typeface="Calibri" panose="020F0502020204030204" pitchFamily="34" charset="0"/>
                        </a:rPr>
                        <a:t> options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See next </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dirty="0" smtClean="0">
                          <a:solidFill>
                            <a:srgbClr val="000000"/>
                          </a:solidFill>
                          <a:effectLst/>
                          <a:latin typeface="Calibri" panose="020F0502020204030204" pitchFamily="34" charset="0"/>
                        </a:rPr>
                        <a:t>constraints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g1,g2,g3</a:t>
                      </a:r>
                    </a:p>
                    <a:p>
                      <a:pPr algn="r" fontAlgn="b"/>
                      <a:r>
                        <a:rPr lang="en-US" sz="1100" b="0" i="0" u="none" strike="noStrike" dirty="0" err="1" smtClean="0">
                          <a:solidFill>
                            <a:srgbClr val="000000"/>
                          </a:solidFill>
                          <a:effectLst/>
                          <a:latin typeface="Calibri" panose="020F0502020204030204" pitchFamily="34" charset="0"/>
                        </a:rPr>
                        <a:t>ineq</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6" name="Rectangle 5"/>
          <p:cNvSpPr/>
          <p:nvPr/>
        </p:nvSpPr>
        <p:spPr>
          <a:xfrm>
            <a:off x="5531474" y="2546171"/>
            <a:ext cx="4023858" cy="954107"/>
          </a:xfrm>
          <a:prstGeom prst="rect">
            <a:avLst/>
          </a:prstGeom>
          <a:noFill/>
        </p:spPr>
        <p:txBody>
          <a:bodyPr wrap="none" lIns="91440" tIns="45720" rIns="91440" bIns="45720">
            <a:spAutoFit/>
          </a:bodyPr>
          <a:lstStyle/>
          <a:p>
            <a:r>
              <a:rPr lang="en-US" sz="2800" dirty="0"/>
              <a:t>Same as MDO </a:t>
            </a:r>
            <a:endParaRPr lang="en-US" sz="2800" dirty="0" smtClean="0"/>
          </a:p>
          <a:p>
            <a:r>
              <a:rPr lang="en-US" sz="2800" dirty="0" smtClean="0"/>
              <a:t>except </a:t>
            </a:r>
            <a:r>
              <a:rPr lang="en-US" sz="2800" dirty="0"/>
              <a:t>for scenario-type</a:t>
            </a:r>
            <a:endParaRPr lang="en-GB" sz="2800" dirty="0"/>
          </a:p>
        </p:txBody>
      </p:sp>
    </p:spTree>
    <p:extLst>
      <p:ext uri="{BB962C8B-B14F-4D97-AF65-F5344CB8AC3E}">
        <p14:creationId xmlns:p14="http://schemas.microsoft.com/office/powerpoint/2010/main" val="39782123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endParaRPr lang="en-GB" dirty="0"/>
          </a:p>
        </p:txBody>
      </p:sp>
      <p:sp>
        <p:nvSpPr>
          <p:cNvPr id="3" name="Title 2"/>
          <p:cNvSpPr>
            <a:spLocks noGrp="1"/>
          </p:cNvSpPr>
          <p:nvPr>
            <p:ph type="title"/>
          </p:nvPr>
        </p:nvSpPr>
        <p:spPr/>
        <p:txBody>
          <a:bodyPr/>
          <a:lstStyle/>
          <a:p>
            <a:r>
              <a:rPr lang="en-US" dirty="0" smtClean="0"/>
              <a:t>XDSM visualization of this algorithm</a:t>
            </a:r>
            <a:endParaRPr lang="en-GB" dirty="0"/>
          </a:p>
        </p:txBody>
      </p:sp>
      <p:pic>
        <p:nvPicPr>
          <p:cNvPr id="4" name="Picture 3"/>
          <p:cNvPicPr>
            <a:picLocks noChangeAspect="1"/>
          </p:cNvPicPr>
          <p:nvPr/>
        </p:nvPicPr>
        <p:blipFill>
          <a:blip r:embed="rId2"/>
          <a:stretch>
            <a:fillRect/>
          </a:stretch>
        </p:blipFill>
        <p:spPr>
          <a:xfrm>
            <a:off x="133350" y="1815352"/>
            <a:ext cx="12058650" cy="3943350"/>
          </a:xfrm>
          <a:prstGeom prst="rect">
            <a:avLst/>
          </a:prstGeom>
        </p:spPr>
      </p:pic>
      <p:sp>
        <p:nvSpPr>
          <p:cNvPr id="5" name="Rectangle 4"/>
          <p:cNvSpPr/>
          <p:nvPr/>
        </p:nvSpPr>
        <p:spPr>
          <a:xfrm>
            <a:off x="8363627" y="1423666"/>
            <a:ext cx="2640466" cy="523220"/>
          </a:xfrm>
          <a:prstGeom prst="rect">
            <a:avLst/>
          </a:prstGeom>
          <a:noFill/>
        </p:spPr>
        <p:txBody>
          <a:bodyPr wrap="none" lIns="91440" tIns="45720" rIns="91440" bIns="45720">
            <a:spAutoFit/>
          </a:bodyPr>
          <a:lstStyle/>
          <a:p>
            <a:r>
              <a:rPr lang="en-US" sz="2800" dirty="0"/>
              <a:t>Same as MDO </a:t>
            </a:r>
            <a:endParaRPr lang="en-US" sz="2800" dirty="0" smtClean="0"/>
          </a:p>
        </p:txBody>
      </p:sp>
    </p:spTree>
    <p:extLst>
      <p:ext uri="{BB962C8B-B14F-4D97-AF65-F5344CB8AC3E}">
        <p14:creationId xmlns:p14="http://schemas.microsoft.com/office/powerpoint/2010/main" val="37098197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r>
              <a:rPr lang="en-GB" sz="1600" dirty="0" smtClean="0"/>
              <a:t> </a:t>
            </a:r>
            <a:r>
              <a:rPr lang="en-US" dirty="0" smtClean="0">
                <a:solidFill>
                  <a:srgbClr val="FF0000"/>
                </a:solidFill>
              </a:rPr>
              <a:t> </a:t>
            </a:r>
            <a:endParaRPr lang="en-GB" dirty="0">
              <a:solidFill>
                <a:srgbClr val="FF0000"/>
              </a:solidFill>
            </a:endParaRPr>
          </a:p>
        </p:txBody>
      </p:sp>
      <p:sp>
        <p:nvSpPr>
          <p:cNvPr id="3" name="Title 2"/>
          <p:cNvSpPr>
            <a:spLocks noGrp="1"/>
          </p:cNvSpPr>
          <p:nvPr>
            <p:ph type="title"/>
          </p:nvPr>
        </p:nvSpPr>
        <p:spPr/>
        <p:txBody>
          <a:bodyPr/>
          <a:lstStyle/>
          <a:p>
            <a:r>
              <a:rPr lang="en-US" dirty="0" smtClean="0"/>
              <a:t>Resulting simulation problem to be solved</a:t>
            </a:r>
            <a:endParaRPr lang="en-GB" dirty="0"/>
          </a:p>
        </p:txBody>
      </p:sp>
      <p:graphicFrame>
        <p:nvGraphicFramePr>
          <p:cNvPr id="4" name="Table 3"/>
          <p:cNvGraphicFramePr>
            <a:graphicFrameLocks noGrp="1"/>
          </p:cNvGraphicFramePr>
          <p:nvPr/>
        </p:nvGraphicFramePr>
        <p:xfrm>
          <a:off x="582644" y="2106817"/>
          <a:ext cx="5855477" cy="2529461"/>
        </p:xfrm>
        <a:graphic>
          <a:graphicData uri="http://schemas.openxmlformats.org/drawingml/2006/table">
            <a:tbl>
              <a:tblPr firstRow="1" bandRow="1">
                <a:tableStyleId>{D830EC69-B87B-4918-9E3E-7FED8CB5AC7A}</a:tableStyleId>
              </a:tblPr>
              <a:tblGrid>
                <a:gridCol w="3134496"/>
                <a:gridCol w="2720981"/>
              </a:tblGrid>
              <a:tr h="370840">
                <a:tc>
                  <a:txBody>
                    <a:bodyPr/>
                    <a:lstStyle/>
                    <a:p>
                      <a:r>
                        <a:rPr lang="en-US" dirty="0" smtClean="0"/>
                        <a:t>Sobieski optimization problem:</a:t>
                      </a:r>
                      <a:endParaRPr lang="en-GB" dirty="0"/>
                    </a:p>
                  </a:txBody>
                  <a:tcPr/>
                </a:tc>
                <a:tc>
                  <a:txBody>
                    <a:bodyPr/>
                    <a:lstStyle/>
                    <a:p>
                      <a:endParaRPr lang="en-GB" dirty="0"/>
                    </a:p>
                  </a:txBody>
                  <a:tcPr/>
                </a:tc>
              </a:tr>
              <a:tr h="228221">
                <a:tc>
                  <a:txBody>
                    <a:bodyPr/>
                    <a:lstStyle/>
                    <a:p>
                      <a:pPr algn="l" fontAlgn="b"/>
                      <a:r>
                        <a:rPr lang="en-GB" sz="1100" b="0" i="0" u="none" strike="noStrike" dirty="0" smtClean="0">
                          <a:solidFill>
                            <a:srgbClr val="000000"/>
                          </a:solidFill>
                          <a:effectLst/>
                          <a:latin typeface="Calibri" panose="020F0502020204030204" pitchFamily="34" charset="0"/>
                        </a:rPr>
                        <a:t>minimize </a:t>
                      </a:r>
                      <a:r>
                        <a:rPr lang="en-GB" sz="1100" b="0" i="0" u="none" strike="noStrike" dirty="0">
                          <a:solidFill>
                            <a:srgbClr val="000000"/>
                          </a:solidFill>
                          <a:effectLst/>
                          <a:latin typeface="Calibri" panose="020F0502020204030204" pitchFamily="34" charset="0"/>
                        </a:rPr>
                        <a:t>the objective </a:t>
                      </a:r>
                      <a:r>
                        <a:rPr lang="en-GB" sz="1100" b="0" i="0" u="none" strike="noStrike" dirty="0" smtClean="0">
                          <a:solidFill>
                            <a:srgbClr val="000000"/>
                          </a:solidFill>
                          <a:effectLst/>
                          <a:latin typeface="Calibri" panose="020F0502020204030204" pitchFamily="34" charset="0"/>
                        </a:rPr>
                        <a:t>variable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-y_4(</a:t>
                      </a:r>
                      <a:r>
                        <a:rPr lang="en-GB" sz="1100" dirty="0" err="1" smtClean="0"/>
                        <a:t>x_shared</a:t>
                      </a:r>
                      <a:r>
                        <a:rPr lang="en-GB" sz="1100" dirty="0" smtClean="0"/>
                        <a:t>, x_1, x_2, x_3)</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with respect to </a:t>
                      </a:r>
                      <a:r>
                        <a:rPr lang="en-GB" sz="1100" b="0" i="0" u="none" strike="noStrike" dirty="0" err="1" smtClean="0">
                          <a:solidFill>
                            <a:srgbClr val="000000"/>
                          </a:solidFill>
                          <a:effectLst/>
                          <a:latin typeface="Calibri" panose="020F0502020204030204" pitchFamily="34" charset="0"/>
                        </a:rPr>
                        <a:t>optim</a:t>
                      </a:r>
                      <a:r>
                        <a:rPr lang="en-GB" sz="1100" b="0" i="0" u="none" strike="noStrike" baseline="0" dirty="0" smtClean="0">
                          <a:solidFill>
                            <a:srgbClr val="000000"/>
                          </a:solidFill>
                          <a:effectLst/>
                          <a:latin typeface="Calibri" panose="020F0502020204030204" pitchFamily="34" charset="0"/>
                        </a:rPr>
                        <a:t> </a:t>
                      </a:r>
                      <a:r>
                        <a:rPr lang="en-GB" sz="1100" b="0" i="0" u="none" strike="noStrike" dirty="0" smtClean="0">
                          <a:solidFill>
                            <a:srgbClr val="000000"/>
                          </a:solidFill>
                          <a:effectLst/>
                          <a:latin typeface="Calibri" panose="020F0502020204030204" pitchFamily="34" charset="0"/>
                        </a:rPr>
                        <a:t>variables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a:t>
                      </a:r>
                      <a:r>
                        <a:rPr lang="en-GB" sz="1100" dirty="0" err="1" smtClean="0"/>
                        <a:t>x_shared</a:t>
                      </a:r>
                      <a:r>
                        <a:rPr lang="en-GB" sz="1100" dirty="0" smtClean="0"/>
                        <a:t>', 'x_1', 'x_2', 'x_3'</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subject to general ineq constraints</a:t>
                      </a:r>
                    </a:p>
                  </a:txBody>
                  <a:tcPr marL="7620" marR="7620" marT="7620" marB="0" anchor="b"/>
                </a:tc>
                <a:tc>
                  <a:txBody>
                    <a:bodyPr/>
                    <a:lstStyle/>
                    <a:p>
                      <a:pPr algn="l" fontAlgn="b"/>
                      <a:r>
                        <a:rPr lang="en-GB" sz="1100" dirty="0" smtClean="0"/>
                        <a:t>g_1(</a:t>
                      </a:r>
                      <a:r>
                        <a:rPr lang="en-GB" sz="1100" dirty="0" err="1" smtClean="0"/>
                        <a:t>x_shared</a:t>
                      </a:r>
                      <a:r>
                        <a:rPr lang="en-GB" sz="1100" dirty="0" smtClean="0"/>
                        <a:t>, x_1, x_2, x_3) &lt;= 0.0 g_2(</a:t>
                      </a:r>
                      <a:r>
                        <a:rPr lang="en-GB" sz="1100" dirty="0" err="1" smtClean="0"/>
                        <a:t>x_shared</a:t>
                      </a:r>
                      <a:r>
                        <a:rPr lang="en-GB" sz="1100" dirty="0" smtClean="0"/>
                        <a:t>, x_1, x_2, x_3) &lt;= 0.0 g_3(</a:t>
                      </a:r>
                      <a:r>
                        <a:rPr lang="en-GB" sz="1100" dirty="0" err="1" smtClean="0"/>
                        <a:t>x_shared</a:t>
                      </a:r>
                      <a:r>
                        <a:rPr lang="en-GB" sz="1100" dirty="0" smtClean="0"/>
                        <a:t>, x_1, x_2, x_3) &lt;= 0.0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subject to bound constraints</a:t>
                      </a:r>
                    </a:p>
                  </a:txBody>
                  <a:tcPr marL="7620" marR="7620" marT="7620" marB="0" anchor="b"/>
                </a:tc>
                <a:tc>
                  <a:txBody>
                    <a:bodyPr/>
                    <a:lstStyle/>
                    <a:p>
                      <a:pPr algn="l" fontAlgn="b"/>
                      <a:r>
                        <a:rPr lang="en-GB" sz="1100" b="0" i="0" u="none" strike="noStrike" dirty="0">
                          <a:solidFill>
                            <a:srgbClr val="000000"/>
                          </a:solidFill>
                          <a:effectLst/>
                          <a:latin typeface="Calibri" panose="020F0502020204030204" pitchFamily="34" charset="0"/>
                        </a:rPr>
                        <a:t>for all </a:t>
                      </a:r>
                      <a:r>
                        <a:rPr lang="en-GB" sz="1100" b="0" i="0" u="none" strike="noStrike" dirty="0" err="1" smtClean="0">
                          <a:solidFill>
                            <a:srgbClr val="000000"/>
                          </a:solidFill>
                          <a:effectLst/>
                          <a:latin typeface="Calibri" panose="020F0502020204030204" pitchFamily="34" charset="0"/>
                        </a:rPr>
                        <a:t>optim</a:t>
                      </a:r>
                      <a:r>
                        <a:rPr lang="en-GB" sz="1100" b="0" i="0" u="none" strike="noStrike" dirty="0" smtClean="0">
                          <a:solidFill>
                            <a:srgbClr val="000000"/>
                          </a:solidFill>
                          <a:effectLst/>
                          <a:latin typeface="Calibri" panose="020F0502020204030204" pitchFamily="34" charset="0"/>
                        </a:rPr>
                        <a:t> variables</a:t>
                      </a:r>
                      <a:r>
                        <a:rPr lang="en-GB" sz="1100" b="0" i="0" u="none" strike="noStrike" baseline="0" dirty="0" smtClean="0">
                          <a:solidFill>
                            <a:srgbClr val="000000"/>
                          </a:solidFill>
                          <a:effectLst/>
                          <a:latin typeface="Calibri" panose="020F0502020204030204" pitchFamily="34" charset="0"/>
                        </a:rPr>
                        <a:t> (values provided from filtered design space on </a:t>
                      </a:r>
                      <a:r>
                        <a:rPr lang="en-GB" sz="1100" b="0" i="0" u="none" strike="noStrike" baseline="0" dirty="0" err="1" smtClean="0">
                          <a:solidFill>
                            <a:srgbClr val="000000"/>
                          </a:solidFill>
                          <a:effectLst/>
                          <a:latin typeface="Calibri" panose="020F0502020204030204" pitchFamily="34" charset="0"/>
                        </a:rPr>
                        <a:t>optim</a:t>
                      </a:r>
                      <a:r>
                        <a:rPr lang="en-GB" sz="1100" b="0" i="0" u="none" strike="noStrike" baseline="0" dirty="0" smtClean="0">
                          <a:solidFill>
                            <a:srgbClr val="000000"/>
                          </a:solidFill>
                          <a:effectLst/>
                          <a:latin typeface="Calibri" panose="020F0502020204030204" pitchFamily="34" charset="0"/>
                        </a:rPr>
                        <a:t> variables)</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where the System Discipline consists </a:t>
                      </a:r>
                    </a:p>
                  </a:txBody>
                  <a:tcPr marL="7620" marR="7620" marT="7620" marB="0" anchor="b"/>
                </a:tc>
                <a:tc>
                  <a:txBody>
                    <a:bodyPr/>
                    <a:lstStyle/>
                    <a:p>
                      <a:pPr algn="l" fontAlgn="b"/>
                      <a:r>
                        <a:rPr lang="en-GB" sz="1100" b="0" i="0" u="none" strike="noStrike" dirty="0" err="1" smtClean="0">
                          <a:solidFill>
                            <a:srgbClr val="000000"/>
                          </a:solidFill>
                          <a:effectLst/>
                          <a:latin typeface="Calibri" panose="020F0502020204030204" pitchFamily="34" charset="0"/>
                        </a:rPr>
                        <a:t>SobieskiStructure</a:t>
                      </a:r>
                      <a:r>
                        <a:rPr lang="en-GB" sz="1100" b="0" i="0" u="none" strike="noStrike" dirty="0" smtClean="0">
                          <a:solidFill>
                            <a:srgbClr val="000000"/>
                          </a:solidFill>
                          <a:effectLst/>
                          <a:latin typeface="Calibri" panose="020F0502020204030204" pitchFamily="34" charset="0"/>
                        </a:rPr>
                        <a:t> (id 1)</a:t>
                      </a:r>
                    </a:p>
                    <a:p>
                      <a:pPr algn="l" fontAlgn="b"/>
                      <a:r>
                        <a:rPr lang="en-GB" sz="1100" b="0" i="0" u="none" strike="noStrike" dirty="0" err="1" smtClean="0">
                          <a:solidFill>
                            <a:srgbClr val="000000"/>
                          </a:solidFill>
                          <a:effectLst/>
                          <a:latin typeface="Calibri" panose="020F0502020204030204" pitchFamily="34" charset="0"/>
                        </a:rPr>
                        <a:t>SobieskiAerodynamics</a:t>
                      </a:r>
                      <a:r>
                        <a:rPr lang="en-GB" sz="1100" b="0" i="0" u="none" strike="noStrike" dirty="0" smtClean="0">
                          <a:solidFill>
                            <a:srgbClr val="000000"/>
                          </a:solidFill>
                          <a:effectLst/>
                          <a:latin typeface="Calibri" panose="020F0502020204030204" pitchFamily="34" charset="0"/>
                        </a:rPr>
                        <a:t>  (id 2)</a:t>
                      </a:r>
                    </a:p>
                    <a:p>
                      <a:pPr algn="l" fontAlgn="b"/>
                      <a:r>
                        <a:rPr lang="en-GB" sz="1100" b="0" i="0" u="none" strike="noStrike" dirty="0" err="1" smtClean="0">
                          <a:solidFill>
                            <a:srgbClr val="000000"/>
                          </a:solidFill>
                          <a:effectLst/>
                          <a:latin typeface="Calibri" panose="020F0502020204030204" pitchFamily="34" charset="0"/>
                        </a:rPr>
                        <a:t>SobieskiPropulsion</a:t>
                      </a:r>
                      <a:r>
                        <a:rPr lang="en-GB" sz="1100" b="0" i="0" u="none" strike="noStrike" dirty="0" smtClean="0">
                          <a:solidFill>
                            <a:srgbClr val="000000"/>
                          </a:solidFill>
                          <a:effectLst/>
                          <a:latin typeface="Calibri" panose="020F0502020204030204" pitchFamily="34" charset="0"/>
                        </a:rPr>
                        <a:t> (id 3)</a:t>
                      </a: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err="1" smtClean="0">
                          <a:solidFill>
                            <a:srgbClr val="000000"/>
                          </a:solidFill>
                          <a:effectLst/>
                          <a:latin typeface="Calibri" panose="020F0502020204030204" pitchFamily="34" charset="0"/>
                        </a:rPr>
                        <a:t>SobieskiMission</a:t>
                      </a:r>
                      <a:r>
                        <a:rPr lang="en-GB" sz="1100" b="0" i="0" u="none" strike="noStrike" baseline="0" dirty="0" smtClean="0">
                          <a:solidFill>
                            <a:srgbClr val="000000"/>
                          </a:solidFill>
                          <a:effectLst/>
                          <a:latin typeface="Calibri" panose="020F0502020204030204" pitchFamily="34" charset="0"/>
                        </a:rPr>
                        <a:t> (id 4)</a:t>
                      </a:r>
                      <a:endParaRPr lang="en-GB" sz="1100" b="0" i="0" u="none" strike="noStrike" dirty="0" smtClean="0">
                        <a:solidFill>
                          <a:srgbClr val="000000"/>
                        </a:solidFill>
                        <a:effectLst/>
                        <a:latin typeface="Calibri" panose="020F0502020204030204" pitchFamily="34" charset="0"/>
                      </a:endParaRPr>
                    </a:p>
                  </a:txBody>
                  <a:tcPr marL="7620" marR="7620" marT="7620" marB="0" anchor="b"/>
                </a:tc>
              </a:tr>
            </a:tbl>
          </a:graphicData>
        </a:graphic>
      </p:graphicFrame>
      <p:sp>
        <p:nvSpPr>
          <p:cNvPr id="5" name="Rectangle 4"/>
          <p:cNvSpPr/>
          <p:nvPr/>
        </p:nvSpPr>
        <p:spPr>
          <a:xfrm>
            <a:off x="6908861" y="2303102"/>
            <a:ext cx="2640466" cy="523220"/>
          </a:xfrm>
          <a:prstGeom prst="rect">
            <a:avLst/>
          </a:prstGeom>
          <a:noFill/>
        </p:spPr>
        <p:txBody>
          <a:bodyPr wrap="none" lIns="91440" tIns="45720" rIns="91440" bIns="45720">
            <a:spAutoFit/>
          </a:bodyPr>
          <a:lstStyle/>
          <a:p>
            <a:r>
              <a:rPr lang="en-US" sz="2800" dirty="0"/>
              <a:t>Same as MDO </a:t>
            </a:r>
            <a:endParaRPr lang="en-US" sz="2800" dirty="0" smtClean="0"/>
          </a:p>
        </p:txBody>
      </p:sp>
    </p:spTree>
    <p:extLst>
      <p:ext uri="{BB962C8B-B14F-4D97-AF65-F5344CB8AC3E}">
        <p14:creationId xmlns:p14="http://schemas.microsoft.com/office/powerpoint/2010/main" val="29464892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endParaRPr lang="en-GB" dirty="0"/>
          </a:p>
        </p:txBody>
      </p:sp>
      <p:sp>
        <p:nvSpPr>
          <p:cNvPr id="3" name="Title 2"/>
          <p:cNvSpPr>
            <a:spLocks noGrp="1"/>
          </p:cNvSpPr>
          <p:nvPr>
            <p:ph type="title"/>
          </p:nvPr>
        </p:nvSpPr>
        <p:spPr/>
        <p:txBody>
          <a:bodyPr/>
          <a:lstStyle/>
          <a:p>
            <a:r>
              <a:rPr lang="en-US" dirty="0" smtClean="0"/>
              <a:t>Scenario (executable inputs)</a:t>
            </a:r>
            <a:endParaRPr lang="en-GB" dirty="0"/>
          </a:p>
        </p:txBody>
      </p:sp>
      <p:graphicFrame>
        <p:nvGraphicFramePr>
          <p:cNvPr id="5" name="Table 4"/>
          <p:cNvGraphicFramePr>
            <a:graphicFrameLocks noGrp="1"/>
          </p:cNvGraphicFramePr>
          <p:nvPr>
            <p:extLst>
              <p:ext uri="{D42A27DB-BD31-4B8C-83A1-F6EECF244321}">
                <p14:modId xmlns:p14="http://schemas.microsoft.com/office/powerpoint/2010/main" val="2362893488"/>
              </p:ext>
            </p:extLst>
          </p:nvPr>
        </p:nvGraphicFramePr>
        <p:xfrm>
          <a:off x="478800" y="1250401"/>
          <a:ext cx="2347167" cy="929791"/>
        </p:xfrm>
        <a:graphic>
          <a:graphicData uri="http://schemas.openxmlformats.org/drawingml/2006/table">
            <a:tbl>
              <a:tblPr firstRow="1" bandRow="1">
                <a:tableStyleId>{D830EC69-B87B-4918-9E3E-7FED8CB5AC7A}</a:tableStyleId>
              </a:tblPr>
              <a:tblGrid>
                <a:gridCol w="1625600"/>
                <a:gridCol w="721567"/>
              </a:tblGrid>
              <a:tr h="188111">
                <a:tc>
                  <a:txBody>
                    <a:bodyPr/>
                    <a:lstStyle/>
                    <a:p>
                      <a:pPr algn="ctr" fontAlgn="ctr"/>
                      <a:r>
                        <a:rPr lang="en-GB" sz="1000" b="1" i="0" u="none" strike="noStrike" dirty="0" smtClean="0">
                          <a:solidFill>
                            <a:srgbClr val="212529"/>
                          </a:solidFill>
                          <a:effectLst/>
                          <a:latin typeface="Segoe UI" panose="020B0502040204020203" pitchFamily="34" charset="0"/>
                        </a:rPr>
                        <a:t>Exe</a:t>
                      </a:r>
                      <a:r>
                        <a:rPr lang="en-GB" sz="1000" b="1" i="0" u="none" strike="noStrike" baseline="0" dirty="0" smtClean="0">
                          <a:solidFill>
                            <a:srgbClr val="212529"/>
                          </a:solidFill>
                          <a:effectLst/>
                          <a:latin typeface="Segoe UI" panose="020B0502040204020203" pitchFamily="34" charset="0"/>
                        </a:rPr>
                        <a:t> </a:t>
                      </a:r>
                      <a:r>
                        <a:rPr lang="en-GB" sz="1000" b="1" i="0" u="none" strike="noStrike" dirty="0" smtClean="0">
                          <a:solidFill>
                            <a:srgbClr val="212529"/>
                          </a:solidFill>
                          <a:effectLst/>
                          <a:latin typeface="Segoe UI" panose="020B0502040204020203" pitchFamily="34" charset="0"/>
                        </a:rPr>
                        <a:t>options</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n_samples</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30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algo</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'lhs'</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915552294"/>
              </p:ext>
            </p:extLst>
          </p:nvPr>
        </p:nvGraphicFramePr>
        <p:xfrm>
          <a:off x="478799" y="2266271"/>
          <a:ext cx="2347167" cy="1272540"/>
        </p:xfrm>
        <a:graphic>
          <a:graphicData uri="http://schemas.openxmlformats.org/drawingml/2006/table">
            <a:tbl>
              <a:tblPr firstRow="1" bandRow="1">
                <a:tableStyleId>{D830EC69-B87B-4918-9E3E-7FED8CB5AC7A}</a:tableStyleId>
              </a:tblPr>
              <a:tblGrid>
                <a:gridCol w="1625600"/>
                <a:gridCol w="721567"/>
              </a:tblGrid>
              <a:tr h="0">
                <a:tc>
                  <a:txBody>
                    <a:bodyPr/>
                    <a:lstStyle/>
                    <a:p>
                      <a:pPr algn="ctr" fontAlgn="ctr"/>
                      <a:r>
                        <a:rPr lang="en-GB" sz="1000" b="1" i="0" u="none" strike="noStrike" dirty="0" smtClean="0">
                          <a:solidFill>
                            <a:srgbClr val="212529"/>
                          </a:solidFill>
                          <a:effectLst/>
                          <a:latin typeface="Segoe UI" panose="020B0502040204020203" pitchFamily="34" charset="0"/>
                        </a:rPr>
                        <a:t>LHS </a:t>
                      </a:r>
                      <a:r>
                        <a:rPr lang="en-GB" sz="1000" b="1" i="0" u="none" strike="noStrike" dirty="0" err="1" smtClean="0">
                          <a:solidFill>
                            <a:srgbClr val="212529"/>
                          </a:solidFill>
                          <a:effectLst/>
                          <a:latin typeface="Segoe UI" panose="020B0502040204020203" pitchFamily="34" charset="0"/>
                        </a:rPr>
                        <a:t>algo</a:t>
                      </a:r>
                      <a:r>
                        <a:rPr lang="en-GB" sz="1000" b="1" i="0" u="none" strike="noStrike" dirty="0" smtClean="0">
                          <a:solidFill>
                            <a:srgbClr val="212529"/>
                          </a:solidFill>
                          <a:effectLst/>
                          <a:latin typeface="Segoe UI" panose="020B0502040204020203" pitchFamily="34" charset="0"/>
                        </a:rPr>
                        <a:t> options</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smtClean="0">
                          <a:solidFill>
                            <a:srgbClr val="000000"/>
                          </a:solidFill>
                          <a:effectLst/>
                          <a:latin typeface="Calibri" panose="020F0502020204030204" pitchFamily="34" charset="0"/>
                        </a:rPr>
                        <a:t>"criterion"</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center</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eval_jac</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True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n_processes</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1</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7" name="Rectangle 6"/>
          <p:cNvSpPr/>
          <p:nvPr/>
        </p:nvSpPr>
        <p:spPr>
          <a:xfrm>
            <a:off x="5670370" y="1596931"/>
            <a:ext cx="2640466" cy="523220"/>
          </a:xfrm>
          <a:prstGeom prst="rect">
            <a:avLst/>
          </a:prstGeom>
          <a:noFill/>
        </p:spPr>
        <p:txBody>
          <a:bodyPr wrap="none" lIns="91440" tIns="45720" rIns="91440" bIns="45720">
            <a:spAutoFit/>
          </a:bodyPr>
          <a:lstStyle/>
          <a:p>
            <a:r>
              <a:rPr lang="en-US" sz="2800" dirty="0" smtClean="0"/>
              <a:t>Specific to DoE</a:t>
            </a:r>
          </a:p>
        </p:txBody>
      </p:sp>
    </p:spTree>
    <p:extLst>
      <p:ext uri="{BB962C8B-B14F-4D97-AF65-F5344CB8AC3E}">
        <p14:creationId xmlns:p14="http://schemas.microsoft.com/office/powerpoint/2010/main" val="14805004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08cee4503e_0_9"/>
          <p:cNvSpPr txBox="1">
            <a:spLocks noGrp="1"/>
          </p:cNvSpPr>
          <p:nvPr>
            <p:ph type="title"/>
          </p:nvPr>
        </p:nvSpPr>
        <p:spPr>
          <a:xfrm>
            <a:off x="3153124" y="2104390"/>
            <a:ext cx="8155577" cy="1372200"/>
          </a:xfrm>
          <a:prstGeom prst="rect">
            <a:avLst/>
          </a:prstGeom>
          <a:noFill/>
          <a:ln>
            <a:noFill/>
          </a:ln>
        </p:spPr>
        <p:txBody>
          <a:bodyPr spcFirstLastPara="1" wrap="square" lIns="0" tIns="0" rIns="0" bIns="0" anchor="b" anchorCtr="0">
            <a:noAutofit/>
          </a:bodyPr>
          <a:lstStyle/>
          <a:p>
            <a:r>
              <a:rPr lang="en-US" b="1" dirty="0" err="1" smtClean="0"/>
              <a:t>Bilevel</a:t>
            </a:r>
            <a:r>
              <a:rPr lang="en-US" b="1" dirty="0" smtClean="0"/>
              <a:t> architecture </a:t>
            </a:r>
            <a:r>
              <a:rPr lang="en-US" b="1" dirty="0"/>
              <a:t>(doe </a:t>
            </a:r>
            <a:r>
              <a:rPr lang="en-US" b="1" dirty="0" err="1"/>
              <a:t>optim</a:t>
            </a:r>
            <a:r>
              <a:rPr lang="en-US" b="1" dirty="0"/>
              <a:t>)</a:t>
            </a:r>
            <a:r>
              <a:rPr lang="en-US" dirty="0"/>
              <a:t/>
            </a:r>
            <a:br>
              <a:rPr lang="en-US" dirty="0"/>
            </a:br>
            <a:endParaRPr dirty="0"/>
          </a:p>
        </p:txBody>
      </p:sp>
    </p:spTree>
    <p:extLst>
      <p:ext uri="{BB962C8B-B14F-4D97-AF65-F5344CB8AC3E}">
        <p14:creationId xmlns:p14="http://schemas.microsoft.com/office/powerpoint/2010/main" val="5357575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p:txBody>
      </p:sp>
      <p:sp>
        <p:nvSpPr>
          <p:cNvPr id="3" name="Title 2"/>
          <p:cNvSpPr>
            <a:spLocks noGrp="1"/>
          </p:cNvSpPr>
          <p:nvPr>
            <p:ph type="title"/>
          </p:nvPr>
        </p:nvSpPr>
        <p:spPr/>
        <p:txBody>
          <a:bodyPr/>
          <a:lstStyle/>
          <a:p>
            <a:r>
              <a:rPr lang="en-US" dirty="0" smtClean="0"/>
              <a:t>Sub-scenarios input selection and options</a:t>
            </a:r>
            <a:endParaRPr lang="en-GB" dirty="0"/>
          </a:p>
        </p:txBody>
      </p:sp>
      <p:graphicFrame>
        <p:nvGraphicFramePr>
          <p:cNvPr id="7" name="Table 6"/>
          <p:cNvGraphicFramePr>
            <a:graphicFrameLocks noGrp="1"/>
          </p:cNvGraphicFramePr>
          <p:nvPr>
            <p:extLst>
              <p:ext uri="{D42A27DB-BD31-4B8C-83A1-F6EECF244321}">
                <p14:modId xmlns:p14="http://schemas.microsoft.com/office/powerpoint/2010/main" val="17773958"/>
              </p:ext>
            </p:extLst>
          </p:nvPr>
        </p:nvGraphicFramePr>
        <p:xfrm>
          <a:off x="105017" y="1381580"/>
          <a:ext cx="3093326" cy="3497580"/>
        </p:xfrm>
        <a:graphic>
          <a:graphicData uri="http://schemas.openxmlformats.org/drawingml/2006/table">
            <a:tbl>
              <a:tblPr firstRow="1" bandRow="1">
                <a:tableStyleId>{D830EC69-B87B-4918-9E3E-7FED8CB5AC7A}</a:tableStyleId>
              </a:tblPr>
              <a:tblGrid>
                <a:gridCol w="1539673"/>
                <a:gridCol w="1553653"/>
              </a:tblGrid>
              <a:tr h="0">
                <a:tc>
                  <a:txBody>
                    <a:bodyPr/>
                    <a:lstStyle/>
                    <a:p>
                      <a:pPr algn="ctr" fontAlgn="ctr"/>
                      <a:r>
                        <a:rPr lang="en-GB" sz="1000" b="1" i="0" u="none" strike="noStrike" dirty="0" smtClean="0">
                          <a:solidFill>
                            <a:srgbClr val="212529"/>
                          </a:solidFill>
                          <a:effectLst/>
                          <a:latin typeface="Segoe UI" panose="020B0502040204020203" pitchFamily="34" charset="0"/>
                        </a:rPr>
                        <a:t>scenario</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scenario_type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MDO</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dirty="0" smtClean="0">
                          <a:solidFill>
                            <a:srgbClr val="000000"/>
                          </a:solidFill>
                          <a:effectLst/>
                          <a:latin typeface="Calibri" panose="020F0502020204030204" pitchFamily="34" charset="0"/>
                        </a:rPr>
                        <a:t>name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err="1" smtClean="0">
                          <a:solidFill>
                            <a:srgbClr val="000000"/>
                          </a:solidFill>
                          <a:effectLst/>
                          <a:latin typeface="Calibri" panose="020F0502020204030204" pitchFamily="34" charset="0"/>
                        </a:rPr>
                        <a:t>PropulsionScenario</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formulation</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err="1" smtClean="0">
                          <a:solidFill>
                            <a:srgbClr val="000000"/>
                          </a:solidFill>
                          <a:effectLst/>
                          <a:latin typeface="Calibri" panose="020F0502020204030204" pitchFamily="34" charset="0"/>
                        </a:rPr>
                        <a:t>DisciplinaryOpt</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objective_name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y_34</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maximize_objective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True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design_space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Line</a:t>
                      </a:r>
                      <a:r>
                        <a:rPr lang="en-GB" sz="1100" b="0" i="0" u="none" strike="noStrike" baseline="0" dirty="0" smtClean="0">
                          <a:solidFill>
                            <a:srgbClr val="000000"/>
                          </a:solidFill>
                          <a:effectLst/>
                          <a:latin typeface="Calibri" panose="020F0502020204030204" pitchFamily="34" charset="0"/>
                        </a:rPr>
                        <a:t> of variable x_3 of</a:t>
                      </a:r>
                      <a:r>
                        <a:rPr lang="en-GB" sz="1100" b="0" i="0" u="none" strike="noStrike" dirty="0" smtClean="0">
                          <a:solidFill>
                            <a:srgbClr val="000000"/>
                          </a:solidFill>
                          <a:effectLst/>
                          <a:latin typeface="Calibri" panose="020F0502020204030204" pitchFamily="34" charset="0"/>
                        </a:rPr>
                        <a:t> </a:t>
                      </a:r>
                      <a:r>
                        <a:rPr lang="en-GB" sz="1100" b="0" i="0" u="none" strike="noStrike" dirty="0" err="1" smtClean="0">
                          <a:solidFill>
                            <a:srgbClr val="000000"/>
                          </a:solidFill>
                          <a:effectLst/>
                          <a:latin typeface="Calibri" panose="020F0502020204030204" pitchFamily="34" charset="0"/>
                        </a:rPr>
                        <a:t>design_space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System</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SobieskiPropulsion</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baseline="0" dirty="0" smtClean="0">
                          <a:solidFill>
                            <a:srgbClr val="000000"/>
                          </a:solidFill>
                          <a:effectLst/>
                          <a:latin typeface="Calibri" panose="020F0502020204030204" pitchFamily="34" charset="0"/>
                        </a:rPr>
                        <a:t>Formulation options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dirty="0" smtClean="0">
                          <a:solidFill>
                            <a:srgbClr val="000000"/>
                          </a:solidFill>
                          <a:effectLst/>
                          <a:latin typeface="Calibri" panose="020F0502020204030204" pitchFamily="34" charset="0"/>
                        </a:rPr>
                        <a:t>constraints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g_3</a:t>
                      </a:r>
                    </a:p>
                    <a:p>
                      <a:pPr algn="r" fontAlgn="b"/>
                      <a:r>
                        <a:rPr lang="en-US" sz="1100" b="0" i="0" u="none" strike="noStrike" dirty="0" err="1" smtClean="0">
                          <a:solidFill>
                            <a:srgbClr val="000000"/>
                          </a:solidFill>
                          <a:effectLst/>
                          <a:latin typeface="Calibri" panose="020F0502020204030204" pitchFamily="34" charset="0"/>
                        </a:rPr>
                        <a:t>ineq</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9" name="TextBox 8"/>
          <p:cNvSpPr txBox="1"/>
          <p:nvPr/>
        </p:nvSpPr>
        <p:spPr>
          <a:xfrm>
            <a:off x="105017" y="4985423"/>
            <a:ext cx="1646605" cy="307777"/>
          </a:xfrm>
          <a:prstGeom prst="rect">
            <a:avLst/>
          </a:prstGeom>
          <a:noFill/>
        </p:spPr>
        <p:txBody>
          <a:bodyPr wrap="none" rtlCol="0">
            <a:spAutoFit/>
          </a:bodyPr>
          <a:lstStyle/>
          <a:p>
            <a:r>
              <a:rPr lang="en-US" dirty="0" smtClean="0"/>
              <a:t>Sub-scenario prop</a:t>
            </a:r>
            <a:endParaRPr lang="en-GB" dirty="0"/>
          </a:p>
        </p:txBody>
      </p:sp>
      <p:graphicFrame>
        <p:nvGraphicFramePr>
          <p:cNvPr id="10" name="Table 9"/>
          <p:cNvGraphicFramePr>
            <a:graphicFrameLocks noGrp="1"/>
          </p:cNvGraphicFramePr>
          <p:nvPr>
            <p:extLst>
              <p:ext uri="{D42A27DB-BD31-4B8C-83A1-F6EECF244321}">
                <p14:modId xmlns:p14="http://schemas.microsoft.com/office/powerpoint/2010/main" val="3591019913"/>
              </p:ext>
            </p:extLst>
          </p:nvPr>
        </p:nvGraphicFramePr>
        <p:xfrm>
          <a:off x="3513107" y="1381580"/>
          <a:ext cx="3350679" cy="3497580"/>
        </p:xfrm>
        <a:graphic>
          <a:graphicData uri="http://schemas.openxmlformats.org/drawingml/2006/table">
            <a:tbl>
              <a:tblPr firstRow="1" bandRow="1">
                <a:tableStyleId>{D830EC69-B87B-4918-9E3E-7FED8CB5AC7A}</a:tableStyleId>
              </a:tblPr>
              <a:tblGrid>
                <a:gridCol w="1667768"/>
                <a:gridCol w="1682911"/>
              </a:tblGrid>
              <a:tr h="0">
                <a:tc>
                  <a:txBody>
                    <a:bodyPr/>
                    <a:lstStyle/>
                    <a:p>
                      <a:pPr algn="ctr" fontAlgn="ctr"/>
                      <a:r>
                        <a:rPr lang="en-GB" sz="1000" b="1" i="0" u="none" strike="noStrike" dirty="0" smtClean="0">
                          <a:solidFill>
                            <a:srgbClr val="212529"/>
                          </a:solidFill>
                          <a:effectLst/>
                          <a:latin typeface="Segoe UI" panose="020B0502040204020203" pitchFamily="34" charset="0"/>
                        </a:rPr>
                        <a:t>scenario</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scenario_type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MDO</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dirty="0" smtClean="0">
                          <a:solidFill>
                            <a:srgbClr val="000000"/>
                          </a:solidFill>
                          <a:effectLst/>
                          <a:latin typeface="Calibri" panose="020F0502020204030204" pitchFamily="34" charset="0"/>
                        </a:rPr>
                        <a:t>name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err="1" smtClean="0">
                          <a:solidFill>
                            <a:srgbClr val="000000"/>
                          </a:solidFill>
                          <a:effectLst/>
                          <a:latin typeface="Calibri" panose="020F0502020204030204" pitchFamily="34" charset="0"/>
                        </a:rPr>
                        <a:t>AerodynamicsScenario</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formulation</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err="1" smtClean="0">
                          <a:solidFill>
                            <a:srgbClr val="000000"/>
                          </a:solidFill>
                          <a:effectLst/>
                          <a:latin typeface="Calibri" panose="020F0502020204030204" pitchFamily="34" charset="0"/>
                        </a:rPr>
                        <a:t>DisciplinaryOpt</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objective_name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y_24</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maximize_objective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True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design_space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Line</a:t>
                      </a:r>
                      <a:r>
                        <a:rPr lang="en-GB" sz="1100" b="0" i="0" u="none" strike="noStrike" baseline="0" dirty="0" smtClean="0">
                          <a:solidFill>
                            <a:srgbClr val="000000"/>
                          </a:solidFill>
                          <a:effectLst/>
                          <a:latin typeface="Calibri" panose="020F0502020204030204" pitchFamily="34" charset="0"/>
                        </a:rPr>
                        <a:t> of variable x_2 of</a:t>
                      </a:r>
                      <a:r>
                        <a:rPr lang="en-GB" sz="1100" b="0" i="0" u="none" strike="noStrike" dirty="0" smtClean="0">
                          <a:solidFill>
                            <a:srgbClr val="000000"/>
                          </a:solidFill>
                          <a:effectLst/>
                          <a:latin typeface="Calibri" panose="020F0502020204030204" pitchFamily="34" charset="0"/>
                        </a:rPr>
                        <a:t> </a:t>
                      </a:r>
                      <a:r>
                        <a:rPr lang="en-GB" sz="1100" b="0" i="0" u="none" strike="noStrike" dirty="0" err="1" smtClean="0">
                          <a:solidFill>
                            <a:srgbClr val="000000"/>
                          </a:solidFill>
                          <a:effectLst/>
                          <a:latin typeface="Calibri" panose="020F0502020204030204" pitchFamily="34" charset="0"/>
                        </a:rPr>
                        <a:t>design_space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System</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b="0" i="0" u="none" strike="noStrike" dirty="0" err="1" smtClean="0">
                          <a:solidFill>
                            <a:srgbClr val="000000"/>
                          </a:solidFill>
                          <a:effectLst/>
                          <a:latin typeface="Calibri" panose="020F0502020204030204" pitchFamily="34" charset="0"/>
                        </a:rPr>
                        <a:t>SobieskiAerodynamics</a:t>
                      </a:r>
                      <a:endParaRPr lang="en-GB" sz="1100" b="0" i="0" u="none" strike="noStrike" dirty="0" smtClean="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baseline="0" dirty="0" smtClean="0">
                          <a:solidFill>
                            <a:srgbClr val="000000"/>
                          </a:solidFill>
                          <a:effectLst/>
                          <a:latin typeface="Calibri" panose="020F0502020204030204" pitchFamily="34" charset="0"/>
                        </a:rPr>
                        <a:t>Formulation options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dirty="0" smtClean="0">
                          <a:solidFill>
                            <a:srgbClr val="000000"/>
                          </a:solidFill>
                          <a:effectLst/>
                          <a:latin typeface="Calibri" panose="020F0502020204030204" pitchFamily="34" charset="0"/>
                        </a:rPr>
                        <a:t>constraints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g_2</a:t>
                      </a:r>
                    </a:p>
                    <a:p>
                      <a:pPr algn="r" fontAlgn="b"/>
                      <a:r>
                        <a:rPr lang="en-US" sz="1100" b="0" i="0" u="none" strike="noStrike" dirty="0" err="1" smtClean="0">
                          <a:solidFill>
                            <a:srgbClr val="000000"/>
                          </a:solidFill>
                          <a:effectLst/>
                          <a:latin typeface="Calibri" panose="020F0502020204030204" pitchFamily="34" charset="0"/>
                        </a:rPr>
                        <a:t>ineq</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11" name="TextBox 10"/>
          <p:cNvSpPr txBox="1"/>
          <p:nvPr/>
        </p:nvSpPr>
        <p:spPr>
          <a:xfrm>
            <a:off x="3513108" y="4985423"/>
            <a:ext cx="1646605" cy="307777"/>
          </a:xfrm>
          <a:prstGeom prst="rect">
            <a:avLst/>
          </a:prstGeom>
          <a:noFill/>
        </p:spPr>
        <p:txBody>
          <a:bodyPr wrap="none" rtlCol="0">
            <a:spAutoFit/>
          </a:bodyPr>
          <a:lstStyle/>
          <a:p>
            <a:r>
              <a:rPr lang="en-US" dirty="0" smtClean="0"/>
              <a:t>Sub-scenario aero</a:t>
            </a:r>
            <a:endParaRPr lang="en-GB" dirty="0"/>
          </a:p>
        </p:txBody>
      </p:sp>
      <p:graphicFrame>
        <p:nvGraphicFramePr>
          <p:cNvPr id="12" name="Table 11"/>
          <p:cNvGraphicFramePr>
            <a:graphicFrameLocks noGrp="1"/>
          </p:cNvGraphicFramePr>
          <p:nvPr>
            <p:extLst>
              <p:ext uri="{D42A27DB-BD31-4B8C-83A1-F6EECF244321}">
                <p14:modId xmlns:p14="http://schemas.microsoft.com/office/powerpoint/2010/main" val="3597173097"/>
              </p:ext>
            </p:extLst>
          </p:nvPr>
        </p:nvGraphicFramePr>
        <p:xfrm>
          <a:off x="7069108" y="1381580"/>
          <a:ext cx="3093326" cy="3497580"/>
        </p:xfrm>
        <a:graphic>
          <a:graphicData uri="http://schemas.openxmlformats.org/drawingml/2006/table">
            <a:tbl>
              <a:tblPr firstRow="1" bandRow="1">
                <a:tableStyleId>{D830EC69-B87B-4918-9E3E-7FED8CB5AC7A}</a:tableStyleId>
              </a:tblPr>
              <a:tblGrid>
                <a:gridCol w="1539673"/>
                <a:gridCol w="1553653"/>
              </a:tblGrid>
              <a:tr h="0">
                <a:tc>
                  <a:txBody>
                    <a:bodyPr/>
                    <a:lstStyle/>
                    <a:p>
                      <a:pPr algn="ctr" fontAlgn="ctr"/>
                      <a:r>
                        <a:rPr lang="en-GB" sz="1000" b="1" i="0" u="none" strike="noStrike" dirty="0" smtClean="0">
                          <a:solidFill>
                            <a:srgbClr val="212529"/>
                          </a:solidFill>
                          <a:effectLst/>
                          <a:latin typeface="Segoe UI" panose="020B0502040204020203" pitchFamily="34" charset="0"/>
                        </a:rPr>
                        <a:t>scenario</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scenario_type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MDO</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dirty="0" smtClean="0">
                          <a:solidFill>
                            <a:srgbClr val="000000"/>
                          </a:solidFill>
                          <a:effectLst/>
                          <a:latin typeface="Calibri" panose="020F0502020204030204" pitchFamily="34" charset="0"/>
                        </a:rPr>
                        <a:t>name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err="1" smtClean="0">
                          <a:solidFill>
                            <a:srgbClr val="000000"/>
                          </a:solidFill>
                          <a:effectLst/>
                          <a:latin typeface="Calibri" panose="020F0502020204030204" pitchFamily="34" charset="0"/>
                        </a:rPr>
                        <a:t>StructureScenario</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formulation</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err="1" smtClean="0">
                          <a:solidFill>
                            <a:srgbClr val="000000"/>
                          </a:solidFill>
                          <a:effectLst/>
                          <a:latin typeface="Calibri" panose="020F0502020204030204" pitchFamily="34" charset="0"/>
                        </a:rPr>
                        <a:t>DisciplinaryOpt</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objective_name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y_11</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maximize_objective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True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design_space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Line</a:t>
                      </a:r>
                      <a:r>
                        <a:rPr lang="en-GB" sz="1100" b="0" i="0" u="none" strike="noStrike" baseline="0" dirty="0" smtClean="0">
                          <a:solidFill>
                            <a:srgbClr val="000000"/>
                          </a:solidFill>
                          <a:effectLst/>
                          <a:latin typeface="Calibri" panose="020F0502020204030204" pitchFamily="34" charset="0"/>
                        </a:rPr>
                        <a:t> of variable x_1 of</a:t>
                      </a:r>
                      <a:r>
                        <a:rPr lang="en-GB" sz="1100" b="0" i="0" u="none" strike="noStrike" dirty="0" smtClean="0">
                          <a:solidFill>
                            <a:srgbClr val="000000"/>
                          </a:solidFill>
                          <a:effectLst/>
                          <a:latin typeface="Calibri" panose="020F0502020204030204" pitchFamily="34" charset="0"/>
                        </a:rPr>
                        <a:t> </a:t>
                      </a:r>
                      <a:r>
                        <a:rPr lang="en-GB" sz="1100" b="0" i="0" u="none" strike="noStrike" dirty="0" err="1" smtClean="0">
                          <a:solidFill>
                            <a:srgbClr val="000000"/>
                          </a:solidFill>
                          <a:effectLst/>
                          <a:latin typeface="Calibri" panose="020F0502020204030204" pitchFamily="34" charset="0"/>
                        </a:rPr>
                        <a:t>design_space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System</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b="0" i="0" u="none" strike="noStrike" dirty="0" err="1" smtClean="0">
                          <a:solidFill>
                            <a:srgbClr val="000000"/>
                          </a:solidFill>
                          <a:effectLst/>
                          <a:latin typeface="Calibri" panose="020F0502020204030204" pitchFamily="34" charset="0"/>
                        </a:rPr>
                        <a:t>SobieskiStructure</a:t>
                      </a:r>
                      <a:endParaRPr lang="en-GB" sz="1100" b="0" i="0" u="none" strike="noStrike" dirty="0" smtClean="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baseline="0" dirty="0" smtClean="0">
                          <a:solidFill>
                            <a:srgbClr val="000000"/>
                          </a:solidFill>
                          <a:effectLst/>
                          <a:latin typeface="Calibri" panose="020F0502020204030204" pitchFamily="34" charset="0"/>
                        </a:rPr>
                        <a:t>Formulation options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dirty="0" smtClean="0">
                          <a:solidFill>
                            <a:srgbClr val="000000"/>
                          </a:solidFill>
                          <a:effectLst/>
                          <a:latin typeface="Calibri" panose="020F0502020204030204" pitchFamily="34" charset="0"/>
                        </a:rPr>
                        <a:t>constraints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g_1</a:t>
                      </a:r>
                    </a:p>
                    <a:p>
                      <a:pPr algn="r" fontAlgn="b"/>
                      <a:r>
                        <a:rPr lang="en-US" sz="1100" b="0" i="0" u="none" strike="noStrike" dirty="0" err="1" smtClean="0">
                          <a:solidFill>
                            <a:srgbClr val="000000"/>
                          </a:solidFill>
                          <a:effectLst/>
                          <a:latin typeface="Calibri" panose="020F0502020204030204" pitchFamily="34" charset="0"/>
                        </a:rPr>
                        <a:t>ineq</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13" name="TextBox 12"/>
          <p:cNvSpPr txBox="1"/>
          <p:nvPr/>
        </p:nvSpPr>
        <p:spPr>
          <a:xfrm>
            <a:off x="7069108" y="4985423"/>
            <a:ext cx="1677062" cy="307777"/>
          </a:xfrm>
          <a:prstGeom prst="rect">
            <a:avLst/>
          </a:prstGeom>
          <a:noFill/>
        </p:spPr>
        <p:txBody>
          <a:bodyPr wrap="none" rtlCol="0">
            <a:spAutoFit/>
          </a:bodyPr>
          <a:lstStyle/>
          <a:p>
            <a:r>
              <a:rPr lang="en-US" dirty="0" smtClean="0"/>
              <a:t>Sub-scenario </a:t>
            </a:r>
            <a:r>
              <a:rPr lang="en-US" dirty="0" err="1" smtClean="0"/>
              <a:t>struc</a:t>
            </a:r>
            <a:endParaRPr lang="en-GB" dirty="0"/>
          </a:p>
        </p:txBody>
      </p:sp>
      <p:sp>
        <p:nvSpPr>
          <p:cNvPr id="14" name="Rectangle 13"/>
          <p:cNvSpPr/>
          <p:nvPr/>
        </p:nvSpPr>
        <p:spPr>
          <a:xfrm>
            <a:off x="8471444" y="581980"/>
            <a:ext cx="2640466" cy="523220"/>
          </a:xfrm>
          <a:prstGeom prst="rect">
            <a:avLst/>
          </a:prstGeom>
          <a:noFill/>
        </p:spPr>
        <p:txBody>
          <a:bodyPr wrap="none" lIns="91440" tIns="45720" rIns="91440" bIns="45720">
            <a:spAutoFit/>
          </a:bodyPr>
          <a:lstStyle/>
          <a:p>
            <a:r>
              <a:rPr lang="en-US" sz="2800" dirty="0"/>
              <a:t>Same as MDO </a:t>
            </a:r>
            <a:endParaRPr lang="en-US" sz="2800" dirty="0" smtClean="0"/>
          </a:p>
        </p:txBody>
      </p:sp>
    </p:spTree>
    <p:extLst>
      <p:ext uri="{BB962C8B-B14F-4D97-AF65-F5344CB8AC3E}">
        <p14:creationId xmlns:p14="http://schemas.microsoft.com/office/powerpoint/2010/main" val="7143973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p:txBody>
      </p:sp>
      <p:sp>
        <p:nvSpPr>
          <p:cNvPr id="3" name="Title 2"/>
          <p:cNvSpPr>
            <a:spLocks noGrp="1"/>
          </p:cNvSpPr>
          <p:nvPr>
            <p:ph type="title"/>
          </p:nvPr>
        </p:nvSpPr>
        <p:spPr/>
        <p:txBody>
          <a:bodyPr/>
          <a:lstStyle/>
          <a:p>
            <a:r>
              <a:rPr lang="en-US" dirty="0" smtClean="0"/>
              <a:t>Overall scenario input selection and options</a:t>
            </a:r>
            <a:endParaRPr lang="en-GB" dirty="0"/>
          </a:p>
        </p:txBody>
      </p:sp>
      <p:graphicFrame>
        <p:nvGraphicFramePr>
          <p:cNvPr id="12" name="Table 11"/>
          <p:cNvGraphicFramePr>
            <a:graphicFrameLocks noGrp="1"/>
          </p:cNvGraphicFramePr>
          <p:nvPr>
            <p:extLst>
              <p:ext uri="{D42A27DB-BD31-4B8C-83A1-F6EECF244321}">
                <p14:modId xmlns:p14="http://schemas.microsoft.com/office/powerpoint/2010/main" val="3720967822"/>
              </p:ext>
            </p:extLst>
          </p:nvPr>
        </p:nvGraphicFramePr>
        <p:xfrm>
          <a:off x="371234" y="1158262"/>
          <a:ext cx="3598882" cy="4175760"/>
        </p:xfrm>
        <a:graphic>
          <a:graphicData uri="http://schemas.openxmlformats.org/drawingml/2006/table">
            <a:tbl>
              <a:tblPr firstRow="1" bandRow="1">
                <a:tableStyleId>{D830EC69-B87B-4918-9E3E-7FED8CB5AC7A}</a:tableStyleId>
              </a:tblPr>
              <a:tblGrid>
                <a:gridCol w="1791309"/>
                <a:gridCol w="1807573"/>
              </a:tblGrid>
              <a:tr h="0">
                <a:tc>
                  <a:txBody>
                    <a:bodyPr/>
                    <a:lstStyle/>
                    <a:p>
                      <a:pPr algn="ctr" fontAlgn="ctr"/>
                      <a:r>
                        <a:rPr lang="en-GB" sz="1000" b="1" i="0" u="none" strike="noStrike" dirty="0" smtClean="0">
                          <a:solidFill>
                            <a:srgbClr val="212529"/>
                          </a:solidFill>
                          <a:effectLst/>
                          <a:latin typeface="Segoe UI" panose="020B0502040204020203" pitchFamily="34" charset="0"/>
                        </a:rPr>
                        <a:t>scenario</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scenario_type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DOE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dirty="0" smtClean="0">
                          <a:solidFill>
                            <a:srgbClr val="000000"/>
                          </a:solidFill>
                          <a:effectLst/>
                          <a:latin typeface="Calibri" panose="020F0502020204030204" pitchFamily="34" charset="0"/>
                        </a:rPr>
                        <a:t>name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formulation</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BiLevel</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objective_name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y_4</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maximize_objective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True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reset_x0_before_opt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True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design_space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Line</a:t>
                      </a:r>
                      <a:r>
                        <a:rPr lang="en-GB" sz="1100" b="0" i="0" u="none" strike="noStrike" baseline="0" dirty="0" smtClean="0">
                          <a:solidFill>
                            <a:srgbClr val="000000"/>
                          </a:solidFill>
                          <a:effectLst/>
                          <a:latin typeface="Calibri" panose="020F0502020204030204" pitchFamily="34" charset="0"/>
                        </a:rPr>
                        <a:t> of variable </a:t>
                      </a:r>
                      <a:r>
                        <a:rPr lang="en-GB" sz="1100" b="0" i="0" u="none" strike="noStrike" baseline="0" dirty="0" err="1" smtClean="0">
                          <a:solidFill>
                            <a:srgbClr val="000000"/>
                          </a:solidFill>
                          <a:effectLst/>
                          <a:latin typeface="Calibri" panose="020F0502020204030204" pitchFamily="34" charset="0"/>
                        </a:rPr>
                        <a:t>x_shared</a:t>
                      </a:r>
                      <a:r>
                        <a:rPr lang="en-GB" sz="1100" b="0" i="0" u="none" strike="noStrike" baseline="0" dirty="0" smtClean="0">
                          <a:solidFill>
                            <a:srgbClr val="000000"/>
                          </a:solidFill>
                          <a:effectLst/>
                          <a:latin typeface="Calibri" panose="020F0502020204030204" pitchFamily="34" charset="0"/>
                        </a:rPr>
                        <a:t> of</a:t>
                      </a:r>
                      <a:r>
                        <a:rPr lang="en-GB" sz="1100" b="0" i="0" u="none" strike="noStrike" dirty="0" smtClean="0">
                          <a:solidFill>
                            <a:srgbClr val="000000"/>
                          </a:solidFill>
                          <a:effectLst/>
                          <a:latin typeface="Calibri" panose="020F0502020204030204" pitchFamily="34" charset="0"/>
                        </a:rPr>
                        <a:t> </a:t>
                      </a:r>
                      <a:r>
                        <a:rPr lang="en-GB" sz="1100" b="0" i="0" u="none" strike="noStrike" dirty="0" err="1" smtClean="0">
                          <a:solidFill>
                            <a:srgbClr val="000000"/>
                          </a:solidFill>
                          <a:effectLst/>
                          <a:latin typeface="Calibri" panose="020F0502020204030204" pitchFamily="34" charset="0"/>
                        </a:rPr>
                        <a:t>design_space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System</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smtClean="0">
                          <a:solidFill>
                            <a:srgbClr val="000000"/>
                          </a:solidFill>
                          <a:effectLst/>
                          <a:latin typeface="Calibri" panose="020F0502020204030204" pitchFamily="34" charset="0"/>
                        </a:rPr>
                        <a:t>Sub-scenario</a:t>
                      </a:r>
                      <a:r>
                        <a:rPr lang="en-GB" sz="1100" b="0" i="0" u="none" strike="noStrike" baseline="0" dirty="0" smtClean="0">
                          <a:solidFill>
                            <a:srgbClr val="000000"/>
                          </a:solidFill>
                          <a:effectLst/>
                          <a:latin typeface="Calibri" panose="020F0502020204030204" pitchFamily="34" charset="0"/>
                        </a:rPr>
                        <a:t> prop</a:t>
                      </a: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smtClean="0">
                          <a:solidFill>
                            <a:srgbClr val="000000"/>
                          </a:solidFill>
                          <a:effectLst/>
                          <a:latin typeface="Calibri" panose="020F0502020204030204" pitchFamily="34" charset="0"/>
                        </a:rPr>
                        <a:t>Sub-scenario</a:t>
                      </a:r>
                      <a:r>
                        <a:rPr lang="en-GB" sz="1100" b="0" i="0" u="none" strike="noStrike" baseline="0" dirty="0" smtClean="0">
                          <a:solidFill>
                            <a:srgbClr val="000000"/>
                          </a:solidFill>
                          <a:effectLst/>
                          <a:latin typeface="Calibri" panose="020F0502020204030204" pitchFamily="34" charset="0"/>
                        </a:rPr>
                        <a:t> aero</a:t>
                      </a: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smtClean="0">
                          <a:solidFill>
                            <a:srgbClr val="000000"/>
                          </a:solidFill>
                          <a:effectLst/>
                          <a:latin typeface="Calibri" panose="020F0502020204030204" pitchFamily="34" charset="0"/>
                        </a:rPr>
                        <a:t>Sub-scenario</a:t>
                      </a:r>
                      <a:r>
                        <a:rPr lang="en-GB" sz="1100" b="0" i="0" u="none" strike="noStrike" baseline="0" dirty="0" smtClean="0">
                          <a:solidFill>
                            <a:srgbClr val="000000"/>
                          </a:solidFill>
                          <a:effectLst/>
                          <a:latin typeface="Calibri" panose="020F0502020204030204" pitchFamily="34" charset="0"/>
                        </a:rPr>
                        <a:t> </a:t>
                      </a:r>
                      <a:r>
                        <a:rPr lang="en-GB" sz="1100" b="0" i="0" u="none" strike="noStrike" baseline="0" dirty="0" err="1" smtClean="0">
                          <a:solidFill>
                            <a:srgbClr val="000000"/>
                          </a:solidFill>
                          <a:effectLst/>
                          <a:latin typeface="Calibri" panose="020F0502020204030204" pitchFamily="34" charset="0"/>
                        </a:rPr>
                        <a:t>struc</a:t>
                      </a:r>
                      <a:endParaRPr lang="en-GB" sz="1100" b="0" i="0" u="none" strike="noStrike" baseline="0" dirty="0" smtClean="0">
                        <a:solidFill>
                          <a:srgbClr val="000000"/>
                        </a:solidFill>
                        <a:effectLst/>
                        <a:latin typeface="Calibri" panose="020F0502020204030204" pitchFamily="34" charset="0"/>
                      </a:endParaRP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err="1" smtClean="0">
                          <a:solidFill>
                            <a:srgbClr val="000000"/>
                          </a:solidFill>
                          <a:effectLst/>
                          <a:latin typeface="Calibri" panose="020F0502020204030204" pitchFamily="34" charset="0"/>
                        </a:rPr>
                        <a:t>SobieskiMission</a:t>
                      </a:r>
                      <a:r>
                        <a:rPr lang="en-GB" sz="1100" b="0" i="0" u="none" strike="noStrike" baseline="0" dirty="0" smtClean="0">
                          <a:solidFill>
                            <a:srgbClr val="000000"/>
                          </a:solidFill>
                          <a:effectLst/>
                          <a:latin typeface="Calibri" panose="020F0502020204030204" pitchFamily="34" charset="0"/>
                        </a:rPr>
                        <a:t> </a:t>
                      </a:r>
                      <a:endParaRPr lang="en-GB" sz="1100" b="0" i="0" u="none" strike="noStrike" dirty="0" smtClean="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baseline="0" dirty="0" err="1" smtClean="0">
                          <a:solidFill>
                            <a:srgbClr val="000000"/>
                          </a:solidFill>
                          <a:effectLst/>
                          <a:latin typeface="Calibri" panose="020F0502020204030204" pitchFamily="34" charset="0"/>
                        </a:rPr>
                        <a:t>Bilevel</a:t>
                      </a:r>
                      <a:r>
                        <a:rPr lang="en-US" sz="1100" b="0" i="0" u="none" strike="noStrike" baseline="0" dirty="0" smtClean="0">
                          <a:solidFill>
                            <a:srgbClr val="000000"/>
                          </a:solidFill>
                          <a:effectLst/>
                          <a:latin typeface="Calibri" panose="020F0502020204030204" pitchFamily="34" charset="0"/>
                        </a:rPr>
                        <a:t> options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See next </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US" sz="1100" b="0" i="0" u="none" strike="noStrike" dirty="0" smtClean="0">
                          <a:solidFill>
                            <a:srgbClr val="000000"/>
                          </a:solidFill>
                          <a:effectLst/>
                          <a:latin typeface="Calibri" panose="020F0502020204030204" pitchFamily="34" charset="0"/>
                        </a:rPr>
                        <a:t>constraints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smtClean="0">
                          <a:solidFill>
                            <a:srgbClr val="000000"/>
                          </a:solidFill>
                          <a:effectLst/>
                          <a:latin typeface="Calibri" panose="020F0502020204030204" pitchFamily="34" charset="0"/>
                        </a:rPr>
                        <a:t>"g_1", "g_2", "g_3</a:t>
                      </a:r>
                    </a:p>
                    <a:p>
                      <a:pPr algn="r" fontAlgn="b"/>
                      <a:r>
                        <a:rPr lang="en-US" sz="1100" b="0" i="0" u="none" strike="noStrike" dirty="0" err="1" smtClean="0">
                          <a:solidFill>
                            <a:srgbClr val="000000"/>
                          </a:solidFill>
                          <a:effectLst/>
                          <a:latin typeface="Calibri" panose="020F0502020204030204" pitchFamily="34" charset="0"/>
                        </a:rPr>
                        <a:t>ineq</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13" name="TextBox 12"/>
          <p:cNvSpPr txBox="1"/>
          <p:nvPr/>
        </p:nvSpPr>
        <p:spPr>
          <a:xfrm>
            <a:off x="227348" y="5466383"/>
            <a:ext cx="1548822" cy="307777"/>
          </a:xfrm>
          <a:prstGeom prst="rect">
            <a:avLst/>
          </a:prstGeom>
          <a:noFill/>
        </p:spPr>
        <p:txBody>
          <a:bodyPr wrap="none" rtlCol="0">
            <a:spAutoFit/>
          </a:bodyPr>
          <a:lstStyle/>
          <a:p>
            <a:r>
              <a:rPr lang="en-US" dirty="0"/>
              <a:t>S</a:t>
            </a:r>
            <a:r>
              <a:rPr lang="en-US" dirty="0" smtClean="0"/>
              <a:t>cenario mission</a:t>
            </a:r>
            <a:endParaRPr lang="en-GB" dirty="0"/>
          </a:p>
        </p:txBody>
      </p:sp>
      <p:graphicFrame>
        <p:nvGraphicFramePr>
          <p:cNvPr id="14" name="Table 13"/>
          <p:cNvGraphicFramePr>
            <a:graphicFrameLocks noGrp="1"/>
          </p:cNvGraphicFramePr>
          <p:nvPr>
            <p:extLst>
              <p:ext uri="{D42A27DB-BD31-4B8C-83A1-F6EECF244321}">
                <p14:modId xmlns:p14="http://schemas.microsoft.com/office/powerpoint/2010/main" val="533684176"/>
              </p:ext>
            </p:extLst>
          </p:nvPr>
        </p:nvGraphicFramePr>
        <p:xfrm>
          <a:off x="5072652" y="1555200"/>
          <a:ext cx="2347167" cy="2766780"/>
        </p:xfrm>
        <a:graphic>
          <a:graphicData uri="http://schemas.openxmlformats.org/drawingml/2006/table">
            <a:tbl>
              <a:tblPr firstRow="1" bandRow="1">
                <a:tableStyleId>{D830EC69-B87B-4918-9E3E-7FED8CB5AC7A}</a:tableStyleId>
              </a:tblPr>
              <a:tblGrid>
                <a:gridCol w="1625600"/>
                <a:gridCol w="721567"/>
              </a:tblGrid>
              <a:tr h="170900">
                <a:tc>
                  <a:txBody>
                    <a:bodyPr/>
                    <a:lstStyle/>
                    <a:p>
                      <a:pPr algn="ctr" fontAlgn="ctr"/>
                      <a:r>
                        <a:rPr lang="en-GB" sz="1000" b="1" i="0" u="none" strike="noStrike" dirty="0" err="1" smtClean="0">
                          <a:solidFill>
                            <a:srgbClr val="212529"/>
                          </a:solidFill>
                          <a:effectLst/>
                          <a:latin typeface="Segoe UI" panose="020B0502040204020203" pitchFamily="34" charset="0"/>
                        </a:rPr>
                        <a:t>Bilevels</a:t>
                      </a:r>
                      <a:r>
                        <a:rPr lang="en-GB" sz="1000" b="1" i="0" u="none" strike="noStrike" dirty="0" smtClean="0">
                          <a:solidFill>
                            <a:srgbClr val="212529"/>
                          </a:solidFill>
                          <a:effectLst/>
                          <a:latin typeface="Segoe UI" panose="020B0502040204020203" pitchFamily="34" charset="0"/>
                        </a:rPr>
                        <a:t> options</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smtClean="0">
                          <a:solidFill>
                            <a:srgbClr val="000000"/>
                          </a:solidFill>
                          <a:effectLst/>
                          <a:latin typeface="Calibri" panose="020F0502020204030204" pitchFamily="34" charset="0"/>
                        </a:rPr>
                        <a:t>'tolerance'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1e-10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max_mda_iter</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50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apply_cstr_tosub_scenarios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False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parallel_scenarios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False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err="1" smtClean="0">
                          <a:solidFill>
                            <a:srgbClr val="000000"/>
                          </a:solidFill>
                          <a:effectLst/>
                          <a:latin typeface="Calibri" panose="020F0502020204030204" pitchFamily="34" charset="0"/>
                        </a:rPr>
                        <a:t>multithread_scenarios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True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mda1.warm_start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False</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mda2.warm_start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False</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Tree>
    <p:extLst>
      <p:ext uri="{BB962C8B-B14F-4D97-AF65-F5344CB8AC3E}">
        <p14:creationId xmlns:p14="http://schemas.microsoft.com/office/powerpoint/2010/main" val="32007118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96600" y="680278"/>
            <a:ext cx="11700000" cy="4466201"/>
          </a:xfrm>
        </p:spPr>
        <p:txBody>
          <a:bodyPr/>
          <a:lstStyle/>
          <a:p>
            <a:pPr marL="133350" indent="0">
              <a:buNone/>
            </a:pPr>
            <a:r>
              <a:rPr lang="en-US" dirty="0" smtClean="0"/>
              <a:t>  </a:t>
            </a:r>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p:txBody>
      </p:sp>
      <p:sp>
        <p:nvSpPr>
          <p:cNvPr id="3" name="Title 2"/>
          <p:cNvSpPr>
            <a:spLocks noGrp="1"/>
          </p:cNvSpPr>
          <p:nvPr>
            <p:ph type="title"/>
          </p:nvPr>
        </p:nvSpPr>
        <p:spPr>
          <a:xfrm>
            <a:off x="630600" y="156811"/>
            <a:ext cx="11232000" cy="900000"/>
          </a:xfrm>
        </p:spPr>
        <p:txBody>
          <a:bodyPr/>
          <a:lstStyle/>
          <a:p>
            <a:r>
              <a:rPr lang="en-US" dirty="0" smtClean="0"/>
              <a:t>Overall scenario input selection and options</a:t>
            </a:r>
            <a:endParaRPr lang="en-GB" dirty="0"/>
          </a:p>
        </p:txBody>
      </p:sp>
      <p:graphicFrame>
        <p:nvGraphicFramePr>
          <p:cNvPr id="6" name="Table 5"/>
          <p:cNvGraphicFramePr>
            <a:graphicFrameLocks noGrp="1"/>
          </p:cNvGraphicFramePr>
          <p:nvPr>
            <p:extLst>
              <p:ext uri="{D42A27DB-BD31-4B8C-83A1-F6EECF244321}">
                <p14:modId xmlns:p14="http://schemas.microsoft.com/office/powerpoint/2010/main" val="2785940572"/>
              </p:ext>
            </p:extLst>
          </p:nvPr>
        </p:nvGraphicFramePr>
        <p:xfrm>
          <a:off x="558693" y="890399"/>
          <a:ext cx="2347167" cy="929791"/>
        </p:xfrm>
        <a:graphic>
          <a:graphicData uri="http://schemas.openxmlformats.org/drawingml/2006/table">
            <a:tbl>
              <a:tblPr firstRow="1" bandRow="1">
                <a:tableStyleId>{D830EC69-B87B-4918-9E3E-7FED8CB5AC7A}</a:tableStyleId>
              </a:tblPr>
              <a:tblGrid>
                <a:gridCol w="1625600"/>
                <a:gridCol w="721567"/>
              </a:tblGrid>
              <a:tr h="188111">
                <a:tc>
                  <a:txBody>
                    <a:bodyPr/>
                    <a:lstStyle/>
                    <a:p>
                      <a:pPr algn="ctr" fontAlgn="ctr"/>
                      <a:r>
                        <a:rPr lang="en-GB" sz="1000" b="1" i="0" u="none" strike="noStrike" dirty="0" smtClean="0">
                          <a:solidFill>
                            <a:srgbClr val="212529"/>
                          </a:solidFill>
                          <a:effectLst/>
                          <a:latin typeface="Segoe UI" panose="020B0502040204020203" pitchFamily="34" charset="0"/>
                        </a:rPr>
                        <a:t>Exe</a:t>
                      </a:r>
                      <a:r>
                        <a:rPr lang="en-GB" sz="1000" b="1" i="0" u="none" strike="noStrike" baseline="0" dirty="0" smtClean="0">
                          <a:solidFill>
                            <a:srgbClr val="212529"/>
                          </a:solidFill>
                          <a:effectLst/>
                          <a:latin typeface="Segoe UI" panose="020B0502040204020203" pitchFamily="34" charset="0"/>
                        </a:rPr>
                        <a:t> </a:t>
                      </a:r>
                      <a:r>
                        <a:rPr lang="en-GB" sz="1000" b="1" i="0" u="none" strike="noStrike" dirty="0" smtClean="0">
                          <a:solidFill>
                            <a:srgbClr val="212529"/>
                          </a:solidFill>
                          <a:effectLst/>
                          <a:latin typeface="Segoe UI" panose="020B0502040204020203" pitchFamily="34" charset="0"/>
                        </a:rPr>
                        <a:t>options</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max_iter</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20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algo</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"L-BFGS-B"</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5" name="TextBox 4"/>
          <p:cNvSpPr txBox="1"/>
          <p:nvPr/>
        </p:nvSpPr>
        <p:spPr>
          <a:xfrm>
            <a:off x="415823" y="2082047"/>
            <a:ext cx="2234907" cy="523220"/>
          </a:xfrm>
          <a:prstGeom prst="rect">
            <a:avLst/>
          </a:prstGeom>
          <a:noFill/>
        </p:spPr>
        <p:txBody>
          <a:bodyPr wrap="none" rtlCol="0">
            <a:spAutoFit/>
          </a:bodyPr>
          <a:lstStyle/>
          <a:p>
            <a:r>
              <a:rPr lang="en-US" dirty="0" smtClean="0"/>
              <a:t>Executable default inputs:</a:t>
            </a:r>
          </a:p>
          <a:p>
            <a:r>
              <a:rPr lang="en-US" dirty="0"/>
              <a:t>p</a:t>
            </a:r>
            <a:r>
              <a:rPr lang="en-US" dirty="0" smtClean="0"/>
              <a:t>rop, aero, </a:t>
            </a:r>
            <a:r>
              <a:rPr lang="en-US" dirty="0" err="1" smtClean="0"/>
              <a:t>struc</a:t>
            </a:r>
            <a:r>
              <a:rPr lang="en-US" dirty="0" smtClean="0"/>
              <a:t>, mission</a:t>
            </a:r>
            <a:endParaRPr lang="en-GB" dirty="0"/>
          </a:p>
        </p:txBody>
      </p:sp>
      <p:graphicFrame>
        <p:nvGraphicFramePr>
          <p:cNvPr id="9" name="Table 8"/>
          <p:cNvGraphicFramePr>
            <a:graphicFrameLocks noGrp="1"/>
          </p:cNvGraphicFramePr>
          <p:nvPr>
            <p:extLst>
              <p:ext uri="{D42A27DB-BD31-4B8C-83A1-F6EECF244321}">
                <p14:modId xmlns:p14="http://schemas.microsoft.com/office/powerpoint/2010/main" val="2571963364"/>
              </p:ext>
            </p:extLst>
          </p:nvPr>
        </p:nvGraphicFramePr>
        <p:xfrm>
          <a:off x="3523741" y="905488"/>
          <a:ext cx="3015955" cy="929791"/>
        </p:xfrm>
        <a:graphic>
          <a:graphicData uri="http://schemas.openxmlformats.org/drawingml/2006/table">
            <a:tbl>
              <a:tblPr firstRow="1" bandRow="1">
                <a:tableStyleId>{D830EC69-B87B-4918-9E3E-7FED8CB5AC7A}</a:tableStyleId>
              </a:tblPr>
              <a:tblGrid>
                <a:gridCol w="1789039"/>
                <a:gridCol w="1226916"/>
              </a:tblGrid>
              <a:tr h="188111">
                <a:tc>
                  <a:txBody>
                    <a:bodyPr/>
                    <a:lstStyle/>
                    <a:p>
                      <a:pPr algn="ctr" fontAlgn="ctr"/>
                      <a:r>
                        <a:rPr lang="en-GB" sz="1000" b="1" i="0" u="none" strike="noStrike" dirty="0" smtClean="0">
                          <a:solidFill>
                            <a:srgbClr val="212529"/>
                          </a:solidFill>
                          <a:effectLst/>
                          <a:latin typeface="Segoe UI" panose="020B0502040204020203" pitchFamily="34" charset="0"/>
                        </a:rPr>
                        <a:t>Exe</a:t>
                      </a:r>
                      <a:r>
                        <a:rPr lang="en-GB" sz="1000" b="1" i="0" u="none" strike="noStrike" baseline="0" dirty="0" smtClean="0">
                          <a:solidFill>
                            <a:srgbClr val="212529"/>
                          </a:solidFill>
                          <a:effectLst/>
                          <a:latin typeface="Segoe UI" panose="020B0502040204020203" pitchFamily="34" charset="0"/>
                        </a:rPr>
                        <a:t> </a:t>
                      </a:r>
                      <a:r>
                        <a:rPr lang="en-GB" sz="1000" b="1" i="0" u="none" strike="noStrike" dirty="0" smtClean="0">
                          <a:solidFill>
                            <a:srgbClr val="212529"/>
                          </a:solidFill>
                          <a:effectLst/>
                          <a:latin typeface="Segoe UI" panose="020B0502040204020203" pitchFamily="34" charset="0"/>
                        </a:rPr>
                        <a:t>options</a:t>
                      </a:r>
                      <a:endParaRPr lang="en-GB" sz="1000" b="1" i="0" u="none" strike="noStrike" dirty="0">
                        <a:solidFill>
                          <a:srgbClr val="212529"/>
                        </a:solidFill>
                        <a:effectLst/>
                        <a:latin typeface="Segoe UI" panose="020B0502040204020203" pitchFamily="34" charset="0"/>
                      </a:endParaRPr>
                    </a:p>
                  </a:txBody>
                  <a:tcPr marL="7620" marR="7620" marT="7620" marB="0" anchor="ctr"/>
                </a:tc>
                <a:tc>
                  <a:txBody>
                    <a:bodyPr/>
                    <a:lstStyle/>
                    <a:p>
                      <a:pPr algn="ctr" fontAlgn="ctr"/>
                      <a:r>
                        <a:rPr lang="en-GB" sz="1000" b="1" i="0" u="none" strike="noStrike" cap="none" dirty="0" smtClean="0">
                          <a:solidFill>
                            <a:srgbClr val="212529"/>
                          </a:solidFill>
                          <a:effectLst/>
                          <a:latin typeface="Segoe UI" panose="020B0502040204020203" pitchFamily="34" charset="0"/>
                          <a:ea typeface="Arial"/>
                          <a:cs typeface="Arial"/>
                          <a:sym typeface="Arial"/>
                        </a:rPr>
                        <a:t>Value</a:t>
                      </a:r>
                      <a:endParaRPr lang="en-GB" sz="1000" b="1" i="0" u="none" strike="noStrike" cap="none" dirty="0">
                        <a:solidFill>
                          <a:srgbClr val="212529"/>
                        </a:solidFill>
                        <a:effectLst/>
                        <a:latin typeface="Segoe UI" panose="020B0502040204020203" pitchFamily="34" charset="0"/>
                        <a:ea typeface="Arial"/>
                        <a:cs typeface="Arial"/>
                        <a:sym typeface="Arial"/>
                      </a:endParaRPr>
                    </a:p>
                  </a:txBody>
                  <a:tcPr marL="7620" marR="7620" marT="7620" marB="0" anchor="ctr"/>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n_samples</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30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smtClean="0">
                          <a:solidFill>
                            <a:srgbClr val="000000"/>
                          </a:solidFill>
                          <a:effectLst/>
                          <a:latin typeface="Calibri" panose="020F0502020204030204" pitchFamily="34" charset="0"/>
                        </a:rPr>
                        <a:t>'</a:t>
                      </a:r>
                      <a:r>
                        <a:rPr lang="en-GB" sz="1100" b="0" i="0" u="none" strike="noStrike" dirty="0" err="1" smtClean="0">
                          <a:solidFill>
                            <a:srgbClr val="000000"/>
                          </a:solidFill>
                          <a:effectLst/>
                          <a:latin typeface="Calibri" panose="020F0502020204030204" pitchFamily="34" charset="0"/>
                        </a:rPr>
                        <a:t>algo</a:t>
                      </a:r>
                      <a:r>
                        <a:rPr lang="en-GB" sz="1100" b="0" i="0" u="none" strike="noStrike" dirty="0" smtClean="0">
                          <a:solidFill>
                            <a:srgbClr val="000000"/>
                          </a:solidFill>
                          <a:effectLst/>
                          <a:latin typeface="Calibri" panose="020F0502020204030204" pitchFamily="34" charset="0"/>
                        </a:rPr>
                        <a:t>'</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i="0" u="none" strike="noStrike" dirty="0" smtClean="0">
                          <a:solidFill>
                            <a:srgbClr val="000000"/>
                          </a:solidFill>
                          <a:effectLst/>
                          <a:latin typeface="Calibri" panose="020F0502020204030204" pitchFamily="34" charset="0"/>
                        </a:rPr>
                        <a:t>"lhs"</a:t>
                      </a:r>
                      <a:endParaRPr lang="en-GB"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15" name="TextBox 14"/>
          <p:cNvSpPr txBox="1"/>
          <p:nvPr/>
        </p:nvSpPr>
        <p:spPr>
          <a:xfrm>
            <a:off x="3523741" y="2123326"/>
            <a:ext cx="1648208" cy="523220"/>
          </a:xfrm>
          <a:prstGeom prst="rect">
            <a:avLst/>
          </a:prstGeom>
          <a:noFill/>
        </p:spPr>
        <p:txBody>
          <a:bodyPr wrap="none" rtlCol="0">
            <a:spAutoFit/>
          </a:bodyPr>
          <a:lstStyle/>
          <a:p>
            <a:r>
              <a:rPr lang="en-US" dirty="0" smtClean="0"/>
              <a:t>Executable inputs:</a:t>
            </a:r>
          </a:p>
          <a:p>
            <a:r>
              <a:rPr lang="en-US" dirty="0" smtClean="0"/>
              <a:t>mission</a:t>
            </a:r>
            <a:endParaRPr lang="en-GB" dirty="0"/>
          </a:p>
        </p:txBody>
      </p:sp>
      <p:sp>
        <p:nvSpPr>
          <p:cNvPr id="10" name="Rectangle 9"/>
          <p:cNvSpPr/>
          <p:nvPr/>
        </p:nvSpPr>
        <p:spPr>
          <a:xfrm>
            <a:off x="3711485" y="2646546"/>
            <a:ext cx="2640466" cy="523220"/>
          </a:xfrm>
          <a:prstGeom prst="rect">
            <a:avLst/>
          </a:prstGeom>
          <a:noFill/>
        </p:spPr>
        <p:txBody>
          <a:bodyPr wrap="none" lIns="91440" tIns="45720" rIns="91440" bIns="45720">
            <a:spAutoFit/>
          </a:bodyPr>
          <a:lstStyle/>
          <a:p>
            <a:r>
              <a:rPr lang="en-US" sz="2800" dirty="0" smtClean="0"/>
              <a:t>Specific to DoE</a:t>
            </a:r>
          </a:p>
        </p:txBody>
      </p:sp>
    </p:spTree>
    <p:extLst>
      <p:ext uri="{BB962C8B-B14F-4D97-AF65-F5344CB8AC3E}">
        <p14:creationId xmlns:p14="http://schemas.microsoft.com/office/powerpoint/2010/main" val="25453506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endParaRPr lang="en-GB" dirty="0"/>
          </a:p>
        </p:txBody>
      </p:sp>
      <p:sp>
        <p:nvSpPr>
          <p:cNvPr id="3" name="Title 2"/>
          <p:cNvSpPr>
            <a:spLocks noGrp="1"/>
          </p:cNvSpPr>
          <p:nvPr>
            <p:ph type="title"/>
          </p:nvPr>
        </p:nvSpPr>
        <p:spPr/>
        <p:txBody>
          <a:bodyPr/>
          <a:lstStyle/>
          <a:p>
            <a:r>
              <a:rPr lang="en-US" dirty="0" smtClean="0"/>
              <a:t>XDSM visualization of this algorithm</a:t>
            </a:r>
            <a:endParaRPr lang="en-GB" dirty="0"/>
          </a:p>
        </p:txBody>
      </p:sp>
      <p:pic>
        <p:nvPicPr>
          <p:cNvPr id="5" name="Picture 4"/>
          <p:cNvPicPr>
            <a:picLocks noChangeAspect="1"/>
          </p:cNvPicPr>
          <p:nvPr/>
        </p:nvPicPr>
        <p:blipFill>
          <a:blip r:embed="rId2"/>
          <a:stretch>
            <a:fillRect/>
          </a:stretch>
        </p:blipFill>
        <p:spPr>
          <a:xfrm>
            <a:off x="0" y="1347319"/>
            <a:ext cx="4800600" cy="1704975"/>
          </a:xfrm>
          <a:prstGeom prst="rect">
            <a:avLst/>
          </a:prstGeom>
        </p:spPr>
      </p:pic>
      <p:sp>
        <p:nvSpPr>
          <p:cNvPr id="6" name="TextBox 5"/>
          <p:cNvSpPr txBox="1"/>
          <p:nvPr/>
        </p:nvSpPr>
        <p:spPr>
          <a:xfrm>
            <a:off x="1436105" y="3052294"/>
            <a:ext cx="1646605" cy="307777"/>
          </a:xfrm>
          <a:prstGeom prst="rect">
            <a:avLst/>
          </a:prstGeom>
          <a:noFill/>
        </p:spPr>
        <p:txBody>
          <a:bodyPr wrap="none" rtlCol="0">
            <a:spAutoFit/>
          </a:bodyPr>
          <a:lstStyle/>
          <a:p>
            <a:r>
              <a:rPr lang="en-US" dirty="0" smtClean="0"/>
              <a:t>Sub-scenario prop</a:t>
            </a:r>
            <a:endParaRPr lang="en-GB" dirty="0"/>
          </a:p>
        </p:txBody>
      </p:sp>
      <p:sp>
        <p:nvSpPr>
          <p:cNvPr id="7" name="TextBox 6"/>
          <p:cNvSpPr txBox="1"/>
          <p:nvPr/>
        </p:nvSpPr>
        <p:spPr>
          <a:xfrm>
            <a:off x="6962363" y="3052293"/>
            <a:ext cx="1646605" cy="307777"/>
          </a:xfrm>
          <a:prstGeom prst="rect">
            <a:avLst/>
          </a:prstGeom>
          <a:noFill/>
        </p:spPr>
        <p:txBody>
          <a:bodyPr wrap="none" rtlCol="0">
            <a:spAutoFit/>
          </a:bodyPr>
          <a:lstStyle/>
          <a:p>
            <a:r>
              <a:rPr lang="en-US" dirty="0" smtClean="0"/>
              <a:t>Sub-scenario aero</a:t>
            </a:r>
            <a:endParaRPr lang="en-GB" dirty="0"/>
          </a:p>
        </p:txBody>
      </p:sp>
      <p:pic>
        <p:nvPicPr>
          <p:cNvPr id="8" name="Picture 7"/>
          <p:cNvPicPr>
            <a:picLocks noChangeAspect="1"/>
          </p:cNvPicPr>
          <p:nvPr/>
        </p:nvPicPr>
        <p:blipFill>
          <a:blip r:embed="rId3"/>
          <a:stretch>
            <a:fillRect/>
          </a:stretch>
        </p:blipFill>
        <p:spPr>
          <a:xfrm>
            <a:off x="478800" y="3966346"/>
            <a:ext cx="4543425" cy="1600200"/>
          </a:xfrm>
          <a:prstGeom prst="rect">
            <a:avLst/>
          </a:prstGeom>
        </p:spPr>
      </p:pic>
      <p:sp>
        <p:nvSpPr>
          <p:cNvPr id="9" name="TextBox 8"/>
          <p:cNvSpPr txBox="1"/>
          <p:nvPr/>
        </p:nvSpPr>
        <p:spPr>
          <a:xfrm>
            <a:off x="1436104" y="5612229"/>
            <a:ext cx="1677062" cy="307777"/>
          </a:xfrm>
          <a:prstGeom prst="rect">
            <a:avLst/>
          </a:prstGeom>
          <a:noFill/>
        </p:spPr>
        <p:txBody>
          <a:bodyPr wrap="none" rtlCol="0">
            <a:spAutoFit/>
          </a:bodyPr>
          <a:lstStyle/>
          <a:p>
            <a:r>
              <a:rPr lang="en-US" dirty="0" smtClean="0"/>
              <a:t>Sub-scenario </a:t>
            </a:r>
            <a:r>
              <a:rPr lang="en-US" dirty="0" err="1" smtClean="0"/>
              <a:t>struc</a:t>
            </a:r>
            <a:endParaRPr lang="en-GB" dirty="0"/>
          </a:p>
        </p:txBody>
      </p:sp>
      <p:pic>
        <p:nvPicPr>
          <p:cNvPr id="10" name="Picture 9"/>
          <p:cNvPicPr>
            <a:picLocks noChangeAspect="1"/>
          </p:cNvPicPr>
          <p:nvPr/>
        </p:nvPicPr>
        <p:blipFill>
          <a:blip r:embed="rId4"/>
          <a:stretch>
            <a:fillRect/>
          </a:stretch>
        </p:blipFill>
        <p:spPr>
          <a:xfrm>
            <a:off x="5502737" y="1351427"/>
            <a:ext cx="4867275" cy="1466850"/>
          </a:xfrm>
          <a:prstGeom prst="rect">
            <a:avLst/>
          </a:prstGeom>
        </p:spPr>
      </p:pic>
      <p:sp>
        <p:nvSpPr>
          <p:cNvPr id="11" name="Rectangle 10"/>
          <p:cNvSpPr/>
          <p:nvPr/>
        </p:nvSpPr>
        <p:spPr>
          <a:xfrm>
            <a:off x="8352052" y="655200"/>
            <a:ext cx="2640466" cy="523220"/>
          </a:xfrm>
          <a:prstGeom prst="rect">
            <a:avLst/>
          </a:prstGeom>
          <a:noFill/>
        </p:spPr>
        <p:txBody>
          <a:bodyPr wrap="none" lIns="91440" tIns="45720" rIns="91440" bIns="45720">
            <a:spAutoFit/>
          </a:bodyPr>
          <a:lstStyle/>
          <a:p>
            <a:r>
              <a:rPr lang="en-US" sz="2800" dirty="0"/>
              <a:t>Same as MDO </a:t>
            </a:r>
            <a:endParaRPr lang="en-US" sz="2800" dirty="0" smtClean="0"/>
          </a:p>
        </p:txBody>
      </p:sp>
    </p:spTree>
    <p:extLst>
      <p:ext uri="{BB962C8B-B14F-4D97-AF65-F5344CB8AC3E}">
        <p14:creationId xmlns:p14="http://schemas.microsoft.com/office/powerpoint/2010/main" val="32020480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7"/>
          <p:cNvSpPr txBox="1">
            <a:spLocks noGrp="1"/>
          </p:cNvSpPr>
          <p:nvPr>
            <p:ph type="body" idx="1"/>
          </p:nvPr>
        </p:nvSpPr>
        <p:spPr>
          <a:xfrm>
            <a:off x="517650" y="787900"/>
            <a:ext cx="11713200" cy="6070200"/>
          </a:xfrm>
          <a:prstGeom prst="rect">
            <a:avLst/>
          </a:prstGeom>
        </p:spPr>
        <p:txBody>
          <a:bodyPr spcFirstLastPara="1" wrap="square" lIns="0" tIns="0" rIns="0" bIns="0" anchor="t" anchorCtr="0">
            <a:noAutofit/>
          </a:bodyPr>
          <a:lstStyle/>
          <a:p>
            <a:pPr marL="0" lvl="0" indent="0" algn="l" rtl="0">
              <a:lnSpc>
                <a:spcPct val="110000"/>
              </a:lnSpc>
              <a:spcBef>
                <a:spcPts val="0"/>
              </a:spcBef>
              <a:spcAft>
                <a:spcPts val="0"/>
              </a:spcAft>
              <a:buClr>
                <a:schemeClr val="dk1"/>
              </a:buClr>
              <a:buSzPts val="1100"/>
              <a:buFont typeface="Arial"/>
              <a:buNone/>
            </a:pPr>
            <a:r>
              <a:rPr lang="en-US" sz="2100">
                <a:solidFill>
                  <a:schemeClr val="dk2"/>
                </a:solidFill>
              </a:rPr>
              <a:t>In the book of Martins &amp; Ning (</a:t>
            </a:r>
            <a:r>
              <a:rPr lang="en-US" sz="2100" u="sng">
                <a:solidFill>
                  <a:schemeClr val="hlink"/>
                </a:solidFill>
                <a:hlinkClick r:id="rId3"/>
              </a:rPr>
              <a:t>here</a:t>
            </a:r>
            <a:r>
              <a:rPr lang="en-US" sz="2100">
                <a:solidFill>
                  <a:schemeClr val="dk2"/>
                </a:solidFill>
              </a:rPr>
              <a:t>) the terminology is as follows:</a:t>
            </a:r>
            <a:endParaRPr sz="2100">
              <a:solidFill>
                <a:schemeClr val="dk2"/>
              </a:solidFill>
            </a:endParaRPr>
          </a:p>
          <a:p>
            <a:pPr marL="0" lvl="0" indent="0" algn="l" rtl="0">
              <a:lnSpc>
                <a:spcPct val="110000"/>
              </a:lnSpc>
              <a:spcBef>
                <a:spcPts val="0"/>
              </a:spcBef>
              <a:spcAft>
                <a:spcPts val="0"/>
              </a:spcAft>
              <a:buClr>
                <a:schemeClr val="dk1"/>
              </a:buClr>
              <a:buSzPts val="1100"/>
              <a:buFont typeface="Arial"/>
              <a:buNone/>
            </a:pPr>
            <a:endParaRPr sz="2100">
              <a:solidFill>
                <a:schemeClr val="dk2"/>
              </a:solidFill>
            </a:endParaRPr>
          </a:p>
          <a:p>
            <a:pPr marL="0" lvl="0" indent="0" algn="l" rtl="0">
              <a:lnSpc>
                <a:spcPct val="110000"/>
              </a:lnSpc>
              <a:spcBef>
                <a:spcPts val="0"/>
              </a:spcBef>
              <a:spcAft>
                <a:spcPts val="0"/>
              </a:spcAft>
              <a:buClr>
                <a:schemeClr val="dk1"/>
              </a:buClr>
              <a:buSzPts val="1100"/>
              <a:buFont typeface="Arial"/>
              <a:buNone/>
            </a:pPr>
            <a:r>
              <a:rPr lang="en-US" sz="2100" b="1">
                <a:solidFill>
                  <a:schemeClr val="dk2"/>
                </a:solidFill>
              </a:rPr>
              <a:t>Multi Disciplinary System</a:t>
            </a:r>
            <a:r>
              <a:rPr lang="en-US" sz="2100">
                <a:solidFill>
                  <a:schemeClr val="dk2"/>
                </a:solidFill>
              </a:rPr>
              <a:t> </a:t>
            </a:r>
            <a:r>
              <a:rPr lang="en-US" sz="2100" b="1">
                <a:solidFill>
                  <a:schemeClr val="dk2"/>
                </a:solidFill>
              </a:rPr>
              <a:t>= Overall (coupled) System </a:t>
            </a:r>
            <a:endParaRPr sz="2100" b="1">
              <a:solidFill>
                <a:schemeClr val="dk2"/>
              </a:solidFill>
            </a:endParaRPr>
          </a:p>
          <a:p>
            <a:pPr marL="0" lvl="0" indent="0" algn="l" rtl="0">
              <a:lnSpc>
                <a:spcPct val="110000"/>
              </a:lnSpc>
              <a:spcBef>
                <a:spcPts val="0"/>
              </a:spcBef>
              <a:spcAft>
                <a:spcPts val="0"/>
              </a:spcAft>
              <a:buClr>
                <a:schemeClr val="dk1"/>
              </a:buClr>
              <a:buSzPts val="1100"/>
              <a:buFont typeface="Arial"/>
              <a:buNone/>
            </a:pPr>
            <a:r>
              <a:rPr lang="en-US" sz="2100">
                <a:solidFill>
                  <a:schemeClr val="dk2"/>
                </a:solidFill>
              </a:rPr>
              <a:t>                                        = Multidisciplinary Model = Coupled disciplines</a:t>
            </a:r>
            <a:endParaRPr sz="2100">
              <a:solidFill>
                <a:schemeClr val="dk2"/>
              </a:solidFill>
            </a:endParaRPr>
          </a:p>
          <a:p>
            <a:pPr marL="0" lvl="0" indent="0" algn="l" rtl="0">
              <a:lnSpc>
                <a:spcPct val="110000"/>
              </a:lnSpc>
              <a:spcBef>
                <a:spcPts val="0"/>
              </a:spcBef>
              <a:spcAft>
                <a:spcPts val="0"/>
              </a:spcAft>
              <a:buClr>
                <a:schemeClr val="dk1"/>
              </a:buClr>
              <a:buSzPts val="1100"/>
              <a:buFont typeface="Arial"/>
              <a:buNone/>
            </a:pPr>
            <a:r>
              <a:rPr lang="en-US" sz="2100">
                <a:solidFill>
                  <a:schemeClr val="dk2"/>
                </a:solidFill>
              </a:rPr>
              <a:t>Coupled system = </a:t>
            </a:r>
            <a:r>
              <a:rPr lang="en-US" sz="2100" b="1">
                <a:solidFill>
                  <a:schemeClr val="dk2"/>
                </a:solidFill>
              </a:rPr>
              <a:t>MDA </a:t>
            </a:r>
            <a:r>
              <a:rPr lang="en-US" sz="2100">
                <a:solidFill>
                  <a:schemeClr val="dk2"/>
                </a:solidFill>
              </a:rPr>
              <a:t>(Multi Disciplinary Analysis)</a:t>
            </a:r>
            <a:endParaRPr sz="2100">
              <a:solidFill>
                <a:schemeClr val="dk2"/>
              </a:solidFill>
            </a:endParaRPr>
          </a:p>
          <a:p>
            <a:pPr marL="0" lvl="0" indent="0" algn="l" rtl="0">
              <a:lnSpc>
                <a:spcPct val="110000"/>
              </a:lnSpc>
              <a:spcBef>
                <a:spcPts val="0"/>
              </a:spcBef>
              <a:spcAft>
                <a:spcPts val="0"/>
              </a:spcAft>
              <a:buClr>
                <a:schemeClr val="dk1"/>
              </a:buClr>
              <a:buSzPts val="1100"/>
              <a:buFont typeface="Arial"/>
              <a:buNone/>
            </a:pPr>
            <a:r>
              <a:rPr lang="en-US" sz="2100">
                <a:solidFill>
                  <a:schemeClr val="dk2"/>
                </a:solidFill>
              </a:rPr>
              <a:t>System = Overall model = set of disciplines (or components or sub-models) = </a:t>
            </a:r>
            <a:r>
              <a:rPr lang="en-US" sz="2100" b="1">
                <a:solidFill>
                  <a:schemeClr val="dk2"/>
                </a:solidFill>
              </a:rPr>
              <a:t>coupled</a:t>
            </a:r>
            <a:r>
              <a:rPr lang="en-US" sz="2100">
                <a:solidFill>
                  <a:schemeClr val="dk2"/>
                </a:solidFill>
              </a:rPr>
              <a:t> models.</a:t>
            </a:r>
            <a:endParaRPr sz="2100">
              <a:solidFill>
                <a:schemeClr val="dk2"/>
              </a:solidFill>
            </a:endParaRPr>
          </a:p>
          <a:p>
            <a:pPr marL="0" lvl="0" indent="0" algn="l" rtl="0">
              <a:lnSpc>
                <a:spcPct val="110000"/>
              </a:lnSpc>
              <a:spcBef>
                <a:spcPts val="0"/>
              </a:spcBef>
              <a:spcAft>
                <a:spcPts val="0"/>
              </a:spcAft>
              <a:buClr>
                <a:schemeClr val="dk1"/>
              </a:buClr>
              <a:buSzPts val="1100"/>
              <a:buFont typeface="Arial"/>
              <a:buNone/>
            </a:pPr>
            <a:r>
              <a:rPr lang="en-US" sz="2100">
                <a:solidFill>
                  <a:schemeClr val="dk2"/>
                </a:solidFill>
              </a:rPr>
              <a:t>In case of one model/component/discipline it is a </a:t>
            </a:r>
            <a:r>
              <a:rPr lang="en-US" sz="2100" b="1">
                <a:solidFill>
                  <a:schemeClr val="dk2"/>
                </a:solidFill>
              </a:rPr>
              <a:t>single</a:t>
            </a:r>
            <a:r>
              <a:rPr lang="en-US" sz="2100">
                <a:solidFill>
                  <a:schemeClr val="dk2"/>
                </a:solidFill>
              </a:rPr>
              <a:t> model/component/discipline</a:t>
            </a:r>
            <a:endParaRPr sz="2100">
              <a:solidFill>
                <a:schemeClr val="dk2"/>
              </a:solidFill>
            </a:endParaRPr>
          </a:p>
          <a:p>
            <a:pPr marL="0" lvl="0" indent="0" algn="l" rtl="0">
              <a:lnSpc>
                <a:spcPct val="110000"/>
              </a:lnSpc>
              <a:spcBef>
                <a:spcPts val="0"/>
              </a:spcBef>
              <a:spcAft>
                <a:spcPts val="0"/>
              </a:spcAft>
              <a:buClr>
                <a:schemeClr val="dk1"/>
              </a:buClr>
              <a:buSzPts val="1100"/>
              <a:buFont typeface="Arial"/>
              <a:buNone/>
            </a:pPr>
            <a:endParaRPr sz="2100">
              <a:solidFill>
                <a:schemeClr val="dk2"/>
              </a:solidFill>
            </a:endParaRPr>
          </a:p>
          <a:p>
            <a:pPr marL="0" lvl="0" indent="0" algn="l" rtl="0">
              <a:lnSpc>
                <a:spcPct val="110000"/>
              </a:lnSpc>
              <a:spcBef>
                <a:spcPts val="0"/>
              </a:spcBef>
              <a:spcAft>
                <a:spcPts val="0"/>
              </a:spcAft>
              <a:buClr>
                <a:schemeClr val="dk1"/>
              </a:buClr>
              <a:buSzPts val="1100"/>
              <a:buFont typeface="Arial"/>
              <a:buNone/>
            </a:pPr>
            <a:r>
              <a:rPr lang="en-US" sz="2100" b="1">
                <a:solidFill>
                  <a:schemeClr val="dk2"/>
                </a:solidFill>
              </a:rPr>
              <a:t>Discipline = Component = Model or Sub-Model</a:t>
            </a:r>
            <a:endParaRPr sz="2100" b="1">
              <a:solidFill>
                <a:schemeClr val="dk2"/>
              </a:solidFill>
            </a:endParaRPr>
          </a:p>
          <a:p>
            <a:pPr marL="0" lvl="0" indent="0" algn="l" rtl="0">
              <a:lnSpc>
                <a:spcPct val="110000"/>
              </a:lnSpc>
              <a:spcBef>
                <a:spcPts val="0"/>
              </a:spcBef>
              <a:spcAft>
                <a:spcPts val="0"/>
              </a:spcAft>
              <a:buClr>
                <a:schemeClr val="dk1"/>
              </a:buClr>
              <a:buSzPts val="1100"/>
              <a:buFont typeface="Arial"/>
              <a:buNone/>
            </a:pPr>
            <a:r>
              <a:rPr lang="en-US" sz="2100">
                <a:solidFill>
                  <a:schemeClr val="dk2"/>
                </a:solidFill>
              </a:rPr>
              <a:t>They prefer to use “Component” rather than “Discipline”</a:t>
            </a:r>
            <a:endParaRPr sz="2100">
              <a:solidFill>
                <a:schemeClr val="dk2"/>
              </a:solidFill>
            </a:endParaRPr>
          </a:p>
          <a:p>
            <a:pPr marL="0" lvl="0" indent="0" algn="l" rtl="0">
              <a:lnSpc>
                <a:spcPct val="110000"/>
              </a:lnSpc>
              <a:spcBef>
                <a:spcPts val="0"/>
              </a:spcBef>
              <a:spcAft>
                <a:spcPts val="0"/>
              </a:spcAft>
              <a:buClr>
                <a:schemeClr val="dk1"/>
              </a:buClr>
              <a:buSzPts val="1100"/>
              <a:buFont typeface="Arial"/>
              <a:buNone/>
            </a:pPr>
            <a:r>
              <a:rPr lang="en-US" sz="2100">
                <a:solidFill>
                  <a:schemeClr val="dk2"/>
                </a:solidFill>
              </a:rPr>
              <a:t>We have the </a:t>
            </a:r>
            <a:r>
              <a:rPr lang="en-US" sz="2100" b="1">
                <a:solidFill>
                  <a:schemeClr val="dk2"/>
                </a:solidFill>
              </a:rPr>
              <a:t>system level</a:t>
            </a:r>
            <a:r>
              <a:rPr lang="en-US" sz="2100">
                <a:solidFill>
                  <a:schemeClr val="dk2"/>
                </a:solidFill>
              </a:rPr>
              <a:t> and the </a:t>
            </a:r>
            <a:r>
              <a:rPr lang="en-US" sz="2100" b="1">
                <a:solidFill>
                  <a:schemeClr val="dk2"/>
                </a:solidFill>
              </a:rPr>
              <a:t>component level</a:t>
            </a:r>
            <a:r>
              <a:rPr lang="en-US" sz="2100">
                <a:solidFill>
                  <a:schemeClr val="dk2"/>
                </a:solidFill>
              </a:rPr>
              <a:t>. </a:t>
            </a:r>
            <a:endParaRPr sz="2100">
              <a:solidFill>
                <a:schemeClr val="dk2"/>
              </a:solidFill>
            </a:endParaRPr>
          </a:p>
          <a:p>
            <a:pPr marL="0" lvl="0" indent="0" algn="l" rtl="0">
              <a:lnSpc>
                <a:spcPct val="110000"/>
              </a:lnSpc>
              <a:spcBef>
                <a:spcPts val="0"/>
              </a:spcBef>
              <a:spcAft>
                <a:spcPts val="0"/>
              </a:spcAft>
              <a:buClr>
                <a:schemeClr val="dk1"/>
              </a:buClr>
              <a:buSzPts val="1100"/>
              <a:buFont typeface="Arial"/>
              <a:buNone/>
            </a:pPr>
            <a:r>
              <a:rPr lang="en-US" sz="2100">
                <a:solidFill>
                  <a:schemeClr val="dk2"/>
                </a:solidFill>
              </a:rPr>
              <a:t>We can have multiple levels : component, </a:t>
            </a:r>
            <a:r>
              <a:rPr lang="en-US" sz="2100" b="1">
                <a:solidFill>
                  <a:schemeClr val="dk2"/>
                </a:solidFill>
              </a:rPr>
              <a:t>sub-component</a:t>
            </a:r>
            <a:r>
              <a:rPr lang="en-US" sz="2100">
                <a:solidFill>
                  <a:schemeClr val="dk2"/>
                </a:solidFill>
              </a:rPr>
              <a:t> (discipline, </a:t>
            </a:r>
            <a:r>
              <a:rPr lang="en-US" sz="2100" b="1">
                <a:solidFill>
                  <a:schemeClr val="dk2"/>
                </a:solidFill>
              </a:rPr>
              <a:t>Discipline</a:t>
            </a:r>
            <a:r>
              <a:rPr lang="en-US" sz="2100">
                <a:solidFill>
                  <a:schemeClr val="dk2"/>
                </a:solidFill>
              </a:rPr>
              <a:t>),… with a hierarchy of components</a:t>
            </a:r>
            <a:endParaRPr sz="2100">
              <a:solidFill>
                <a:schemeClr val="dk2"/>
              </a:solidFill>
            </a:endParaRPr>
          </a:p>
          <a:p>
            <a:pPr marL="0" lvl="0" indent="0" algn="l" rtl="0">
              <a:lnSpc>
                <a:spcPct val="110000"/>
              </a:lnSpc>
              <a:spcBef>
                <a:spcPts val="0"/>
              </a:spcBef>
              <a:spcAft>
                <a:spcPts val="0"/>
              </a:spcAft>
              <a:buClr>
                <a:schemeClr val="dk1"/>
              </a:buClr>
              <a:buSzPts val="1100"/>
              <a:buFont typeface="Arial"/>
              <a:buNone/>
            </a:pPr>
            <a:endParaRPr sz="2100">
              <a:solidFill>
                <a:schemeClr val="dk2"/>
              </a:solidFill>
            </a:endParaRPr>
          </a:p>
          <a:p>
            <a:pPr marL="0" lvl="0" indent="0" algn="l" rtl="0">
              <a:lnSpc>
                <a:spcPct val="110000"/>
              </a:lnSpc>
              <a:spcBef>
                <a:spcPts val="0"/>
              </a:spcBef>
              <a:spcAft>
                <a:spcPts val="0"/>
              </a:spcAft>
              <a:buClr>
                <a:schemeClr val="dk1"/>
              </a:buClr>
              <a:buSzPts val="1100"/>
              <a:buFont typeface="Arial"/>
              <a:buNone/>
            </a:pPr>
            <a:r>
              <a:rPr lang="en-US" sz="2100">
                <a:solidFill>
                  <a:schemeClr val="dk2"/>
                </a:solidFill>
              </a:rPr>
              <a:t>NB: “</a:t>
            </a:r>
            <a:r>
              <a:rPr lang="en-US" sz="2100" b="1">
                <a:solidFill>
                  <a:schemeClr val="dk2"/>
                </a:solidFill>
              </a:rPr>
              <a:t>Mathematical model</a:t>
            </a:r>
            <a:r>
              <a:rPr lang="en-US" sz="2100">
                <a:solidFill>
                  <a:schemeClr val="dk2"/>
                </a:solidFill>
              </a:rPr>
              <a:t>” is converted in a “</a:t>
            </a:r>
            <a:r>
              <a:rPr lang="en-US" sz="2100" b="1">
                <a:solidFill>
                  <a:schemeClr val="dk2"/>
                </a:solidFill>
              </a:rPr>
              <a:t>Numerical model</a:t>
            </a:r>
            <a:r>
              <a:rPr lang="en-US" sz="2100">
                <a:solidFill>
                  <a:schemeClr val="dk2"/>
                </a:solidFill>
              </a:rPr>
              <a:t>” (when an </a:t>
            </a:r>
            <a:r>
              <a:rPr lang="en-US" sz="2100" b="1">
                <a:solidFill>
                  <a:schemeClr val="dk2"/>
                </a:solidFill>
              </a:rPr>
              <a:t>algorithm</a:t>
            </a:r>
            <a:r>
              <a:rPr lang="en-US" sz="2100">
                <a:solidFill>
                  <a:schemeClr val="dk2"/>
                </a:solidFill>
              </a:rPr>
              <a:t> of solving is selected) and those algorithms are implementing in “</a:t>
            </a:r>
            <a:r>
              <a:rPr lang="en-US" sz="2100" b="1">
                <a:solidFill>
                  <a:schemeClr val="dk2"/>
                </a:solidFill>
              </a:rPr>
              <a:t>solvers</a:t>
            </a:r>
            <a:r>
              <a:rPr lang="en-US" sz="2100">
                <a:solidFill>
                  <a:schemeClr val="dk2"/>
                </a:solidFill>
              </a:rPr>
              <a:t>”. An </a:t>
            </a:r>
            <a:r>
              <a:rPr lang="en-US" sz="2100" b="1">
                <a:solidFill>
                  <a:schemeClr val="dk2"/>
                </a:solidFill>
              </a:rPr>
              <a:t>analysis</a:t>
            </a:r>
            <a:r>
              <a:rPr lang="en-US" sz="2100">
                <a:solidFill>
                  <a:schemeClr val="dk2"/>
                </a:solidFill>
              </a:rPr>
              <a:t> consists of one or more numerical models. </a:t>
            </a:r>
            <a:endParaRPr sz="2100">
              <a:solidFill>
                <a:schemeClr val="dk2"/>
              </a:solidFill>
            </a:endParaRPr>
          </a:p>
          <a:p>
            <a:pPr marL="0" lvl="0" indent="0" algn="l" rtl="0">
              <a:lnSpc>
                <a:spcPct val="110000"/>
              </a:lnSpc>
              <a:spcBef>
                <a:spcPts val="0"/>
              </a:spcBef>
              <a:spcAft>
                <a:spcPts val="0"/>
              </a:spcAft>
              <a:buClr>
                <a:schemeClr val="dk1"/>
              </a:buClr>
              <a:buSzPts val="1100"/>
              <a:buFont typeface="Arial"/>
              <a:buNone/>
            </a:pPr>
            <a:endParaRPr sz="1900">
              <a:solidFill>
                <a:schemeClr val="dk2"/>
              </a:solidFill>
            </a:endParaRPr>
          </a:p>
          <a:p>
            <a:pPr marL="0" lvl="0" indent="0" algn="l" rtl="0">
              <a:lnSpc>
                <a:spcPct val="110000"/>
              </a:lnSpc>
              <a:spcBef>
                <a:spcPts val="0"/>
              </a:spcBef>
              <a:spcAft>
                <a:spcPts val="0"/>
              </a:spcAft>
              <a:buClr>
                <a:schemeClr val="dk1"/>
              </a:buClr>
              <a:buSzPts val="1100"/>
              <a:buFont typeface="Arial"/>
              <a:buNone/>
            </a:pPr>
            <a:endParaRPr sz="1900">
              <a:solidFill>
                <a:schemeClr val="dk2"/>
              </a:solidFill>
            </a:endParaRPr>
          </a:p>
        </p:txBody>
      </p:sp>
      <p:sp>
        <p:nvSpPr>
          <p:cNvPr id="217" name="Google Shape;217;p27"/>
          <p:cNvSpPr txBox="1">
            <a:spLocks noGrp="1"/>
          </p:cNvSpPr>
          <p:nvPr>
            <p:ph type="title"/>
          </p:nvPr>
        </p:nvSpPr>
        <p:spPr>
          <a:xfrm>
            <a:off x="422725" y="268900"/>
            <a:ext cx="11232000" cy="519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b="1"/>
              <a:t>Set up of the used terminology / Definition of your need</a:t>
            </a:r>
            <a:endParaRPr b="1"/>
          </a:p>
        </p:txBody>
      </p:sp>
      <p:sp>
        <p:nvSpPr>
          <p:cNvPr id="218" name="Google Shape;218;p27"/>
          <p:cNvSpPr txBox="1">
            <a:spLocks noGrp="1"/>
          </p:cNvSpPr>
          <p:nvPr>
            <p:ph type="sldNum" idx="12"/>
          </p:nvPr>
        </p:nvSpPr>
        <p:spPr>
          <a:xfrm>
            <a:off x="478800" y="6444000"/>
            <a:ext cx="288000" cy="21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888888"/>
              </a:buClr>
              <a:buSzPts val="800"/>
              <a:buFont typeface="Arial"/>
              <a:buNone/>
            </a:pPr>
            <a:fld id="{00000000-1234-1234-1234-123412341234}" type="slidenum">
              <a:rPr lang="en-US"/>
              <a:t>5</a:t>
            </a:fld>
            <a:endParaRPr/>
          </a:p>
        </p:txBody>
      </p:sp>
    </p:spTree>
    <p:extLst>
      <p:ext uri="{BB962C8B-B14F-4D97-AF65-F5344CB8AC3E}">
        <p14:creationId xmlns:p14="http://schemas.microsoft.com/office/powerpoint/2010/main" val="5460926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endParaRPr lang="en-GB" dirty="0"/>
          </a:p>
        </p:txBody>
      </p:sp>
      <p:sp>
        <p:nvSpPr>
          <p:cNvPr id="3" name="Title 2"/>
          <p:cNvSpPr>
            <a:spLocks noGrp="1"/>
          </p:cNvSpPr>
          <p:nvPr>
            <p:ph type="title"/>
          </p:nvPr>
        </p:nvSpPr>
        <p:spPr/>
        <p:txBody>
          <a:bodyPr/>
          <a:lstStyle/>
          <a:p>
            <a:r>
              <a:rPr lang="en-US" dirty="0" smtClean="0"/>
              <a:t>XDSM visualization of this algorithm</a:t>
            </a:r>
            <a:endParaRPr lang="en-GB" dirty="0"/>
          </a:p>
        </p:txBody>
      </p:sp>
      <p:sp>
        <p:nvSpPr>
          <p:cNvPr id="9" name="TextBox 8"/>
          <p:cNvSpPr txBox="1"/>
          <p:nvPr/>
        </p:nvSpPr>
        <p:spPr>
          <a:xfrm>
            <a:off x="6277927" y="726312"/>
            <a:ext cx="1548822" cy="307777"/>
          </a:xfrm>
          <a:prstGeom prst="rect">
            <a:avLst/>
          </a:prstGeom>
          <a:noFill/>
        </p:spPr>
        <p:txBody>
          <a:bodyPr wrap="none" rtlCol="0">
            <a:spAutoFit/>
          </a:bodyPr>
          <a:lstStyle/>
          <a:p>
            <a:r>
              <a:rPr lang="en-US" dirty="0" smtClean="0"/>
              <a:t>Scenario mission</a:t>
            </a:r>
            <a:endParaRPr lang="en-GB" dirty="0"/>
          </a:p>
        </p:txBody>
      </p:sp>
      <p:pic>
        <p:nvPicPr>
          <p:cNvPr id="4" name="Picture 3"/>
          <p:cNvPicPr>
            <a:picLocks noChangeAspect="1"/>
          </p:cNvPicPr>
          <p:nvPr/>
        </p:nvPicPr>
        <p:blipFill>
          <a:blip r:embed="rId2"/>
          <a:stretch>
            <a:fillRect/>
          </a:stretch>
        </p:blipFill>
        <p:spPr>
          <a:xfrm>
            <a:off x="0" y="1496388"/>
            <a:ext cx="12192000" cy="5354412"/>
          </a:xfrm>
          <a:prstGeom prst="rect">
            <a:avLst/>
          </a:prstGeom>
        </p:spPr>
      </p:pic>
      <p:sp>
        <p:nvSpPr>
          <p:cNvPr id="6" name="Rectangle 5"/>
          <p:cNvSpPr/>
          <p:nvPr/>
        </p:nvSpPr>
        <p:spPr>
          <a:xfrm>
            <a:off x="8363627" y="1423666"/>
            <a:ext cx="2640466" cy="523220"/>
          </a:xfrm>
          <a:prstGeom prst="rect">
            <a:avLst/>
          </a:prstGeom>
          <a:noFill/>
        </p:spPr>
        <p:txBody>
          <a:bodyPr wrap="none" lIns="91440" tIns="45720" rIns="91440" bIns="45720">
            <a:spAutoFit/>
          </a:bodyPr>
          <a:lstStyle/>
          <a:p>
            <a:r>
              <a:rPr lang="en-US" sz="2800" dirty="0"/>
              <a:t>Same as MDO </a:t>
            </a:r>
            <a:endParaRPr lang="en-US" sz="2800" dirty="0" smtClean="0"/>
          </a:p>
        </p:txBody>
      </p:sp>
    </p:spTree>
    <p:extLst>
      <p:ext uri="{BB962C8B-B14F-4D97-AF65-F5344CB8AC3E}">
        <p14:creationId xmlns:p14="http://schemas.microsoft.com/office/powerpoint/2010/main" val="346176918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endParaRPr lang="en-US" dirty="0" smtClean="0"/>
          </a:p>
          <a:p>
            <a:pPr marL="133350" indent="0">
              <a:buNone/>
            </a:pPr>
            <a:endParaRPr lang="en-US" dirty="0"/>
          </a:p>
          <a:p>
            <a:pPr marL="133350" indent="0">
              <a:buNone/>
            </a:pPr>
            <a:r>
              <a:rPr lang="en-GB" sz="1600" dirty="0" smtClean="0"/>
              <a:t> </a:t>
            </a:r>
            <a:r>
              <a:rPr lang="en-US" dirty="0" smtClean="0">
                <a:solidFill>
                  <a:srgbClr val="FF0000"/>
                </a:solidFill>
              </a:rPr>
              <a:t> </a:t>
            </a:r>
            <a:endParaRPr lang="en-GB" dirty="0">
              <a:solidFill>
                <a:srgbClr val="FF0000"/>
              </a:solidFill>
            </a:endParaRPr>
          </a:p>
        </p:txBody>
      </p:sp>
      <p:sp>
        <p:nvSpPr>
          <p:cNvPr id="3" name="Title 2"/>
          <p:cNvSpPr>
            <a:spLocks noGrp="1"/>
          </p:cNvSpPr>
          <p:nvPr>
            <p:ph type="title"/>
          </p:nvPr>
        </p:nvSpPr>
        <p:spPr/>
        <p:txBody>
          <a:bodyPr/>
          <a:lstStyle/>
          <a:p>
            <a:r>
              <a:rPr lang="en-US" dirty="0" smtClean="0"/>
              <a:t>Resulting simulation problem to be solved</a:t>
            </a:r>
            <a:endParaRPr lang="en-GB" dirty="0"/>
          </a:p>
        </p:txBody>
      </p:sp>
      <p:graphicFrame>
        <p:nvGraphicFramePr>
          <p:cNvPr id="4" name="Table 3"/>
          <p:cNvGraphicFramePr>
            <a:graphicFrameLocks noGrp="1"/>
          </p:cNvGraphicFramePr>
          <p:nvPr/>
        </p:nvGraphicFramePr>
        <p:xfrm>
          <a:off x="342801" y="1402279"/>
          <a:ext cx="4680236" cy="2229741"/>
        </p:xfrm>
        <a:graphic>
          <a:graphicData uri="http://schemas.openxmlformats.org/drawingml/2006/table">
            <a:tbl>
              <a:tblPr firstRow="1" bandRow="1">
                <a:tableStyleId>{D830EC69-B87B-4918-9E3E-7FED8CB5AC7A}</a:tableStyleId>
              </a:tblPr>
              <a:tblGrid>
                <a:gridCol w="2587276"/>
                <a:gridCol w="2092960"/>
              </a:tblGrid>
              <a:tr h="370840">
                <a:tc>
                  <a:txBody>
                    <a:bodyPr/>
                    <a:lstStyle/>
                    <a:p>
                      <a:r>
                        <a:rPr lang="en-US" dirty="0" smtClean="0"/>
                        <a:t>Scenario prop optimization problem:</a:t>
                      </a:r>
                      <a:endParaRPr lang="en-GB" dirty="0"/>
                    </a:p>
                  </a:txBody>
                  <a:tcPr/>
                </a:tc>
                <a:tc>
                  <a:txBody>
                    <a:bodyPr/>
                    <a:lstStyle/>
                    <a:p>
                      <a:endParaRPr lang="en-GB" dirty="0"/>
                    </a:p>
                  </a:txBody>
                  <a:tcPr/>
                </a:tc>
              </a:tr>
              <a:tr h="228221">
                <a:tc>
                  <a:txBody>
                    <a:bodyPr/>
                    <a:lstStyle/>
                    <a:p>
                      <a:pPr algn="l" fontAlgn="b"/>
                      <a:r>
                        <a:rPr lang="en-GB" sz="1100" b="0" i="0" u="none" strike="noStrike" dirty="0" smtClean="0">
                          <a:solidFill>
                            <a:srgbClr val="000000"/>
                          </a:solidFill>
                          <a:effectLst/>
                          <a:latin typeface="Calibri" panose="020F0502020204030204" pitchFamily="34" charset="0"/>
                        </a:rPr>
                        <a:t>minimize </a:t>
                      </a:r>
                      <a:r>
                        <a:rPr lang="en-GB" sz="1100" b="0" i="0" u="none" strike="noStrike" dirty="0">
                          <a:solidFill>
                            <a:srgbClr val="000000"/>
                          </a:solidFill>
                          <a:effectLst/>
                          <a:latin typeface="Calibri" panose="020F0502020204030204" pitchFamily="34" charset="0"/>
                        </a:rPr>
                        <a:t>the objective </a:t>
                      </a:r>
                      <a:r>
                        <a:rPr lang="en-GB" sz="1100" b="0" i="0" u="none" strike="noStrike" dirty="0" smtClean="0">
                          <a:solidFill>
                            <a:srgbClr val="000000"/>
                          </a:solidFill>
                          <a:effectLst/>
                          <a:latin typeface="Calibri" panose="020F0502020204030204" pitchFamily="34" charset="0"/>
                        </a:rPr>
                        <a:t>variable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y_34(x_3)</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with respect to </a:t>
                      </a:r>
                      <a:r>
                        <a:rPr lang="en-GB" sz="1100" b="0" i="0" u="none" strike="noStrike" dirty="0" err="1" smtClean="0">
                          <a:solidFill>
                            <a:srgbClr val="000000"/>
                          </a:solidFill>
                          <a:effectLst/>
                          <a:latin typeface="Calibri" panose="020F0502020204030204" pitchFamily="34" charset="0"/>
                        </a:rPr>
                        <a:t>optim</a:t>
                      </a:r>
                      <a:r>
                        <a:rPr lang="en-GB" sz="1100" b="0" i="0" u="none" strike="noStrike" baseline="0" dirty="0" smtClean="0">
                          <a:solidFill>
                            <a:srgbClr val="000000"/>
                          </a:solidFill>
                          <a:effectLst/>
                          <a:latin typeface="Calibri" panose="020F0502020204030204" pitchFamily="34" charset="0"/>
                        </a:rPr>
                        <a:t> </a:t>
                      </a:r>
                      <a:r>
                        <a:rPr lang="en-GB" sz="1100" b="0" i="0" u="none" strike="noStrike" dirty="0" smtClean="0">
                          <a:solidFill>
                            <a:srgbClr val="000000"/>
                          </a:solidFill>
                          <a:effectLst/>
                          <a:latin typeface="Calibri" panose="020F0502020204030204" pitchFamily="34" charset="0"/>
                        </a:rPr>
                        <a:t>variables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x_3</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subject to general ineq constraints</a:t>
                      </a:r>
                    </a:p>
                  </a:txBody>
                  <a:tcPr marL="7620" marR="7620" marT="7620" marB="0" anchor="b"/>
                </a:tc>
                <a:tc>
                  <a:txBody>
                    <a:bodyPr/>
                    <a:lstStyle/>
                    <a:p>
                      <a:pPr algn="l" fontAlgn="b"/>
                      <a:r>
                        <a:rPr lang="en-GB" sz="1100" dirty="0" smtClean="0"/>
                        <a:t>g_3(x_3) &lt;= 0.0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subject to bound constraints</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a:solidFill>
                            <a:srgbClr val="000000"/>
                          </a:solidFill>
                          <a:effectLst/>
                          <a:latin typeface="Calibri" panose="020F0502020204030204" pitchFamily="34" charset="0"/>
                        </a:rPr>
                        <a:t>for </a:t>
                      </a:r>
                      <a:r>
                        <a:rPr lang="en-GB" sz="1100" b="0" i="0" u="none" strike="noStrike" dirty="0" err="1" smtClean="0">
                          <a:solidFill>
                            <a:srgbClr val="000000"/>
                          </a:solidFill>
                          <a:effectLst/>
                          <a:latin typeface="Calibri" panose="020F0502020204030204" pitchFamily="34" charset="0"/>
                        </a:rPr>
                        <a:t>optim</a:t>
                      </a:r>
                      <a:r>
                        <a:rPr lang="en-GB" sz="1100" b="0" i="0" u="none" strike="noStrike" dirty="0" smtClean="0">
                          <a:solidFill>
                            <a:srgbClr val="000000"/>
                          </a:solidFill>
                          <a:effectLst/>
                          <a:latin typeface="Calibri" panose="020F0502020204030204" pitchFamily="34" charset="0"/>
                        </a:rPr>
                        <a:t> variable</a:t>
                      </a:r>
                      <a:r>
                        <a:rPr lang="en-GB" sz="1100" b="0" i="0" u="none" strike="noStrike" baseline="0" dirty="0" smtClean="0">
                          <a:solidFill>
                            <a:srgbClr val="000000"/>
                          </a:solidFill>
                          <a:effectLst/>
                          <a:latin typeface="Calibri" panose="020F0502020204030204" pitchFamily="34" charset="0"/>
                        </a:rPr>
                        <a:t> </a:t>
                      </a:r>
                      <a:r>
                        <a:rPr lang="en-GB" sz="1100" dirty="0" smtClean="0"/>
                        <a:t>x_3 line in DS</a:t>
                      </a:r>
                      <a:endParaRPr lang="en-GB" sz="1100" b="0" i="0" u="none" strike="noStrike" dirty="0" smtClean="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where the System Discipline consists </a:t>
                      </a:r>
                    </a:p>
                  </a:txBody>
                  <a:tcPr marL="7620" marR="7620" marT="7620" marB="0" anchor="b"/>
                </a:tc>
                <a:tc>
                  <a:txBody>
                    <a:bodyPr/>
                    <a:lstStyle/>
                    <a:p>
                      <a:pPr algn="l" fontAlgn="b"/>
                      <a:r>
                        <a:rPr lang="en-GB" sz="1100" b="0" i="0" u="none" strike="noStrike" dirty="0" err="1" smtClean="0">
                          <a:solidFill>
                            <a:srgbClr val="000000"/>
                          </a:solidFill>
                          <a:effectLst/>
                          <a:latin typeface="Calibri" panose="020F0502020204030204" pitchFamily="34" charset="0"/>
                        </a:rPr>
                        <a:t>SobieskiPropulsion</a:t>
                      </a:r>
                      <a:r>
                        <a:rPr lang="en-GB" sz="1100" b="0" i="0" u="none" strike="noStrike" dirty="0" smtClean="0">
                          <a:solidFill>
                            <a:srgbClr val="000000"/>
                          </a:solidFill>
                          <a:effectLst/>
                          <a:latin typeface="Calibri" panose="020F0502020204030204" pitchFamily="34" charset="0"/>
                        </a:rPr>
                        <a:t> (id 3)</a:t>
                      </a:r>
                    </a:p>
                  </a:txBody>
                  <a:tcPr marL="7620" marR="7620" marT="7620" marB="0" anchor="b"/>
                </a:tc>
              </a:tr>
            </a:tbl>
          </a:graphicData>
        </a:graphic>
      </p:graphicFrame>
      <p:graphicFrame>
        <p:nvGraphicFramePr>
          <p:cNvPr id="5" name="Table 4"/>
          <p:cNvGraphicFramePr>
            <a:graphicFrameLocks noGrp="1"/>
          </p:cNvGraphicFramePr>
          <p:nvPr/>
        </p:nvGraphicFramePr>
        <p:xfrm>
          <a:off x="342801" y="4045093"/>
          <a:ext cx="4680236" cy="2229741"/>
        </p:xfrm>
        <a:graphic>
          <a:graphicData uri="http://schemas.openxmlformats.org/drawingml/2006/table">
            <a:tbl>
              <a:tblPr firstRow="1" bandRow="1">
                <a:tableStyleId>{D830EC69-B87B-4918-9E3E-7FED8CB5AC7A}</a:tableStyleId>
              </a:tblPr>
              <a:tblGrid>
                <a:gridCol w="2587276"/>
                <a:gridCol w="2092960"/>
              </a:tblGrid>
              <a:tr h="370840">
                <a:tc>
                  <a:txBody>
                    <a:bodyPr/>
                    <a:lstStyle/>
                    <a:p>
                      <a:r>
                        <a:rPr lang="en-US" dirty="0" smtClean="0"/>
                        <a:t>Scenario aero optimization problem:</a:t>
                      </a:r>
                      <a:endParaRPr lang="en-GB" dirty="0"/>
                    </a:p>
                  </a:txBody>
                  <a:tcPr/>
                </a:tc>
                <a:tc>
                  <a:txBody>
                    <a:bodyPr/>
                    <a:lstStyle/>
                    <a:p>
                      <a:endParaRPr lang="en-GB" dirty="0"/>
                    </a:p>
                  </a:txBody>
                  <a:tcPr/>
                </a:tc>
              </a:tr>
              <a:tr h="228221">
                <a:tc>
                  <a:txBody>
                    <a:bodyPr/>
                    <a:lstStyle/>
                    <a:p>
                      <a:pPr algn="l" fontAlgn="b"/>
                      <a:r>
                        <a:rPr lang="en-GB" sz="1100" b="0" i="0" u="none" strike="noStrike" dirty="0" smtClean="0">
                          <a:solidFill>
                            <a:srgbClr val="000000"/>
                          </a:solidFill>
                          <a:effectLst/>
                          <a:latin typeface="Calibri" panose="020F0502020204030204" pitchFamily="34" charset="0"/>
                        </a:rPr>
                        <a:t>minimize </a:t>
                      </a:r>
                      <a:r>
                        <a:rPr lang="en-GB" sz="1100" b="0" i="0" u="none" strike="noStrike" dirty="0">
                          <a:solidFill>
                            <a:srgbClr val="000000"/>
                          </a:solidFill>
                          <a:effectLst/>
                          <a:latin typeface="Calibri" panose="020F0502020204030204" pitchFamily="34" charset="0"/>
                        </a:rPr>
                        <a:t>the objective </a:t>
                      </a:r>
                      <a:r>
                        <a:rPr lang="en-GB" sz="1100" b="0" i="0" u="none" strike="noStrike" dirty="0" smtClean="0">
                          <a:solidFill>
                            <a:srgbClr val="000000"/>
                          </a:solidFill>
                          <a:effectLst/>
                          <a:latin typeface="Calibri" panose="020F0502020204030204" pitchFamily="34" charset="0"/>
                        </a:rPr>
                        <a:t>variable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-y_24(x_2)</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with respect to </a:t>
                      </a:r>
                      <a:r>
                        <a:rPr lang="en-GB" sz="1100" b="0" i="0" u="none" strike="noStrike" dirty="0" err="1" smtClean="0">
                          <a:solidFill>
                            <a:srgbClr val="000000"/>
                          </a:solidFill>
                          <a:effectLst/>
                          <a:latin typeface="Calibri" panose="020F0502020204030204" pitchFamily="34" charset="0"/>
                        </a:rPr>
                        <a:t>optim</a:t>
                      </a:r>
                      <a:r>
                        <a:rPr lang="en-GB" sz="1100" b="0" i="0" u="none" strike="noStrike" baseline="0" dirty="0" smtClean="0">
                          <a:solidFill>
                            <a:srgbClr val="000000"/>
                          </a:solidFill>
                          <a:effectLst/>
                          <a:latin typeface="Calibri" panose="020F0502020204030204" pitchFamily="34" charset="0"/>
                        </a:rPr>
                        <a:t> </a:t>
                      </a:r>
                      <a:r>
                        <a:rPr lang="en-GB" sz="1100" b="0" i="0" u="none" strike="noStrike" dirty="0" smtClean="0">
                          <a:solidFill>
                            <a:srgbClr val="000000"/>
                          </a:solidFill>
                          <a:effectLst/>
                          <a:latin typeface="Calibri" panose="020F0502020204030204" pitchFamily="34" charset="0"/>
                        </a:rPr>
                        <a:t>variables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x_2</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subject to general ineq constraints</a:t>
                      </a:r>
                    </a:p>
                  </a:txBody>
                  <a:tcPr marL="7620" marR="7620" marT="7620" marB="0" anchor="b"/>
                </a:tc>
                <a:tc>
                  <a:txBody>
                    <a:bodyPr/>
                    <a:lstStyle/>
                    <a:p>
                      <a:pPr algn="l" fontAlgn="b"/>
                      <a:r>
                        <a:rPr lang="en-GB" sz="1100" dirty="0" smtClean="0"/>
                        <a:t>g_2(x_2) &lt;= 0.0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subject to bound constraints</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a:solidFill>
                            <a:srgbClr val="000000"/>
                          </a:solidFill>
                          <a:effectLst/>
                          <a:latin typeface="Calibri" panose="020F0502020204030204" pitchFamily="34" charset="0"/>
                        </a:rPr>
                        <a:t>for </a:t>
                      </a:r>
                      <a:r>
                        <a:rPr lang="en-GB" sz="1100" b="0" i="0" u="none" strike="noStrike" dirty="0" err="1" smtClean="0">
                          <a:solidFill>
                            <a:srgbClr val="000000"/>
                          </a:solidFill>
                          <a:effectLst/>
                          <a:latin typeface="Calibri" panose="020F0502020204030204" pitchFamily="34" charset="0"/>
                        </a:rPr>
                        <a:t>optim</a:t>
                      </a:r>
                      <a:r>
                        <a:rPr lang="en-GB" sz="1100" b="0" i="0" u="none" strike="noStrike" dirty="0" smtClean="0">
                          <a:solidFill>
                            <a:srgbClr val="000000"/>
                          </a:solidFill>
                          <a:effectLst/>
                          <a:latin typeface="Calibri" panose="020F0502020204030204" pitchFamily="34" charset="0"/>
                        </a:rPr>
                        <a:t> variable</a:t>
                      </a:r>
                      <a:r>
                        <a:rPr lang="en-GB" sz="1100" b="0" i="0" u="none" strike="noStrike" baseline="0" dirty="0" smtClean="0">
                          <a:solidFill>
                            <a:srgbClr val="000000"/>
                          </a:solidFill>
                          <a:effectLst/>
                          <a:latin typeface="Calibri" panose="020F0502020204030204" pitchFamily="34" charset="0"/>
                        </a:rPr>
                        <a:t> </a:t>
                      </a:r>
                      <a:r>
                        <a:rPr lang="en-GB" sz="1100" dirty="0" smtClean="0"/>
                        <a:t>x_2</a:t>
                      </a:r>
                      <a:r>
                        <a:rPr lang="en-GB" sz="1100" b="0" i="0" u="none" strike="noStrike" baseline="0" dirty="0" smtClean="0">
                          <a:solidFill>
                            <a:srgbClr val="000000"/>
                          </a:solidFill>
                          <a:effectLst/>
                          <a:latin typeface="Calibri" panose="020F0502020204030204" pitchFamily="34" charset="0"/>
                        </a:rPr>
                        <a:t> </a:t>
                      </a:r>
                      <a:r>
                        <a:rPr lang="en-GB" sz="1100" dirty="0" smtClean="0"/>
                        <a:t>line in DS</a:t>
                      </a:r>
                      <a:endParaRPr lang="en-GB" sz="1100" b="0" i="0" u="none" strike="noStrike" dirty="0" smtClean="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where the System Discipline consists </a:t>
                      </a:r>
                    </a:p>
                  </a:txBody>
                  <a:tcPr marL="7620" marR="7620" marT="7620" marB="0" anchor="b"/>
                </a:tc>
                <a:tc>
                  <a:txBody>
                    <a:bodyPr/>
                    <a:lstStyle/>
                    <a:p>
                      <a:pPr algn="l" fontAlgn="b"/>
                      <a:r>
                        <a:rPr lang="en-GB" sz="1100" b="0" i="0" u="none" strike="noStrike" dirty="0" err="1" smtClean="0">
                          <a:solidFill>
                            <a:srgbClr val="000000"/>
                          </a:solidFill>
                          <a:effectLst/>
                          <a:latin typeface="Calibri" panose="020F0502020204030204" pitchFamily="34" charset="0"/>
                        </a:rPr>
                        <a:t>SobieskiAerodynamics</a:t>
                      </a:r>
                      <a:r>
                        <a:rPr lang="en-GB" sz="1100" b="0" i="0" u="none" strike="noStrike" dirty="0" smtClean="0">
                          <a:solidFill>
                            <a:srgbClr val="000000"/>
                          </a:solidFill>
                          <a:effectLst/>
                          <a:latin typeface="Calibri" panose="020F0502020204030204" pitchFamily="34" charset="0"/>
                        </a:rPr>
                        <a:t>  (id 2)</a:t>
                      </a:r>
                    </a:p>
                  </a:txBody>
                  <a:tcPr marL="7620" marR="7620" marT="7620" marB="0" anchor="b"/>
                </a:tc>
              </a:tr>
            </a:tbl>
          </a:graphicData>
        </a:graphic>
      </p:graphicFrame>
      <p:graphicFrame>
        <p:nvGraphicFramePr>
          <p:cNvPr id="6" name="Table 5"/>
          <p:cNvGraphicFramePr>
            <a:graphicFrameLocks noGrp="1"/>
          </p:cNvGraphicFramePr>
          <p:nvPr/>
        </p:nvGraphicFramePr>
        <p:xfrm>
          <a:off x="5634360" y="1418046"/>
          <a:ext cx="4680236" cy="2229741"/>
        </p:xfrm>
        <a:graphic>
          <a:graphicData uri="http://schemas.openxmlformats.org/drawingml/2006/table">
            <a:tbl>
              <a:tblPr firstRow="1" bandRow="1">
                <a:tableStyleId>{D830EC69-B87B-4918-9E3E-7FED8CB5AC7A}</a:tableStyleId>
              </a:tblPr>
              <a:tblGrid>
                <a:gridCol w="2587276"/>
                <a:gridCol w="2092960"/>
              </a:tblGrid>
              <a:tr h="370840">
                <a:tc>
                  <a:txBody>
                    <a:bodyPr/>
                    <a:lstStyle/>
                    <a:p>
                      <a:r>
                        <a:rPr lang="en-US" dirty="0" smtClean="0"/>
                        <a:t>Scenario </a:t>
                      </a:r>
                      <a:r>
                        <a:rPr lang="en-US" dirty="0" err="1" smtClean="0"/>
                        <a:t>struct</a:t>
                      </a:r>
                      <a:r>
                        <a:rPr lang="en-US" baseline="0" dirty="0" smtClean="0"/>
                        <a:t> </a:t>
                      </a:r>
                      <a:r>
                        <a:rPr lang="en-US" dirty="0" smtClean="0"/>
                        <a:t>optimization problem:</a:t>
                      </a:r>
                      <a:endParaRPr lang="en-GB" dirty="0"/>
                    </a:p>
                  </a:txBody>
                  <a:tcPr/>
                </a:tc>
                <a:tc>
                  <a:txBody>
                    <a:bodyPr/>
                    <a:lstStyle/>
                    <a:p>
                      <a:endParaRPr lang="en-GB" dirty="0"/>
                    </a:p>
                  </a:txBody>
                  <a:tcPr/>
                </a:tc>
              </a:tr>
              <a:tr h="228221">
                <a:tc>
                  <a:txBody>
                    <a:bodyPr/>
                    <a:lstStyle/>
                    <a:p>
                      <a:pPr algn="l" fontAlgn="b"/>
                      <a:r>
                        <a:rPr lang="en-GB" sz="1100" b="0" i="0" u="none" strike="noStrike" dirty="0" smtClean="0">
                          <a:solidFill>
                            <a:srgbClr val="000000"/>
                          </a:solidFill>
                          <a:effectLst/>
                          <a:latin typeface="Calibri" panose="020F0502020204030204" pitchFamily="34" charset="0"/>
                        </a:rPr>
                        <a:t>minimize </a:t>
                      </a:r>
                      <a:r>
                        <a:rPr lang="en-GB" sz="1100" b="0" i="0" u="none" strike="noStrike" dirty="0">
                          <a:solidFill>
                            <a:srgbClr val="000000"/>
                          </a:solidFill>
                          <a:effectLst/>
                          <a:latin typeface="Calibri" panose="020F0502020204030204" pitchFamily="34" charset="0"/>
                        </a:rPr>
                        <a:t>the objective </a:t>
                      </a:r>
                      <a:r>
                        <a:rPr lang="en-GB" sz="1100" b="0" i="0" u="none" strike="noStrike" dirty="0" smtClean="0">
                          <a:solidFill>
                            <a:srgbClr val="000000"/>
                          </a:solidFill>
                          <a:effectLst/>
                          <a:latin typeface="Calibri" panose="020F0502020204030204" pitchFamily="34" charset="0"/>
                        </a:rPr>
                        <a:t>variable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-y_11(x_1)</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with respect to </a:t>
                      </a:r>
                      <a:r>
                        <a:rPr lang="en-GB" sz="1100" b="0" i="0" u="none" strike="noStrike" dirty="0" err="1" smtClean="0">
                          <a:solidFill>
                            <a:srgbClr val="000000"/>
                          </a:solidFill>
                          <a:effectLst/>
                          <a:latin typeface="Calibri" panose="020F0502020204030204" pitchFamily="34" charset="0"/>
                        </a:rPr>
                        <a:t>optim</a:t>
                      </a:r>
                      <a:r>
                        <a:rPr lang="en-GB" sz="1100" b="0" i="0" u="none" strike="noStrike" baseline="0" dirty="0" smtClean="0">
                          <a:solidFill>
                            <a:srgbClr val="000000"/>
                          </a:solidFill>
                          <a:effectLst/>
                          <a:latin typeface="Calibri" panose="020F0502020204030204" pitchFamily="34" charset="0"/>
                        </a:rPr>
                        <a:t> </a:t>
                      </a:r>
                      <a:r>
                        <a:rPr lang="en-GB" sz="1100" b="0" i="0" u="none" strike="noStrike" dirty="0" smtClean="0">
                          <a:solidFill>
                            <a:srgbClr val="000000"/>
                          </a:solidFill>
                          <a:effectLst/>
                          <a:latin typeface="Calibri" panose="020F0502020204030204" pitchFamily="34" charset="0"/>
                        </a:rPr>
                        <a:t>variables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x_1</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subject to general ineq constraints</a:t>
                      </a:r>
                    </a:p>
                  </a:txBody>
                  <a:tcPr marL="7620" marR="7620" marT="7620" marB="0" anchor="b"/>
                </a:tc>
                <a:tc>
                  <a:txBody>
                    <a:bodyPr/>
                    <a:lstStyle/>
                    <a:p>
                      <a:pPr algn="l" fontAlgn="b"/>
                      <a:r>
                        <a:rPr lang="en-GB" sz="1100" dirty="0" smtClean="0"/>
                        <a:t>g_1(x_1) &lt;= 0.0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subject to bound constraints</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a:solidFill>
                            <a:srgbClr val="000000"/>
                          </a:solidFill>
                          <a:effectLst/>
                          <a:latin typeface="Calibri" panose="020F0502020204030204" pitchFamily="34" charset="0"/>
                        </a:rPr>
                        <a:t>for </a:t>
                      </a:r>
                      <a:r>
                        <a:rPr lang="en-GB" sz="1100" b="0" i="0" u="none" strike="noStrike" dirty="0" err="1" smtClean="0">
                          <a:solidFill>
                            <a:srgbClr val="000000"/>
                          </a:solidFill>
                          <a:effectLst/>
                          <a:latin typeface="Calibri" panose="020F0502020204030204" pitchFamily="34" charset="0"/>
                        </a:rPr>
                        <a:t>optim</a:t>
                      </a:r>
                      <a:r>
                        <a:rPr lang="en-GB" sz="1100" b="0" i="0" u="none" strike="noStrike" dirty="0" smtClean="0">
                          <a:solidFill>
                            <a:srgbClr val="000000"/>
                          </a:solidFill>
                          <a:effectLst/>
                          <a:latin typeface="Calibri" panose="020F0502020204030204" pitchFamily="34" charset="0"/>
                        </a:rPr>
                        <a:t> variable</a:t>
                      </a:r>
                      <a:r>
                        <a:rPr lang="en-GB" sz="1100" b="0" i="0" u="none" strike="noStrike" baseline="0" dirty="0" smtClean="0">
                          <a:solidFill>
                            <a:srgbClr val="000000"/>
                          </a:solidFill>
                          <a:effectLst/>
                          <a:latin typeface="Calibri" panose="020F0502020204030204" pitchFamily="34" charset="0"/>
                        </a:rPr>
                        <a:t> </a:t>
                      </a:r>
                      <a:r>
                        <a:rPr lang="en-GB" sz="1100" dirty="0" smtClean="0"/>
                        <a:t>x_1 line in DS</a:t>
                      </a:r>
                      <a:endParaRPr lang="en-GB" sz="1100" b="0" i="0" u="none" strike="noStrike" dirty="0" smtClean="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where the System Discipline consists </a:t>
                      </a:r>
                    </a:p>
                  </a:txBody>
                  <a:tcPr marL="7620" marR="7620" marT="7620" marB="0" anchor="b"/>
                </a:tc>
                <a:tc>
                  <a:txBody>
                    <a:bodyPr/>
                    <a:lstStyle/>
                    <a:p>
                      <a:pPr algn="l" fontAlgn="b"/>
                      <a:r>
                        <a:rPr lang="en-GB" sz="1100" b="0" i="0" u="none" strike="noStrike" dirty="0" err="1" smtClean="0">
                          <a:solidFill>
                            <a:srgbClr val="000000"/>
                          </a:solidFill>
                          <a:effectLst/>
                          <a:latin typeface="Calibri" panose="020F0502020204030204" pitchFamily="34" charset="0"/>
                        </a:rPr>
                        <a:t>SobieskiStructure</a:t>
                      </a:r>
                      <a:r>
                        <a:rPr lang="en-GB" sz="1100" b="0" i="0" u="none" strike="noStrike" dirty="0" smtClean="0">
                          <a:solidFill>
                            <a:srgbClr val="000000"/>
                          </a:solidFill>
                          <a:effectLst/>
                          <a:latin typeface="Calibri" panose="020F0502020204030204" pitchFamily="34" charset="0"/>
                        </a:rPr>
                        <a:t> (id 1)</a:t>
                      </a:r>
                    </a:p>
                  </a:txBody>
                  <a:tcPr marL="7620" marR="7620" marT="7620" marB="0" anchor="b"/>
                </a:tc>
              </a:tr>
            </a:tbl>
          </a:graphicData>
        </a:graphic>
      </p:graphicFrame>
      <p:graphicFrame>
        <p:nvGraphicFramePr>
          <p:cNvPr id="7" name="Table 6"/>
          <p:cNvGraphicFramePr>
            <a:graphicFrameLocks noGrp="1"/>
          </p:cNvGraphicFramePr>
          <p:nvPr/>
        </p:nvGraphicFramePr>
        <p:xfrm>
          <a:off x="5634360" y="4065052"/>
          <a:ext cx="4680236" cy="2537081"/>
        </p:xfrm>
        <a:graphic>
          <a:graphicData uri="http://schemas.openxmlformats.org/drawingml/2006/table">
            <a:tbl>
              <a:tblPr firstRow="1" bandRow="1">
                <a:tableStyleId>{D830EC69-B87B-4918-9E3E-7FED8CB5AC7A}</a:tableStyleId>
              </a:tblPr>
              <a:tblGrid>
                <a:gridCol w="2587276"/>
                <a:gridCol w="2092960"/>
              </a:tblGrid>
              <a:tr h="370840">
                <a:tc>
                  <a:txBody>
                    <a:bodyPr/>
                    <a:lstStyle/>
                    <a:p>
                      <a:r>
                        <a:rPr lang="en-US" dirty="0" smtClean="0"/>
                        <a:t>Scenario mission</a:t>
                      </a:r>
                      <a:r>
                        <a:rPr lang="en-US" baseline="0" dirty="0" smtClean="0"/>
                        <a:t> </a:t>
                      </a:r>
                      <a:r>
                        <a:rPr lang="en-US" dirty="0" smtClean="0"/>
                        <a:t>optimization problem:</a:t>
                      </a:r>
                      <a:endParaRPr lang="en-GB" dirty="0"/>
                    </a:p>
                  </a:txBody>
                  <a:tcPr/>
                </a:tc>
                <a:tc>
                  <a:txBody>
                    <a:bodyPr/>
                    <a:lstStyle/>
                    <a:p>
                      <a:endParaRPr lang="en-GB" dirty="0"/>
                    </a:p>
                  </a:txBody>
                  <a:tcPr/>
                </a:tc>
              </a:tr>
              <a:tr h="228221">
                <a:tc>
                  <a:txBody>
                    <a:bodyPr/>
                    <a:lstStyle/>
                    <a:p>
                      <a:pPr algn="l" fontAlgn="b"/>
                      <a:r>
                        <a:rPr lang="en-GB" sz="1100" b="0" i="0" u="none" strike="noStrike" dirty="0" smtClean="0">
                          <a:solidFill>
                            <a:srgbClr val="000000"/>
                          </a:solidFill>
                          <a:effectLst/>
                          <a:latin typeface="Calibri" panose="020F0502020204030204" pitchFamily="34" charset="0"/>
                        </a:rPr>
                        <a:t>minimize </a:t>
                      </a:r>
                      <a:r>
                        <a:rPr lang="en-GB" sz="1100" b="0" i="0" u="none" strike="noStrike" dirty="0">
                          <a:solidFill>
                            <a:srgbClr val="000000"/>
                          </a:solidFill>
                          <a:effectLst/>
                          <a:latin typeface="Calibri" panose="020F0502020204030204" pitchFamily="34" charset="0"/>
                        </a:rPr>
                        <a:t>the objective </a:t>
                      </a:r>
                      <a:r>
                        <a:rPr lang="en-GB" sz="1100" b="0" i="0" u="none" strike="noStrike" dirty="0" smtClean="0">
                          <a:solidFill>
                            <a:srgbClr val="000000"/>
                          </a:solidFill>
                          <a:effectLst/>
                          <a:latin typeface="Calibri" panose="020F0502020204030204" pitchFamily="34" charset="0"/>
                        </a:rPr>
                        <a:t>variable</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smtClean="0"/>
                        <a:t>-y_4(</a:t>
                      </a:r>
                      <a:r>
                        <a:rPr lang="en-GB" sz="1100" dirty="0" err="1" smtClean="0"/>
                        <a:t>x_shared</a:t>
                      </a:r>
                      <a:r>
                        <a:rPr lang="en-GB" sz="1100" dirty="0" smtClean="0"/>
                        <a:t>)</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with respect to </a:t>
                      </a:r>
                      <a:r>
                        <a:rPr lang="en-GB" sz="1100" b="0" i="0" u="none" strike="noStrike" dirty="0" err="1" smtClean="0">
                          <a:solidFill>
                            <a:srgbClr val="000000"/>
                          </a:solidFill>
                          <a:effectLst/>
                          <a:latin typeface="Calibri" panose="020F0502020204030204" pitchFamily="34" charset="0"/>
                        </a:rPr>
                        <a:t>optim</a:t>
                      </a:r>
                      <a:r>
                        <a:rPr lang="en-GB" sz="1100" b="0" i="0" u="none" strike="noStrike" baseline="0" dirty="0" smtClean="0">
                          <a:solidFill>
                            <a:srgbClr val="000000"/>
                          </a:solidFill>
                          <a:effectLst/>
                          <a:latin typeface="Calibri" panose="020F0502020204030204" pitchFamily="34" charset="0"/>
                        </a:rPr>
                        <a:t> </a:t>
                      </a:r>
                      <a:r>
                        <a:rPr lang="en-GB" sz="1100" b="0" i="0" u="none" strike="noStrike" dirty="0" smtClean="0">
                          <a:solidFill>
                            <a:srgbClr val="000000"/>
                          </a:solidFill>
                          <a:effectLst/>
                          <a:latin typeface="Calibri" panose="020F0502020204030204" pitchFamily="34" charset="0"/>
                        </a:rPr>
                        <a:t>variables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dirty="0" err="1" smtClean="0"/>
                        <a:t>x_shared</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a:solidFill>
                            <a:srgbClr val="000000"/>
                          </a:solidFill>
                          <a:effectLst/>
                          <a:latin typeface="Calibri" panose="020F0502020204030204" pitchFamily="34" charset="0"/>
                        </a:rPr>
                        <a:t>subject to general ineq constraints</a:t>
                      </a:r>
                    </a:p>
                  </a:txBody>
                  <a:tcPr marL="7620" marR="7620" marT="7620" marB="0" anchor="b"/>
                </a:tc>
                <a:tc>
                  <a:txBody>
                    <a:bodyPr/>
                    <a:lstStyle/>
                    <a:p>
                      <a:pPr algn="l" fontAlgn="b"/>
                      <a:r>
                        <a:rPr lang="en-GB" sz="1100" dirty="0" smtClean="0"/>
                        <a:t>g_1_g_2_g_3(</a:t>
                      </a:r>
                      <a:r>
                        <a:rPr lang="en-GB" sz="1100" dirty="0" err="1" smtClean="0"/>
                        <a:t>x_shared</a:t>
                      </a:r>
                      <a:r>
                        <a:rPr lang="en-GB" sz="1100" dirty="0" smtClean="0"/>
                        <a:t>) &lt;= 0.0</a:t>
                      </a:r>
                      <a:endParaRPr lang="en-GB" sz="1100" b="0" i="0" u="none" strike="noStrike" dirty="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subject to bound constraints</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a:solidFill>
                            <a:srgbClr val="000000"/>
                          </a:solidFill>
                          <a:effectLst/>
                          <a:latin typeface="Calibri" panose="020F0502020204030204" pitchFamily="34" charset="0"/>
                        </a:rPr>
                        <a:t>for </a:t>
                      </a:r>
                      <a:r>
                        <a:rPr lang="en-GB" sz="1100" b="0" i="0" u="none" strike="noStrike" dirty="0" err="1" smtClean="0">
                          <a:solidFill>
                            <a:srgbClr val="000000"/>
                          </a:solidFill>
                          <a:effectLst/>
                          <a:latin typeface="Calibri" panose="020F0502020204030204" pitchFamily="34" charset="0"/>
                        </a:rPr>
                        <a:t>optim</a:t>
                      </a:r>
                      <a:r>
                        <a:rPr lang="en-GB" sz="1100" b="0" i="0" u="none" strike="noStrike" dirty="0" smtClean="0">
                          <a:solidFill>
                            <a:srgbClr val="000000"/>
                          </a:solidFill>
                          <a:effectLst/>
                          <a:latin typeface="Calibri" panose="020F0502020204030204" pitchFamily="34" charset="0"/>
                        </a:rPr>
                        <a:t> variable</a:t>
                      </a:r>
                      <a:r>
                        <a:rPr lang="en-GB" sz="1100" b="0" i="0" u="none" strike="noStrike" baseline="0" dirty="0" smtClean="0">
                          <a:solidFill>
                            <a:srgbClr val="000000"/>
                          </a:solidFill>
                          <a:effectLst/>
                          <a:latin typeface="Calibri" panose="020F0502020204030204" pitchFamily="34" charset="0"/>
                        </a:rPr>
                        <a:t> </a:t>
                      </a:r>
                      <a:r>
                        <a:rPr lang="en-GB" sz="1100" dirty="0" err="1" smtClean="0"/>
                        <a:t>x_shared</a:t>
                      </a:r>
                      <a:r>
                        <a:rPr lang="en-GB" sz="1100" dirty="0" smtClean="0"/>
                        <a:t> line in DS</a:t>
                      </a:r>
                      <a:endParaRPr lang="en-GB" sz="1100" b="0" i="0" u="none" strike="noStrike" dirty="0" smtClean="0">
                        <a:solidFill>
                          <a:srgbClr val="000000"/>
                        </a:solidFill>
                        <a:effectLst/>
                        <a:latin typeface="Calibri" panose="020F0502020204030204" pitchFamily="34" charset="0"/>
                      </a:endParaRPr>
                    </a:p>
                  </a:txBody>
                  <a:tcPr marL="7620" marR="7620" marT="7620" marB="0" anchor="b"/>
                </a:tc>
              </a:tr>
              <a:tr h="370840">
                <a:tc>
                  <a:txBody>
                    <a:bodyPr/>
                    <a:lstStyle/>
                    <a:p>
                      <a:pPr algn="l" fontAlgn="b"/>
                      <a:r>
                        <a:rPr lang="en-GB" sz="1100" b="0" i="0" u="none" strike="noStrike" dirty="0">
                          <a:solidFill>
                            <a:srgbClr val="000000"/>
                          </a:solidFill>
                          <a:effectLst/>
                          <a:latin typeface="Calibri" panose="020F0502020204030204" pitchFamily="34" charset="0"/>
                        </a:rPr>
                        <a:t>where the System Discipline consists </a:t>
                      </a:r>
                    </a:p>
                  </a:txBody>
                  <a:tcPr marL="7620" marR="7620" marT="7620" marB="0" anchor="b"/>
                </a:tc>
                <a:tc>
                  <a:txBody>
                    <a:bodyPr/>
                    <a:lstStyle/>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smtClean="0">
                          <a:solidFill>
                            <a:srgbClr val="000000"/>
                          </a:solidFill>
                          <a:effectLst/>
                          <a:latin typeface="Calibri" panose="020F0502020204030204" pitchFamily="34" charset="0"/>
                        </a:rPr>
                        <a:t>Sub-scenario</a:t>
                      </a:r>
                      <a:r>
                        <a:rPr lang="en-GB" sz="1100" b="0" i="0" u="none" strike="noStrike" baseline="0" dirty="0" smtClean="0">
                          <a:solidFill>
                            <a:srgbClr val="000000"/>
                          </a:solidFill>
                          <a:effectLst/>
                          <a:latin typeface="Calibri" panose="020F0502020204030204" pitchFamily="34" charset="0"/>
                        </a:rPr>
                        <a:t> prop</a:t>
                      </a: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smtClean="0">
                          <a:solidFill>
                            <a:srgbClr val="000000"/>
                          </a:solidFill>
                          <a:effectLst/>
                          <a:latin typeface="Calibri" panose="020F0502020204030204" pitchFamily="34" charset="0"/>
                        </a:rPr>
                        <a:t>Sub-scenario</a:t>
                      </a:r>
                      <a:r>
                        <a:rPr lang="en-GB" sz="1100" b="0" i="0" u="none" strike="noStrike" baseline="0" dirty="0" smtClean="0">
                          <a:solidFill>
                            <a:srgbClr val="000000"/>
                          </a:solidFill>
                          <a:effectLst/>
                          <a:latin typeface="Calibri" panose="020F0502020204030204" pitchFamily="34" charset="0"/>
                        </a:rPr>
                        <a:t> aero</a:t>
                      </a: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smtClean="0">
                          <a:solidFill>
                            <a:srgbClr val="000000"/>
                          </a:solidFill>
                          <a:effectLst/>
                          <a:latin typeface="Calibri" panose="020F0502020204030204" pitchFamily="34" charset="0"/>
                        </a:rPr>
                        <a:t>Sub-scenario</a:t>
                      </a:r>
                      <a:r>
                        <a:rPr lang="en-GB" sz="1100" b="0" i="0" u="none" strike="noStrike" baseline="0" dirty="0" smtClean="0">
                          <a:solidFill>
                            <a:srgbClr val="000000"/>
                          </a:solidFill>
                          <a:effectLst/>
                          <a:latin typeface="Calibri" panose="020F0502020204030204" pitchFamily="34" charset="0"/>
                        </a:rPr>
                        <a:t> </a:t>
                      </a:r>
                      <a:r>
                        <a:rPr lang="en-GB" sz="1100" b="0" i="0" u="none" strike="noStrike" baseline="0" dirty="0" err="1" smtClean="0">
                          <a:solidFill>
                            <a:srgbClr val="000000"/>
                          </a:solidFill>
                          <a:effectLst/>
                          <a:latin typeface="Calibri" panose="020F0502020204030204" pitchFamily="34" charset="0"/>
                        </a:rPr>
                        <a:t>struc</a:t>
                      </a:r>
                      <a:endParaRPr lang="en-GB" sz="1100" b="0" i="0" u="none" strike="noStrike" baseline="0" dirty="0" smtClean="0">
                        <a:solidFill>
                          <a:srgbClr val="000000"/>
                        </a:solidFill>
                        <a:effectLst/>
                        <a:latin typeface="Calibri" panose="020F0502020204030204" pitchFamily="34" charset="0"/>
                      </a:endParaRPr>
                    </a:p>
                    <a:p>
                      <a:pPr marL="0" marR="0" lvl="0" indent="0" algn="l" defTabSz="914400" rtl="0" eaLnBrk="1" fontAlgn="b" latinLnBrk="0" hangingPunct="1">
                        <a:lnSpc>
                          <a:spcPct val="100000"/>
                        </a:lnSpc>
                        <a:spcBef>
                          <a:spcPts val="0"/>
                        </a:spcBef>
                        <a:spcAft>
                          <a:spcPts val="0"/>
                        </a:spcAft>
                        <a:buClr>
                          <a:srgbClr val="000000"/>
                        </a:buClr>
                        <a:buSzTx/>
                        <a:buFont typeface="Arial"/>
                        <a:buNone/>
                        <a:tabLst/>
                        <a:defRPr/>
                      </a:pPr>
                      <a:r>
                        <a:rPr lang="en-GB" sz="1100" b="0" i="0" u="none" strike="noStrike" dirty="0" err="1" smtClean="0">
                          <a:solidFill>
                            <a:srgbClr val="000000"/>
                          </a:solidFill>
                          <a:effectLst/>
                          <a:latin typeface="Calibri" panose="020F0502020204030204" pitchFamily="34" charset="0"/>
                        </a:rPr>
                        <a:t>SobieskiMission</a:t>
                      </a:r>
                      <a:r>
                        <a:rPr lang="en-GB" sz="1100" b="0" i="0" u="none" strike="noStrike" baseline="0" dirty="0" smtClean="0">
                          <a:solidFill>
                            <a:srgbClr val="000000"/>
                          </a:solidFill>
                          <a:effectLst/>
                          <a:latin typeface="Calibri" panose="020F0502020204030204" pitchFamily="34" charset="0"/>
                        </a:rPr>
                        <a:t> (id 4)</a:t>
                      </a:r>
                      <a:endParaRPr lang="en-GB" sz="1100" b="0" i="0" u="none" strike="noStrike" dirty="0" smtClean="0">
                        <a:solidFill>
                          <a:srgbClr val="000000"/>
                        </a:solidFill>
                        <a:effectLst/>
                        <a:latin typeface="Calibri" panose="020F0502020204030204" pitchFamily="34" charset="0"/>
                      </a:endParaRPr>
                    </a:p>
                  </a:txBody>
                  <a:tcPr marL="7620" marR="7620" marT="7620" marB="0" anchor="b"/>
                </a:tc>
              </a:tr>
            </a:tbl>
          </a:graphicData>
        </a:graphic>
      </p:graphicFrame>
      <p:sp>
        <p:nvSpPr>
          <p:cNvPr id="8" name="Rectangle 7"/>
          <p:cNvSpPr/>
          <p:nvPr/>
        </p:nvSpPr>
        <p:spPr>
          <a:xfrm>
            <a:off x="10430049" y="1418046"/>
            <a:ext cx="1702710" cy="954107"/>
          </a:xfrm>
          <a:prstGeom prst="rect">
            <a:avLst/>
          </a:prstGeom>
          <a:noFill/>
        </p:spPr>
        <p:txBody>
          <a:bodyPr wrap="none" lIns="91440" tIns="45720" rIns="91440" bIns="45720">
            <a:spAutoFit/>
          </a:bodyPr>
          <a:lstStyle/>
          <a:p>
            <a:r>
              <a:rPr lang="en-US" sz="2800" dirty="0"/>
              <a:t>Same </a:t>
            </a:r>
            <a:r>
              <a:rPr lang="en-US" sz="2800" dirty="0" smtClean="0"/>
              <a:t>as </a:t>
            </a:r>
          </a:p>
          <a:p>
            <a:r>
              <a:rPr lang="en-US" sz="2800" dirty="0" smtClean="0"/>
              <a:t>MDO </a:t>
            </a:r>
          </a:p>
        </p:txBody>
      </p:sp>
    </p:spTree>
    <p:extLst>
      <p:ext uri="{BB962C8B-B14F-4D97-AF65-F5344CB8AC3E}">
        <p14:creationId xmlns:p14="http://schemas.microsoft.com/office/powerpoint/2010/main" val="38429529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08cee4503e_0_9"/>
          <p:cNvSpPr txBox="1">
            <a:spLocks noGrp="1"/>
          </p:cNvSpPr>
          <p:nvPr>
            <p:ph type="title"/>
          </p:nvPr>
        </p:nvSpPr>
        <p:spPr>
          <a:xfrm>
            <a:off x="3905794" y="2054627"/>
            <a:ext cx="7158900" cy="1372200"/>
          </a:xfrm>
          <a:prstGeom prst="rect">
            <a:avLst/>
          </a:prstGeom>
          <a:noFill/>
          <a:ln>
            <a:noFill/>
          </a:ln>
        </p:spPr>
        <p:txBody>
          <a:bodyPr spcFirstLastPara="1" wrap="square" lIns="0" tIns="0" rIns="0" bIns="0" anchor="b" anchorCtr="0">
            <a:noAutofit/>
          </a:bodyPr>
          <a:lstStyle/>
          <a:p>
            <a:pPr marL="0" lvl="0" indent="0" algn="l" rtl="0">
              <a:lnSpc>
                <a:spcPct val="110000"/>
              </a:lnSpc>
              <a:spcBef>
                <a:spcPts val="0"/>
              </a:spcBef>
              <a:spcAft>
                <a:spcPts val="0"/>
              </a:spcAft>
              <a:buClr>
                <a:schemeClr val="dk2"/>
              </a:buClr>
              <a:buSzPts val="2500"/>
              <a:buFont typeface="Arial"/>
              <a:buNone/>
            </a:pPr>
            <a:r>
              <a:rPr lang="en-US" b="1" dirty="0"/>
              <a:t>4</a:t>
            </a:r>
            <a:r>
              <a:rPr lang="en-US" b="1" dirty="0" smtClean="0"/>
              <a:t>. Associated user process and GUI Tree views</a:t>
            </a:r>
            <a:endParaRPr dirty="0"/>
          </a:p>
        </p:txBody>
      </p:sp>
    </p:spTree>
    <p:extLst>
      <p:ext uri="{BB962C8B-B14F-4D97-AF65-F5344CB8AC3E}">
        <p14:creationId xmlns:p14="http://schemas.microsoft.com/office/powerpoint/2010/main" val="5248931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34" name="Google Shape;255;p31"/>
          <p:cNvSpPr/>
          <p:nvPr/>
        </p:nvSpPr>
        <p:spPr>
          <a:xfrm>
            <a:off x="6683477" y="1933233"/>
            <a:ext cx="5481983" cy="1535100"/>
          </a:xfrm>
          <a:prstGeom prst="chevron">
            <a:avLst>
              <a:gd name="adj" fmla="val 12899"/>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31"/>
          <p:cNvSpPr/>
          <p:nvPr/>
        </p:nvSpPr>
        <p:spPr>
          <a:xfrm>
            <a:off x="231313" y="1266782"/>
            <a:ext cx="6524831" cy="1535100"/>
          </a:xfrm>
          <a:prstGeom prst="chevron">
            <a:avLst>
              <a:gd name="adj" fmla="val 12899"/>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31"/>
          <p:cNvSpPr/>
          <p:nvPr/>
        </p:nvSpPr>
        <p:spPr>
          <a:xfrm>
            <a:off x="1462936" y="1644953"/>
            <a:ext cx="976500" cy="677700"/>
          </a:xfrm>
          <a:prstGeom prst="homePlate">
            <a:avLst>
              <a:gd name="adj" fmla="val 21787"/>
            </a:avLst>
          </a:prstGeom>
          <a:solidFill>
            <a:srgbClr val="00B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300" b="0" i="0" u="none" strike="noStrike" cap="none">
                <a:solidFill>
                  <a:schemeClr val="dk1"/>
                </a:solidFill>
                <a:latin typeface="Arial"/>
                <a:ea typeface="Arial"/>
                <a:cs typeface="Arial"/>
                <a:sym typeface="Arial"/>
              </a:rPr>
              <a:t>Wrap </a:t>
            </a:r>
            <a:r>
              <a:rPr lang="en-US" sz="1300" i="0" u="none" strike="noStrike" cap="none">
                <a:solidFill>
                  <a:schemeClr val="dk1"/>
                </a:solidFill>
                <a:latin typeface="Courier New"/>
                <a:ea typeface="Courier New"/>
                <a:cs typeface="Courier New"/>
                <a:sym typeface="Courier New"/>
              </a:rPr>
              <a:t>model</a:t>
            </a:r>
            <a:endParaRPr sz="1200" i="0" u="none" strike="noStrike" cap="none">
              <a:solidFill>
                <a:srgbClr val="000000"/>
              </a:solidFill>
              <a:latin typeface="Courier New"/>
              <a:ea typeface="Courier New"/>
              <a:cs typeface="Courier New"/>
              <a:sym typeface="Courier New"/>
            </a:endParaRPr>
          </a:p>
        </p:txBody>
      </p:sp>
      <p:sp>
        <p:nvSpPr>
          <p:cNvPr id="252" name="Google Shape;252;p31"/>
          <p:cNvSpPr/>
          <p:nvPr/>
        </p:nvSpPr>
        <p:spPr>
          <a:xfrm>
            <a:off x="4118302" y="1679792"/>
            <a:ext cx="2610797" cy="1008300"/>
          </a:xfrm>
          <a:prstGeom prst="homePlate">
            <a:avLst>
              <a:gd name="adj" fmla="val 21672"/>
            </a:avLst>
          </a:prstGeom>
          <a:solidFill>
            <a:srgbClr val="00B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300" b="0" i="0" u="none" strike="noStrike" cap="none" dirty="0" smtClean="0">
                <a:solidFill>
                  <a:schemeClr val="dk1"/>
                </a:solidFill>
                <a:latin typeface="Arial"/>
                <a:ea typeface="Arial"/>
                <a:cs typeface="Arial"/>
                <a:sym typeface="Arial"/>
              </a:rPr>
              <a:t>1.2 Define </a:t>
            </a:r>
            <a:r>
              <a:rPr lang="en-US" sz="1300" b="0" i="0" u="none" strike="noStrike" cap="none" dirty="0">
                <a:solidFill>
                  <a:schemeClr val="dk1"/>
                </a:solidFill>
                <a:latin typeface="Arial"/>
                <a:ea typeface="Arial"/>
                <a:cs typeface="Arial"/>
                <a:sym typeface="Arial"/>
              </a:rPr>
              <a:t>a </a:t>
            </a:r>
            <a:r>
              <a:rPr lang="en-US" sz="1300" i="0" u="none" strike="noStrike" cap="none" dirty="0">
                <a:solidFill>
                  <a:schemeClr val="dk1"/>
                </a:solidFill>
                <a:latin typeface="Courier New"/>
                <a:ea typeface="Courier New"/>
                <a:cs typeface="Courier New"/>
                <a:sym typeface="Courier New"/>
              </a:rPr>
              <a:t>SP Simulation Problem</a:t>
            </a:r>
            <a:r>
              <a:rPr lang="en-US" sz="1300" b="0" i="0" u="none" strike="noStrike" cap="none" dirty="0">
                <a:solidFill>
                  <a:schemeClr val="dk1"/>
                </a:solidFill>
                <a:latin typeface="Arial"/>
                <a:ea typeface="Arial"/>
                <a:cs typeface="Arial"/>
                <a:sym typeface="Arial"/>
              </a:rPr>
              <a:t> </a:t>
            </a:r>
            <a:r>
              <a:rPr lang="en-US" sz="1300" b="0" i="0" u="none" strike="noStrike" cap="none" dirty="0" smtClean="0">
                <a:solidFill>
                  <a:schemeClr val="dk1"/>
                </a:solidFill>
                <a:latin typeface="Arial"/>
                <a:ea typeface="Arial"/>
                <a:cs typeface="Arial"/>
                <a:sym typeface="Arial"/>
              </a:rPr>
              <a:t>(Exploration DoE </a:t>
            </a:r>
            <a:r>
              <a:rPr lang="en-US" sz="1300" b="0" i="0" u="none" strike="noStrike" cap="none" dirty="0">
                <a:solidFill>
                  <a:schemeClr val="dk1"/>
                </a:solidFill>
                <a:latin typeface="Arial"/>
                <a:ea typeface="Arial"/>
                <a:cs typeface="Arial"/>
                <a:sym typeface="Arial"/>
              </a:rPr>
              <a:t>or </a:t>
            </a:r>
            <a:r>
              <a:rPr lang="en-US" sz="1300" b="0" i="0" u="none" strike="noStrike" cap="none" dirty="0" err="1" smtClean="0">
                <a:solidFill>
                  <a:schemeClr val="dk1"/>
                </a:solidFill>
                <a:latin typeface="Arial"/>
                <a:ea typeface="Arial"/>
                <a:cs typeface="Arial"/>
                <a:sym typeface="Arial"/>
              </a:rPr>
              <a:t>optim</a:t>
            </a:r>
            <a:r>
              <a:rPr lang="en-US" sz="1300" b="0" i="0" u="none" strike="noStrike" cap="none" dirty="0" smtClean="0">
                <a:solidFill>
                  <a:schemeClr val="dk1"/>
                </a:solidFill>
                <a:latin typeface="Arial"/>
                <a:ea typeface="Arial"/>
                <a:cs typeface="Arial"/>
                <a:sym typeface="Arial"/>
              </a:rPr>
              <a:t> MDO or Trade off </a:t>
            </a:r>
            <a:r>
              <a:rPr lang="en-US" sz="1300" b="0" i="0" u="none" strike="noStrike" cap="none" dirty="0" err="1" smtClean="0">
                <a:solidFill>
                  <a:schemeClr val="dk1"/>
                </a:solidFill>
                <a:latin typeface="Arial"/>
                <a:ea typeface="Arial"/>
                <a:cs typeface="Arial"/>
                <a:sym typeface="Arial"/>
              </a:rPr>
              <a:t>SoS</a:t>
            </a:r>
            <a:r>
              <a:rPr lang="en-US" sz="1300" b="0" i="0" u="none" strike="noStrike" cap="none" dirty="0" smtClean="0">
                <a:solidFill>
                  <a:schemeClr val="dk1"/>
                </a:solidFill>
                <a:latin typeface="Arial"/>
                <a:ea typeface="Arial"/>
                <a:cs typeface="Arial"/>
                <a:sym typeface="Arial"/>
              </a:rPr>
              <a:t>)</a:t>
            </a:r>
            <a:endParaRPr sz="1200" b="0" i="0" u="none" strike="noStrike" cap="none" dirty="0">
              <a:solidFill>
                <a:srgbClr val="000000"/>
              </a:solidFill>
              <a:latin typeface="Arial"/>
              <a:ea typeface="Arial"/>
              <a:cs typeface="Arial"/>
              <a:sym typeface="Arial"/>
            </a:endParaRPr>
          </a:p>
        </p:txBody>
      </p:sp>
      <p:sp>
        <p:nvSpPr>
          <p:cNvPr id="253" name="Google Shape;253;p31"/>
          <p:cNvSpPr txBox="1">
            <a:spLocks noGrp="1"/>
          </p:cNvSpPr>
          <p:nvPr>
            <p:ph type="title"/>
          </p:nvPr>
        </p:nvSpPr>
        <p:spPr>
          <a:xfrm>
            <a:off x="276850" y="204175"/>
            <a:ext cx="11232000" cy="900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2500"/>
              <a:buNone/>
            </a:pPr>
            <a:r>
              <a:rPr lang="en-US"/>
              <a:t>Global DoE/MDAO business process (Chevron view)</a:t>
            </a:r>
            <a:endParaRPr/>
          </a:p>
          <a:p>
            <a:pPr marL="0" lvl="0" indent="0" algn="l" rtl="0">
              <a:lnSpc>
                <a:spcPct val="110000"/>
              </a:lnSpc>
              <a:spcBef>
                <a:spcPts val="0"/>
              </a:spcBef>
              <a:spcAft>
                <a:spcPts val="0"/>
              </a:spcAft>
              <a:buSzPts val="2500"/>
              <a:buNone/>
            </a:pPr>
            <a:r>
              <a:rPr lang="en-US" sz="1700"/>
              <a:t>(extracted from DOE-MDAO-FWs_Func-Map)</a:t>
            </a:r>
            <a:endParaRPr sz="1700"/>
          </a:p>
        </p:txBody>
      </p:sp>
      <p:sp>
        <p:nvSpPr>
          <p:cNvPr id="254" name="Google Shape;254;p31"/>
          <p:cNvSpPr/>
          <p:nvPr/>
        </p:nvSpPr>
        <p:spPr>
          <a:xfrm>
            <a:off x="2532670" y="1670758"/>
            <a:ext cx="1550100" cy="1008300"/>
          </a:xfrm>
          <a:prstGeom prst="homePlate">
            <a:avLst>
              <a:gd name="adj" fmla="val 21672"/>
            </a:avLst>
          </a:prstGeom>
          <a:solidFill>
            <a:srgbClr val="00B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300" b="0" i="0" u="none" strike="noStrike" cap="none" dirty="0" smtClean="0">
                <a:solidFill>
                  <a:schemeClr val="dk1"/>
                </a:solidFill>
                <a:latin typeface="Arial"/>
                <a:ea typeface="Arial"/>
                <a:cs typeface="Arial"/>
                <a:sym typeface="Arial"/>
              </a:rPr>
              <a:t>1.1 Define </a:t>
            </a:r>
            <a:r>
              <a:rPr lang="en-US" sz="1300" b="0" i="0" u="none" strike="noStrike" cap="none" dirty="0">
                <a:solidFill>
                  <a:schemeClr val="dk1"/>
                </a:solidFill>
                <a:latin typeface="Arial"/>
                <a:ea typeface="Arial"/>
                <a:cs typeface="Arial"/>
                <a:sym typeface="Arial"/>
              </a:rPr>
              <a:t>a </a:t>
            </a:r>
            <a:r>
              <a:rPr lang="en-US" sz="1300" dirty="0">
                <a:solidFill>
                  <a:schemeClr val="dk1"/>
                </a:solidFill>
                <a:latin typeface="Courier New"/>
                <a:ea typeface="Courier New"/>
                <a:cs typeface="Courier New"/>
                <a:sym typeface="Courier New"/>
              </a:rPr>
              <a:t>Multi</a:t>
            </a:r>
            <a:endParaRPr sz="1300" dirty="0">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1300" dirty="0">
                <a:solidFill>
                  <a:schemeClr val="dk1"/>
                </a:solidFill>
                <a:latin typeface="Courier New"/>
                <a:ea typeface="Courier New"/>
                <a:cs typeface="Courier New"/>
                <a:sym typeface="Courier New"/>
              </a:rPr>
              <a:t>Disciplinary System</a:t>
            </a:r>
            <a:endParaRPr sz="1300" dirty="0">
              <a:solidFill>
                <a:schemeClr val="dk1"/>
              </a:solidFill>
              <a:latin typeface="Courier New"/>
              <a:ea typeface="Courier New"/>
              <a:cs typeface="Courier New"/>
              <a:sym typeface="Courier New"/>
            </a:endParaRPr>
          </a:p>
        </p:txBody>
      </p:sp>
      <p:sp>
        <p:nvSpPr>
          <p:cNvPr id="260" name="Google Shape;260;p31"/>
          <p:cNvSpPr/>
          <p:nvPr/>
        </p:nvSpPr>
        <p:spPr>
          <a:xfrm>
            <a:off x="459841" y="1673299"/>
            <a:ext cx="967200" cy="677700"/>
          </a:xfrm>
          <a:prstGeom prst="homePlate">
            <a:avLst>
              <a:gd name="adj" fmla="val 27073"/>
            </a:avLst>
          </a:prstGeom>
          <a:solidFill>
            <a:srgbClr val="B6D7A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300" i="0" u="none" strike="noStrike" cap="none">
                <a:solidFill>
                  <a:schemeClr val="dk1"/>
                </a:solidFill>
                <a:latin typeface="Courier New"/>
                <a:ea typeface="Courier New"/>
                <a:cs typeface="Courier New"/>
                <a:sym typeface="Courier New"/>
              </a:rPr>
              <a:t>Model </a:t>
            </a:r>
            <a:endParaRPr>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US" sz="1300" b="0" i="0" u="none" strike="noStrike" cap="none">
                <a:solidFill>
                  <a:schemeClr val="dk1"/>
                </a:solidFill>
                <a:latin typeface="Arial"/>
                <a:ea typeface="Arial"/>
                <a:cs typeface="Arial"/>
                <a:sym typeface="Arial"/>
              </a:rPr>
              <a:t>creation</a:t>
            </a:r>
            <a:endParaRPr sz="1300" b="0" i="0" u="none" strike="noStrike" cap="none">
              <a:solidFill>
                <a:schemeClr val="dk1"/>
              </a:solidFill>
              <a:latin typeface="Arial"/>
              <a:ea typeface="Arial"/>
              <a:cs typeface="Arial"/>
              <a:sym typeface="Arial"/>
            </a:endParaRPr>
          </a:p>
        </p:txBody>
      </p:sp>
      <p:sp>
        <p:nvSpPr>
          <p:cNvPr id="269" name="Google Shape;269;p31"/>
          <p:cNvSpPr txBox="1"/>
          <p:nvPr/>
        </p:nvSpPr>
        <p:spPr>
          <a:xfrm>
            <a:off x="3225989" y="3075570"/>
            <a:ext cx="3642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400" b="0" i="0" u="none" strike="noStrike" cap="none" dirty="0">
                <a:solidFill>
                  <a:schemeClr val="dk1"/>
                </a:solidFill>
                <a:latin typeface="Arial"/>
                <a:ea typeface="Arial"/>
                <a:cs typeface="Arial"/>
                <a:sym typeface="Arial"/>
              </a:rPr>
              <a:t>Define a simulation problem (SP</a:t>
            </a:r>
            <a:r>
              <a:rPr lang="en-US" sz="1400" b="0" i="0" u="none" strike="noStrike" cap="none" dirty="0" smtClean="0">
                <a:solidFill>
                  <a:schemeClr val="dk1"/>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271" name="Google Shape;271;p31"/>
          <p:cNvSpPr/>
          <p:nvPr/>
        </p:nvSpPr>
        <p:spPr>
          <a:xfrm>
            <a:off x="2439435" y="1042600"/>
            <a:ext cx="4289663" cy="1719600"/>
          </a:xfrm>
          <a:prstGeom prst="roundRect">
            <a:avLst>
              <a:gd name="adj" fmla="val 16667"/>
            </a:avLst>
          </a:prstGeom>
          <a:noFill/>
          <a:ln w="50800" cap="flat" cmpd="sng">
            <a:solidFill>
              <a:srgbClr val="7F7F7F"/>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FFFF00"/>
              </a:highlight>
              <a:latin typeface="Arial"/>
              <a:ea typeface="Arial"/>
              <a:cs typeface="Arial"/>
              <a:sym typeface="Arial"/>
            </a:endParaRPr>
          </a:p>
        </p:txBody>
      </p:sp>
      <p:sp>
        <p:nvSpPr>
          <p:cNvPr id="29" name="Google Shape;271;p31"/>
          <p:cNvSpPr/>
          <p:nvPr/>
        </p:nvSpPr>
        <p:spPr>
          <a:xfrm>
            <a:off x="185378" y="1092581"/>
            <a:ext cx="2197692" cy="1719600"/>
          </a:xfrm>
          <a:prstGeom prst="roundRect">
            <a:avLst>
              <a:gd name="adj" fmla="val 16667"/>
            </a:avLst>
          </a:prstGeom>
          <a:noFill/>
          <a:ln w="50800" cap="flat" cmpd="sng">
            <a:solidFill>
              <a:srgbClr val="7F7F7F"/>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FFFF00"/>
              </a:highlight>
              <a:latin typeface="Arial"/>
              <a:ea typeface="Arial"/>
              <a:cs typeface="Arial"/>
              <a:sym typeface="Arial"/>
            </a:endParaRPr>
          </a:p>
        </p:txBody>
      </p:sp>
      <p:sp>
        <p:nvSpPr>
          <p:cNvPr id="30" name="Google Shape;252;p31"/>
          <p:cNvSpPr/>
          <p:nvPr/>
        </p:nvSpPr>
        <p:spPr>
          <a:xfrm>
            <a:off x="6848831" y="1644953"/>
            <a:ext cx="2610797" cy="1008300"/>
          </a:xfrm>
          <a:prstGeom prst="homePlate">
            <a:avLst>
              <a:gd name="adj" fmla="val 21672"/>
            </a:avLst>
          </a:prstGeom>
          <a:solidFill>
            <a:srgbClr val="00B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300" b="0" i="0" u="none" strike="noStrike" cap="none" dirty="0" smtClean="0">
                <a:solidFill>
                  <a:schemeClr val="dk1"/>
                </a:solidFill>
                <a:latin typeface="Arial"/>
                <a:ea typeface="Arial"/>
                <a:cs typeface="Arial"/>
                <a:sym typeface="Arial"/>
              </a:rPr>
              <a:t>2.1 For </a:t>
            </a:r>
            <a:r>
              <a:rPr lang="en-US" sz="1300" b="0" i="0" u="none" strike="noStrike" cap="none" dirty="0" err="1" smtClean="0">
                <a:solidFill>
                  <a:schemeClr val="dk1"/>
                </a:solidFill>
                <a:latin typeface="Arial"/>
                <a:ea typeface="Arial"/>
                <a:cs typeface="Arial"/>
                <a:sym typeface="Arial"/>
              </a:rPr>
              <a:t>optim</a:t>
            </a:r>
            <a:r>
              <a:rPr lang="en-US" sz="1300" b="0" i="0" u="none" strike="noStrike" cap="none" dirty="0" smtClean="0">
                <a:solidFill>
                  <a:schemeClr val="dk1"/>
                </a:solidFill>
                <a:latin typeface="Arial"/>
                <a:ea typeface="Arial"/>
                <a:cs typeface="Arial"/>
                <a:sym typeface="Arial"/>
              </a:rPr>
              <a:t>  select the equivalent reformulation (strategy of solving): type of formulation</a:t>
            </a:r>
            <a:endParaRPr sz="1200" b="0" i="0" u="none" strike="noStrike" cap="none" dirty="0">
              <a:solidFill>
                <a:srgbClr val="000000"/>
              </a:solidFill>
              <a:latin typeface="Arial"/>
              <a:ea typeface="Arial"/>
              <a:cs typeface="Arial"/>
              <a:sym typeface="Arial"/>
            </a:endParaRPr>
          </a:p>
        </p:txBody>
      </p:sp>
      <p:sp>
        <p:nvSpPr>
          <p:cNvPr id="31" name="Google Shape;252;p31"/>
          <p:cNvSpPr/>
          <p:nvPr/>
        </p:nvSpPr>
        <p:spPr>
          <a:xfrm>
            <a:off x="9499239" y="1644953"/>
            <a:ext cx="2610797" cy="1008300"/>
          </a:xfrm>
          <a:prstGeom prst="homePlate">
            <a:avLst>
              <a:gd name="adj" fmla="val 21672"/>
            </a:avLst>
          </a:prstGeom>
          <a:solidFill>
            <a:srgbClr val="00B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300" dirty="0" smtClean="0">
                <a:solidFill>
                  <a:schemeClr val="dk1"/>
                </a:solidFill>
              </a:rPr>
              <a:t>2.2 Choose your algorithms.</a:t>
            </a:r>
          </a:p>
          <a:p>
            <a:pPr marL="0" marR="0" lvl="0" indent="0" algn="l" rtl="0">
              <a:lnSpc>
                <a:spcPct val="100000"/>
              </a:lnSpc>
              <a:spcBef>
                <a:spcPts val="0"/>
              </a:spcBef>
              <a:spcAft>
                <a:spcPts val="0"/>
              </a:spcAft>
              <a:buClr>
                <a:schemeClr val="dk1"/>
              </a:buClr>
              <a:buSzPts val="1100"/>
              <a:buFont typeface="Arial"/>
              <a:buNone/>
            </a:pPr>
            <a:r>
              <a:rPr lang="en-US" sz="1300" b="0" i="0" u="none" strike="noStrike" cap="none" dirty="0" smtClean="0">
                <a:solidFill>
                  <a:schemeClr val="dk1"/>
                </a:solidFill>
                <a:latin typeface="Arial"/>
                <a:ea typeface="Arial"/>
                <a:cs typeface="Arial"/>
                <a:sym typeface="Arial"/>
              </a:rPr>
              <a:t>Choose fixed design variables</a:t>
            </a:r>
            <a:endParaRPr sz="1200" b="0" i="0" u="none" strike="noStrike" cap="none" dirty="0">
              <a:solidFill>
                <a:srgbClr val="000000"/>
              </a:solidFill>
              <a:latin typeface="Arial"/>
              <a:ea typeface="Arial"/>
              <a:cs typeface="Arial"/>
              <a:sym typeface="Arial"/>
            </a:endParaRPr>
          </a:p>
        </p:txBody>
      </p:sp>
      <p:sp>
        <p:nvSpPr>
          <p:cNvPr id="35" name="Google Shape;269;p31"/>
          <p:cNvSpPr txBox="1"/>
          <p:nvPr/>
        </p:nvSpPr>
        <p:spPr>
          <a:xfrm>
            <a:off x="6984894" y="3058375"/>
            <a:ext cx="4928674"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400" b="0" i="0" u="none" strike="noStrike" cap="none" dirty="0">
                <a:solidFill>
                  <a:schemeClr val="dk1"/>
                </a:solidFill>
                <a:latin typeface="Arial"/>
                <a:ea typeface="Arial"/>
                <a:cs typeface="Arial"/>
                <a:sym typeface="Arial"/>
              </a:rPr>
              <a:t>Define </a:t>
            </a:r>
            <a:r>
              <a:rPr lang="en-US" sz="1400" b="0" i="0" u="none" strike="noStrike" cap="none" dirty="0" smtClean="0">
                <a:solidFill>
                  <a:schemeClr val="dk1"/>
                </a:solidFill>
                <a:latin typeface="Arial"/>
                <a:ea typeface="Arial"/>
                <a:cs typeface="Arial"/>
                <a:sym typeface="Arial"/>
              </a:rPr>
              <a:t>the strategy to solve the simulation </a:t>
            </a:r>
            <a:r>
              <a:rPr lang="en-US" sz="1400" b="0" i="0" u="none" strike="noStrike" cap="none" dirty="0">
                <a:solidFill>
                  <a:schemeClr val="dk1"/>
                </a:solidFill>
                <a:latin typeface="Arial"/>
                <a:ea typeface="Arial"/>
                <a:cs typeface="Arial"/>
                <a:sym typeface="Arial"/>
              </a:rPr>
              <a:t>problem (SP</a:t>
            </a:r>
            <a:r>
              <a:rPr lang="en-US" sz="1400" b="0" i="0" u="none" strike="noStrike" cap="none" dirty="0" smtClean="0">
                <a:solidFill>
                  <a:schemeClr val="dk1"/>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36" name="Google Shape;254;p31"/>
          <p:cNvSpPr/>
          <p:nvPr/>
        </p:nvSpPr>
        <p:spPr>
          <a:xfrm>
            <a:off x="2532669" y="1318075"/>
            <a:ext cx="3940797" cy="319233"/>
          </a:xfrm>
          <a:prstGeom prst="homePlate">
            <a:avLst>
              <a:gd name="adj" fmla="val 21672"/>
            </a:avLst>
          </a:prstGeom>
          <a:solidFill>
            <a:srgbClr val="00B0F0"/>
          </a:solidFill>
          <a:ln>
            <a:noFill/>
          </a:ln>
        </p:spPr>
        <p:txBody>
          <a:bodyPr spcFirstLastPara="1" wrap="square" lIns="91425" tIns="91425" rIns="91425" bIns="91425" anchor="ctr" anchorCtr="0">
            <a:noAutofit/>
          </a:bodyPr>
          <a:lstStyle/>
          <a:p>
            <a:pPr lvl="0">
              <a:buClr>
                <a:schemeClr val="dk1"/>
              </a:buClr>
              <a:buSzPts val="1100"/>
            </a:pPr>
            <a:r>
              <a:rPr lang="en-GB" sz="1200" dirty="0" smtClean="0">
                <a:solidFill>
                  <a:schemeClr val="dk1"/>
                </a:solidFill>
              </a:rPr>
              <a:t>1. Define </a:t>
            </a:r>
            <a:r>
              <a:rPr lang="en-GB" sz="1200" dirty="0">
                <a:solidFill>
                  <a:schemeClr val="dk1"/>
                </a:solidFill>
              </a:rPr>
              <a:t>a simulation problem (SP)</a:t>
            </a:r>
            <a:endParaRPr lang="en-GB" sz="1200" dirty="0"/>
          </a:p>
        </p:txBody>
      </p:sp>
      <p:sp>
        <p:nvSpPr>
          <p:cNvPr id="38" name="Google Shape;252;p31"/>
          <p:cNvSpPr/>
          <p:nvPr/>
        </p:nvSpPr>
        <p:spPr>
          <a:xfrm>
            <a:off x="6848830" y="1302806"/>
            <a:ext cx="5064737" cy="321549"/>
          </a:xfrm>
          <a:prstGeom prst="homePlate">
            <a:avLst>
              <a:gd name="adj" fmla="val 21672"/>
            </a:avLst>
          </a:prstGeom>
          <a:solidFill>
            <a:srgbClr val="00B0F0"/>
          </a:solidFill>
          <a:ln>
            <a:noFill/>
          </a:ln>
        </p:spPr>
        <p:txBody>
          <a:bodyPr spcFirstLastPara="1" wrap="square" lIns="91425" tIns="91425" rIns="91425" bIns="91425" anchor="ctr" anchorCtr="0">
            <a:noAutofit/>
          </a:bodyPr>
          <a:lstStyle/>
          <a:p>
            <a:pPr lvl="0">
              <a:buClr>
                <a:schemeClr val="dk1"/>
              </a:buClr>
              <a:buSzPts val="1100"/>
            </a:pPr>
            <a:r>
              <a:rPr lang="en-GB" sz="1200" dirty="0">
                <a:solidFill>
                  <a:schemeClr val="dk1"/>
                </a:solidFill>
              </a:rPr>
              <a:t>2. Define the strategy to solve the simulation problem (SP)</a:t>
            </a:r>
            <a:endParaRPr lang="en-GB" sz="1200" dirty="0"/>
          </a:p>
        </p:txBody>
      </p:sp>
      <p:sp>
        <p:nvSpPr>
          <p:cNvPr id="32" name="Google Shape;272;p31"/>
          <p:cNvSpPr/>
          <p:nvPr/>
        </p:nvSpPr>
        <p:spPr>
          <a:xfrm>
            <a:off x="6783188" y="1082282"/>
            <a:ext cx="5326847" cy="1719600"/>
          </a:xfrm>
          <a:prstGeom prst="roundRect">
            <a:avLst>
              <a:gd name="adj" fmla="val 16667"/>
            </a:avLst>
          </a:prstGeom>
          <a:noFill/>
          <a:ln w="50800" cap="flat" cmpd="sng">
            <a:solidFill>
              <a:srgbClr val="7F7F7F"/>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FFFF00"/>
              </a:highlight>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7937162" y="3468333"/>
            <a:ext cx="2551981" cy="2209642"/>
          </a:xfrm>
          <a:prstGeom prst="rect">
            <a:avLst/>
          </a:prstGeom>
        </p:spPr>
      </p:pic>
      <p:pic>
        <p:nvPicPr>
          <p:cNvPr id="4" name="Picture 3"/>
          <p:cNvPicPr>
            <a:picLocks noChangeAspect="1"/>
          </p:cNvPicPr>
          <p:nvPr/>
        </p:nvPicPr>
        <p:blipFill>
          <a:blip r:embed="rId4"/>
          <a:stretch>
            <a:fillRect/>
          </a:stretch>
        </p:blipFill>
        <p:spPr>
          <a:xfrm>
            <a:off x="2626047" y="3532047"/>
            <a:ext cx="4130097" cy="1933374"/>
          </a:xfrm>
          <a:prstGeom prst="rect">
            <a:avLst/>
          </a:prstGeom>
        </p:spPr>
      </p:pic>
      <p:sp>
        <p:nvSpPr>
          <p:cNvPr id="5" name="TextBox 4"/>
          <p:cNvSpPr txBox="1"/>
          <p:nvPr/>
        </p:nvSpPr>
        <p:spPr>
          <a:xfrm>
            <a:off x="1896685" y="5395367"/>
            <a:ext cx="5777122" cy="1384995"/>
          </a:xfrm>
          <a:prstGeom prst="rect">
            <a:avLst/>
          </a:prstGeom>
          <a:noFill/>
        </p:spPr>
        <p:txBody>
          <a:bodyPr wrap="square" rtlCol="0">
            <a:spAutoFit/>
          </a:bodyPr>
          <a:lstStyle/>
          <a:p>
            <a:r>
              <a:rPr lang="en-US" dirty="0" smtClean="0"/>
              <a:t>Is it?:</a:t>
            </a:r>
          </a:p>
          <a:p>
            <a:pPr lvl="2"/>
            <a:r>
              <a:rPr lang="en-US" dirty="0" smtClean="0"/>
              <a:t>A)  a two steps process</a:t>
            </a:r>
          </a:p>
          <a:p>
            <a:pPr marL="342900" lvl="2" indent="-342900">
              <a:buAutoNum type="arabicPeriod"/>
            </a:pPr>
            <a:r>
              <a:rPr lang="en-US" dirty="0" smtClean="0"/>
              <a:t>Define  E.g. Study prototyping</a:t>
            </a:r>
          </a:p>
          <a:p>
            <a:pPr marL="342900" lvl="2" indent="-342900">
              <a:buAutoNum type="arabicPeriod"/>
            </a:pPr>
            <a:r>
              <a:rPr lang="en-US" dirty="0" smtClean="0"/>
              <a:t>Solve</a:t>
            </a:r>
          </a:p>
          <a:p>
            <a:pPr lvl="1"/>
            <a:r>
              <a:rPr lang="en-US" dirty="0" smtClean="0"/>
              <a:t>Or </a:t>
            </a:r>
          </a:p>
          <a:p>
            <a:pPr lvl="1"/>
            <a:r>
              <a:rPr lang="en-US" dirty="0"/>
              <a:t>B) and not a single step Define and Solve in a single step process </a:t>
            </a:r>
            <a:r>
              <a:rPr lang="en-US" dirty="0" smtClean="0"/>
              <a:t>?</a:t>
            </a:r>
            <a:endParaRPr lang="en-US" dirty="0"/>
          </a:p>
        </p:txBody>
      </p:sp>
      <p:sp>
        <p:nvSpPr>
          <p:cNvPr id="23" name="TextBox 22"/>
          <p:cNvSpPr txBox="1"/>
          <p:nvPr/>
        </p:nvSpPr>
        <p:spPr>
          <a:xfrm>
            <a:off x="7673807" y="5677975"/>
            <a:ext cx="4189009" cy="738664"/>
          </a:xfrm>
          <a:prstGeom prst="rect">
            <a:avLst/>
          </a:prstGeom>
          <a:noFill/>
        </p:spPr>
        <p:txBody>
          <a:bodyPr wrap="square" rtlCol="0">
            <a:spAutoFit/>
          </a:bodyPr>
          <a:lstStyle/>
          <a:p>
            <a:r>
              <a:rPr lang="en-US" dirty="0" smtClean="0"/>
              <a:t>Answer : Sometimes A and sometimes B depending on the user </a:t>
            </a:r>
          </a:p>
          <a:p>
            <a:endParaRPr lang="en-US" dirty="0"/>
          </a:p>
        </p:txBody>
      </p:sp>
    </p:spTree>
    <p:extLst>
      <p:ext uri="{BB962C8B-B14F-4D97-AF65-F5344CB8AC3E}">
        <p14:creationId xmlns:p14="http://schemas.microsoft.com/office/powerpoint/2010/main" val="16079564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3" name="Google Shape;253;p31"/>
          <p:cNvSpPr txBox="1">
            <a:spLocks noGrp="1"/>
          </p:cNvSpPr>
          <p:nvPr>
            <p:ph type="title"/>
          </p:nvPr>
        </p:nvSpPr>
        <p:spPr>
          <a:xfrm>
            <a:off x="276850" y="204175"/>
            <a:ext cx="11232000" cy="900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2500"/>
              <a:buNone/>
            </a:pPr>
            <a:r>
              <a:rPr lang="en-US"/>
              <a:t>Global DoE/MDAO business process (Chevron view)</a:t>
            </a:r>
            <a:endParaRPr/>
          </a:p>
          <a:p>
            <a:pPr marL="0" lvl="0" indent="0" algn="l" rtl="0">
              <a:lnSpc>
                <a:spcPct val="110000"/>
              </a:lnSpc>
              <a:spcBef>
                <a:spcPts val="0"/>
              </a:spcBef>
              <a:spcAft>
                <a:spcPts val="0"/>
              </a:spcAft>
              <a:buSzPts val="2500"/>
              <a:buNone/>
            </a:pPr>
            <a:r>
              <a:rPr lang="en-US" sz="1700"/>
              <a:t>(extracted from DOE-MDAO-FWs_Func-Map)</a:t>
            </a:r>
            <a:endParaRPr sz="1700"/>
          </a:p>
        </p:txBody>
      </p:sp>
      <p:sp>
        <p:nvSpPr>
          <p:cNvPr id="255" name="Google Shape;255;p31"/>
          <p:cNvSpPr/>
          <p:nvPr/>
        </p:nvSpPr>
        <p:spPr>
          <a:xfrm>
            <a:off x="671147" y="3047866"/>
            <a:ext cx="4719900" cy="1535100"/>
          </a:xfrm>
          <a:prstGeom prst="chevron">
            <a:avLst>
              <a:gd name="adj" fmla="val 12899"/>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1"/>
          <p:cNvSpPr/>
          <p:nvPr/>
        </p:nvSpPr>
        <p:spPr>
          <a:xfrm>
            <a:off x="959792" y="3274280"/>
            <a:ext cx="1284900" cy="477900"/>
          </a:xfrm>
          <a:prstGeom prst="homePlate">
            <a:avLst>
              <a:gd name="adj" fmla="val 21787"/>
            </a:avLst>
          </a:prstGeom>
          <a:solidFill>
            <a:srgbClr val="00B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300" b="0" i="0" u="none" strike="noStrike" cap="none">
                <a:solidFill>
                  <a:schemeClr val="dk1"/>
                </a:solidFill>
                <a:latin typeface="Arial"/>
                <a:ea typeface="Arial"/>
                <a:cs typeface="Arial"/>
                <a:sym typeface="Arial"/>
              </a:rPr>
              <a:t>Data Creation</a:t>
            </a:r>
            <a:endParaRPr sz="1200" b="0" i="0" u="none" strike="noStrike" cap="none">
              <a:solidFill>
                <a:srgbClr val="000000"/>
              </a:solidFill>
              <a:latin typeface="Arial"/>
              <a:ea typeface="Arial"/>
              <a:cs typeface="Arial"/>
              <a:sym typeface="Arial"/>
            </a:endParaRPr>
          </a:p>
        </p:txBody>
      </p:sp>
      <p:sp>
        <p:nvSpPr>
          <p:cNvPr id="257" name="Google Shape;257;p31"/>
          <p:cNvSpPr/>
          <p:nvPr/>
        </p:nvSpPr>
        <p:spPr>
          <a:xfrm>
            <a:off x="969876" y="3888100"/>
            <a:ext cx="1441800" cy="558900"/>
          </a:xfrm>
          <a:prstGeom prst="homePlate">
            <a:avLst>
              <a:gd name="adj" fmla="val 21672"/>
            </a:avLst>
          </a:prstGeom>
          <a:solidFill>
            <a:srgbClr val="00B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300" b="0" i="0" u="none" strike="noStrike" cap="none">
                <a:solidFill>
                  <a:schemeClr val="dk1"/>
                </a:solidFill>
                <a:latin typeface="Arial"/>
                <a:ea typeface="Arial"/>
                <a:cs typeface="Arial"/>
                <a:sym typeface="Arial"/>
              </a:rPr>
              <a:t>Instantiate </a:t>
            </a:r>
            <a:r>
              <a:rPr lang="en-US" sz="1300" i="0" u="none" strike="noStrike" cap="none">
                <a:solidFill>
                  <a:schemeClr val="dk1"/>
                </a:solidFill>
                <a:latin typeface="Courier New"/>
                <a:ea typeface="Courier New"/>
                <a:cs typeface="Courier New"/>
                <a:sym typeface="Courier New"/>
              </a:rPr>
              <a:t>Study</a:t>
            </a:r>
            <a:r>
              <a:rPr lang="en-US" sz="1300" b="0" i="0" u="none" strike="noStrike" cap="none">
                <a:solidFill>
                  <a:schemeClr val="dk1"/>
                </a:solidFill>
                <a:latin typeface="Arial"/>
                <a:ea typeface="Arial"/>
                <a:cs typeface="Arial"/>
                <a:sym typeface="Arial"/>
              </a:rPr>
              <a:t> from </a:t>
            </a:r>
            <a:r>
              <a:rPr lang="en-US" sz="1300" i="0" u="none" strike="noStrike" cap="none">
                <a:solidFill>
                  <a:schemeClr val="dk1"/>
                </a:solidFill>
                <a:latin typeface="Courier New"/>
                <a:ea typeface="Courier New"/>
                <a:cs typeface="Courier New"/>
                <a:sym typeface="Courier New"/>
              </a:rPr>
              <a:t>SP</a:t>
            </a:r>
            <a:endParaRPr sz="1200" i="0" u="none" strike="noStrike" cap="none">
              <a:solidFill>
                <a:srgbClr val="000000"/>
              </a:solidFill>
              <a:latin typeface="Courier New"/>
              <a:ea typeface="Courier New"/>
              <a:cs typeface="Courier New"/>
              <a:sym typeface="Courier New"/>
            </a:endParaRPr>
          </a:p>
        </p:txBody>
      </p:sp>
      <p:sp>
        <p:nvSpPr>
          <p:cNvPr id="258" name="Google Shape;258;p31"/>
          <p:cNvSpPr/>
          <p:nvPr/>
        </p:nvSpPr>
        <p:spPr>
          <a:xfrm>
            <a:off x="3752551" y="3527044"/>
            <a:ext cx="1441800" cy="558900"/>
          </a:xfrm>
          <a:prstGeom prst="homePlate">
            <a:avLst>
              <a:gd name="adj" fmla="val 21672"/>
            </a:avLst>
          </a:prstGeom>
          <a:solidFill>
            <a:srgbClr val="00B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300" b="0" i="0" u="none" strike="noStrike" cap="none">
                <a:solidFill>
                  <a:schemeClr val="dk1"/>
                </a:solidFill>
                <a:latin typeface="Arial"/>
                <a:ea typeface="Arial"/>
                <a:cs typeface="Arial"/>
                <a:sym typeface="Arial"/>
              </a:rPr>
              <a:t>Provide </a:t>
            </a:r>
            <a:r>
              <a:rPr lang="en-US" sz="1300" i="0" u="none" strike="noStrike" cap="none">
                <a:solidFill>
                  <a:schemeClr val="dk1"/>
                </a:solidFill>
                <a:latin typeface="Courier New"/>
                <a:ea typeface="Courier New"/>
                <a:cs typeface="Courier New"/>
                <a:sym typeface="Courier New"/>
              </a:rPr>
              <a:t>Study</a:t>
            </a:r>
            <a:r>
              <a:rPr lang="en-US" sz="1300" b="0" i="0" u="none" strike="noStrike" cap="none">
                <a:solidFill>
                  <a:schemeClr val="dk1"/>
                </a:solidFill>
                <a:latin typeface="Arial"/>
                <a:ea typeface="Arial"/>
                <a:cs typeface="Arial"/>
                <a:sym typeface="Arial"/>
              </a:rPr>
              <a:t> inputs</a:t>
            </a:r>
            <a:endParaRPr sz="1200" b="0" i="0" u="none" strike="noStrike" cap="none">
              <a:solidFill>
                <a:srgbClr val="000000"/>
              </a:solidFill>
              <a:latin typeface="Arial"/>
              <a:ea typeface="Arial"/>
              <a:cs typeface="Arial"/>
              <a:sym typeface="Arial"/>
            </a:endParaRPr>
          </a:p>
        </p:txBody>
      </p:sp>
      <p:sp>
        <p:nvSpPr>
          <p:cNvPr id="259" name="Google Shape;259;p31"/>
          <p:cNvSpPr txBox="1"/>
          <p:nvPr/>
        </p:nvSpPr>
        <p:spPr>
          <a:xfrm>
            <a:off x="713026" y="2989157"/>
            <a:ext cx="180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400" b="0" i="0" u="none" strike="noStrike" cap="none">
                <a:solidFill>
                  <a:schemeClr val="dk1"/>
                </a:solidFill>
                <a:latin typeface="Arial"/>
                <a:ea typeface="Arial"/>
                <a:cs typeface="Arial"/>
                <a:sym typeface="Arial"/>
              </a:rPr>
              <a:t>Study pre-treatment</a:t>
            </a:r>
            <a:endParaRPr sz="1400" b="0" i="0" u="none" strike="noStrike" cap="none">
              <a:solidFill>
                <a:srgbClr val="000000"/>
              </a:solidFill>
              <a:latin typeface="Arial"/>
              <a:ea typeface="Arial"/>
              <a:cs typeface="Arial"/>
              <a:sym typeface="Arial"/>
            </a:endParaRPr>
          </a:p>
        </p:txBody>
      </p:sp>
      <p:sp>
        <p:nvSpPr>
          <p:cNvPr id="261" name="Google Shape;261;p31"/>
          <p:cNvSpPr/>
          <p:nvPr/>
        </p:nvSpPr>
        <p:spPr>
          <a:xfrm>
            <a:off x="5301915" y="3078694"/>
            <a:ext cx="1691700" cy="1535100"/>
          </a:xfrm>
          <a:prstGeom prst="chevron">
            <a:avLst>
              <a:gd name="adj" fmla="val 12899"/>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31"/>
          <p:cNvSpPr/>
          <p:nvPr/>
        </p:nvSpPr>
        <p:spPr>
          <a:xfrm>
            <a:off x="5650811" y="3654251"/>
            <a:ext cx="1020600" cy="477900"/>
          </a:xfrm>
          <a:prstGeom prst="homePlate">
            <a:avLst>
              <a:gd name="adj" fmla="val 21787"/>
            </a:avLst>
          </a:prstGeom>
          <a:solidFill>
            <a:srgbClr val="00B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300" b="0" i="0" u="none" strike="noStrike" cap="none">
                <a:solidFill>
                  <a:schemeClr val="dk1"/>
                </a:solidFill>
                <a:latin typeface="Arial"/>
                <a:ea typeface="Arial"/>
                <a:cs typeface="Arial"/>
                <a:sym typeface="Arial"/>
              </a:rPr>
              <a:t>Run </a:t>
            </a:r>
            <a:r>
              <a:rPr lang="en-US" sz="1300" i="0" u="none" strike="noStrike" cap="none">
                <a:solidFill>
                  <a:schemeClr val="dk1"/>
                </a:solidFill>
                <a:latin typeface="Courier New"/>
                <a:ea typeface="Courier New"/>
                <a:cs typeface="Courier New"/>
                <a:sym typeface="Courier New"/>
              </a:rPr>
              <a:t>Study</a:t>
            </a:r>
            <a:endParaRPr sz="1200" i="0" u="none" strike="noStrike" cap="none">
              <a:solidFill>
                <a:srgbClr val="000000"/>
              </a:solidFill>
              <a:latin typeface="Courier New"/>
              <a:ea typeface="Courier New"/>
              <a:cs typeface="Courier New"/>
              <a:sym typeface="Courier New"/>
            </a:endParaRPr>
          </a:p>
        </p:txBody>
      </p:sp>
      <p:sp>
        <p:nvSpPr>
          <p:cNvPr id="263" name="Google Shape;263;p31"/>
          <p:cNvSpPr txBox="1"/>
          <p:nvPr/>
        </p:nvSpPr>
        <p:spPr>
          <a:xfrm>
            <a:off x="5343795" y="3019985"/>
            <a:ext cx="180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400" b="0" i="0" u="none" strike="noStrike" cap="none">
                <a:solidFill>
                  <a:schemeClr val="dk1"/>
                </a:solidFill>
                <a:latin typeface="Arial"/>
                <a:ea typeface="Arial"/>
                <a:cs typeface="Arial"/>
                <a:sym typeface="Arial"/>
              </a:rPr>
              <a:t>Study execution</a:t>
            </a:r>
            <a:endParaRPr sz="1400" b="0" i="0" u="none" strike="noStrike" cap="none">
              <a:solidFill>
                <a:srgbClr val="000000"/>
              </a:solidFill>
              <a:latin typeface="Arial"/>
              <a:ea typeface="Arial"/>
              <a:cs typeface="Arial"/>
              <a:sym typeface="Arial"/>
            </a:endParaRPr>
          </a:p>
        </p:txBody>
      </p:sp>
      <p:sp>
        <p:nvSpPr>
          <p:cNvPr id="264" name="Google Shape;264;p31"/>
          <p:cNvSpPr/>
          <p:nvPr/>
        </p:nvSpPr>
        <p:spPr>
          <a:xfrm>
            <a:off x="6931126" y="3093589"/>
            <a:ext cx="4719900" cy="1535100"/>
          </a:xfrm>
          <a:prstGeom prst="chevron">
            <a:avLst>
              <a:gd name="adj" fmla="val 12899"/>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31"/>
          <p:cNvSpPr txBox="1"/>
          <p:nvPr/>
        </p:nvSpPr>
        <p:spPr>
          <a:xfrm>
            <a:off x="6973006" y="3034880"/>
            <a:ext cx="2260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400" b="0" i="0" u="none" strike="noStrike" cap="none">
                <a:solidFill>
                  <a:schemeClr val="dk1"/>
                </a:solidFill>
                <a:latin typeface="Arial"/>
                <a:ea typeface="Arial"/>
                <a:cs typeface="Arial"/>
                <a:sym typeface="Arial"/>
              </a:rPr>
              <a:t>Study post-treatment</a:t>
            </a:r>
            <a:endParaRPr sz="1400" b="0" i="0" u="none" strike="noStrike" cap="none">
              <a:solidFill>
                <a:srgbClr val="000000"/>
              </a:solidFill>
              <a:latin typeface="Arial"/>
              <a:ea typeface="Arial"/>
              <a:cs typeface="Arial"/>
              <a:sym typeface="Arial"/>
            </a:endParaRPr>
          </a:p>
        </p:txBody>
      </p:sp>
      <p:sp>
        <p:nvSpPr>
          <p:cNvPr id="266" name="Google Shape;266;p31"/>
          <p:cNvSpPr/>
          <p:nvPr/>
        </p:nvSpPr>
        <p:spPr>
          <a:xfrm>
            <a:off x="9291149" y="3605794"/>
            <a:ext cx="2226600" cy="477900"/>
          </a:xfrm>
          <a:prstGeom prst="homePlate">
            <a:avLst>
              <a:gd name="adj" fmla="val 21787"/>
            </a:avLst>
          </a:prstGeom>
          <a:solidFill>
            <a:srgbClr val="00B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300" i="0" u="none" strike="noStrike" cap="none">
                <a:solidFill>
                  <a:schemeClr val="dk1"/>
                </a:solidFill>
                <a:latin typeface="Courier New"/>
                <a:ea typeface="Courier New"/>
                <a:cs typeface="Courier New"/>
                <a:sym typeface="Courier New"/>
              </a:rPr>
              <a:t>Surrogate model discipline</a:t>
            </a:r>
            <a:endParaRPr sz="1200" i="0" u="none" strike="noStrike" cap="none">
              <a:solidFill>
                <a:srgbClr val="000000"/>
              </a:solidFill>
              <a:latin typeface="Courier New"/>
              <a:ea typeface="Courier New"/>
              <a:cs typeface="Courier New"/>
              <a:sym typeface="Courier New"/>
            </a:endParaRPr>
          </a:p>
        </p:txBody>
      </p:sp>
      <p:sp>
        <p:nvSpPr>
          <p:cNvPr id="267" name="Google Shape;267;p31"/>
          <p:cNvSpPr/>
          <p:nvPr/>
        </p:nvSpPr>
        <p:spPr>
          <a:xfrm>
            <a:off x="2344124" y="3275630"/>
            <a:ext cx="1284900" cy="477900"/>
          </a:xfrm>
          <a:prstGeom prst="homePlate">
            <a:avLst>
              <a:gd name="adj" fmla="val 21787"/>
            </a:avLst>
          </a:prstGeom>
          <a:solidFill>
            <a:srgbClr val="00B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300" b="0" i="0" u="none" strike="noStrike" cap="none">
                <a:solidFill>
                  <a:schemeClr val="dk1"/>
                </a:solidFill>
                <a:latin typeface="Arial"/>
                <a:ea typeface="Arial"/>
                <a:cs typeface="Arial"/>
                <a:sym typeface="Arial"/>
              </a:rPr>
              <a:t>Data Analysis and Display</a:t>
            </a:r>
            <a:endParaRPr sz="1200" b="0" i="0" u="none" strike="noStrike" cap="none">
              <a:solidFill>
                <a:srgbClr val="000000"/>
              </a:solidFill>
              <a:latin typeface="Arial"/>
              <a:ea typeface="Arial"/>
              <a:cs typeface="Arial"/>
              <a:sym typeface="Arial"/>
            </a:endParaRPr>
          </a:p>
        </p:txBody>
      </p:sp>
      <p:sp>
        <p:nvSpPr>
          <p:cNvPr id="268" name="Google Shape;268;p31"/>
          <p:cNvSpPr/>
          <p:nvPr/>
        </p:nvSpPr>
        <p:spPr>
          <a:xfrm>
            <a:off x="7517635" y="3600736"/>
            <a:ext cx="1284900" cy="477900"/>
          </a:xfrm>
          <a:prstGeom prst="homePlate">
            <a:avLst>
              <a:gd name="adj" fmla="val 21787"/>
            </a:avLst>
          </a:prstGeom>
          <a:solidFill>
            <a:srgbClr val="00B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300" b="0" i="0" u="none" strike="noStrike" cap="none">
                <a:solidFill>
                  <a:schemeClr val="dk1"/>
                </a:solidFill>
                <a:latin typeface="Arial"/>
                <a:ea typeface="Arial"/>
                <a:cs typeface="Arial"/>
                <a:sym typeface="Arial"/>
              </a:rPr>
              <a:t>Data Analysis and Display</a:t>
            </a:r>
            <a:endParaRPr sz="1200" b="0" i="0" u="none" strike="noStrike" cap="none">
              <a:solidFill>
                <a:srgbClr val="000000"/>
              </a:solidFill>
              <a:latin typeface="Arial"/>
              <a:ea typeface="Arial"/>
              <a:cs typeface="Arial"/>
              <a:sym typeface="Arial"/>
            </a:endParaRPr>
          </a:p>
        </p:txBody>
      </p:sp>
      <p:sp>
        <p:nvSpPr>
          <p:cNvPr id="270" name="Google Shape;270;p31"/>
          <p:cNvSpPr txBox="1"/>
          <p:nvPr/>
        </p:nvSpPr>
        <p:spPr>
          <a:xfrm>
            <a:off x="4389262" y="4657734"/>
            <a:ext cx="2403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Perform your Study process</a:t>
            </a:r>
            <a:endParaRPr sz="1400" b="0" i="0" u="none" strike="noStrike" cap="none">
              <a:solidFill>
                <a:srgbClr val="000000"/>
              </a:solidFill>
              <a:latin typeface="Arial"/>
              <a:ea typeface="Arial"/>
              <a:cs typeface="Arial"/>
              <a:sym typeface="Arial"/>
            </a:endParaRPr>
          </a:p>
        </p:txBody>
      </p:sp>
      <p:sp>
        <p:nvSpPr>
          <p:cNvPr id="273" name="Google Shape;273;p31"/>
          <p:cNvSpPr/>
          <p:nvPr/>
        </p:nvSpPr>
        <p:spPr>
          <a:xfrm>
            <a:off x="538609" y="2946696"/>
            <a:ext cx="11232000" cy="2078700"/>
          </a:xfrm>
          <a:prstGeom prst="roundRect">
            <a:avLst>
              <a:gd name="adj" fmla="val 16667"/>
            </a:avLst>
          </a:prstGeom>
          <a:noFill/>
          <a:ln w="50800" cap="flat" cmpd="sng">
            <a:solidFill>
              <a:srgbClr val="7F7F7F"/>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FFFF00"/>
              </a:highlight>
              <a:latin typeface="Arial"/>
              <a:ea typeface="Arial"/>
              <a:cs typeface="Arial"/>
              <a:sym typeface="Arial"/>
            </a:endParaRPr>
          </a:p>
        </p:txBody>
      </p:sp>
    </p:spTree>
    <p:extLst>
      <p:ext uri="{BB962C8B-B14F-4D97-AF65-F5344CB8AC3E}">
        <p14:creationId xmlns:p14="http://schemas.microsoft.com/office/powerpoint/2010/main" val="18333332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sp>
        <p:nvSpPr>
          <p:cNvPr id="4458" name="Google Shape;4458;p123"/>
          <p:cNvSpPr/>
          <p:nvPr/>
        </p:nvSpPr>
        <p:spPr>
          <a:xfrm>
            <a:off x="282000" y="1013925"/>
            <a:ext cx="2921400" cy="1871300"/>
          </a:xfrm>
          <a:prstGeom prst="rect">
            <a:avLst/>
          </a:prstGeom>
          <a:solidFill>
            <a:srgbClr val="FFFFFF">
              <a:alpha val="0"/>
            </a:srgbClr>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2D84"/>
              </a:solidFill>
              <a:latin typeface="Arial"/>
              <a:ea typeface="Arial"/>
              <a:cs typeface="Arial"/>
              <a:sym typeface="Arial"/>
            </a:endParaRPr>
          </a:p>
        </p:txBody>
      </p:sp>
      <p:sp>
        <p:nvSpPr>
          <p:cNvPr id="4459" name="Google Shape;4459;p123"/>
          <p:cNvSpPr txBox="1">
            <a:spLocks noGrp="1"/>
          </p:cNvSpPr>
          <p:nvPr>
            <p:ph type="title"/>
          </p:nvPr>
        </p:nvSpPr>
        <p:spPr>
          <a:xfrm>
            <a:off x="194475" y="293825"/>
            <a:ext cx="11232000" cy="900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2500"/>
              <a:buNone/>
            </a:pPr>
            <a:r>
              <a:rPr lang="en-US" dirty="0" smtClean="0"/>
              <a:t>Simulation Problem definition</a:t>
            </a:r>
            <a:endParaRPr dirty="0"/>
          </a:p>
        </p:txBody>
      </p:sp>
      <p:grpSp>
        <p:nvGrpSpPr>
          <p:cNvPr id="4460" name="Google Shape;4460;p123"/>
          <p:cNvGrpSpPr/>
          <p:nvPr/>
        </p:nvGrpSpPr>
        <p:grpSpPr>
          <a:xfrm>
            <a:off x="333025" y="1090500"/>
            <a:ext cx="2096325" cy="450275"/>
            <a:chOff x="5532375" y="937875"/>
            <a:chExt cx="2096325" cy="450275"/>
          </a:xfrm>
        </p:grpSpPr>
        <p:pic>
          <p:nvPicPr>
            <p:cNvPr id="4461" name="Google Shape;4461;p123"/>
            <p:cNvPicPr preferRelativeResize="0"/>
            <p:nvPr/>
          </p:nvPicPr>
          <p:blipFill rotWithShape="1">
            <a:blip r:embed="rId3">
              <a:alphaModFix/>
            </a:blip>
            <a:srcRect/>
            <a:stretch/>
          </p:blipFill>
          <p:spPr>
            <a:xfrm>
              <a:off x="5532375" y="937875"/>
              <a:ext cx="1504950" cy="400050"/>
            </a:xfrm>
            <a:prstGeom prst="rect">
              <a:avLst/>
            </a:prstGeom>
            <a:noFill/>
            <a:ln>
              <a:noFill/>
            </a:ln>
          </p:spPr>
        </p:pic>
        <p:pic>
          <p:nvPicPr>
            <p:cNvPr id="4462" name="Google Shape;4462;p123"/>
            <p:cNvPicPr preferRelativeResize="0"/>
            <p:nvPr/>
          </p:nvPicPr>
          <p:blipFill rotWithShape="1">
            <a:blip r:embed="rId4">
              <a:alphaModFix/>
            </a:blip>
            <a:srcRect/>
            <a:stretch/>
          </p:blipFill>
          <p:spPr>
            <a:xfrm>
              <a:off x="6123600" y="1018850"/>
              <a:ext cx="837850" cy="238125"/>
            </a:xfrm>
            <a:prstGeom prst="rect">
              <a:avLst/>
            </a:prstGeom>
            <a:noFill/>
            <a:ln>
              <a:noFill/>
            </a:ln>
          </p:spPr>
        </p:pic>
        <p:sp>
          <p:nvSpPr>
            <p:cNvPr id="4463" name="Google Shape;4463;p123"/>
            <p:cNvSpPr txBox="1"/>
            <p:nvPr/>
          </p:nvSpPr>
          <p:spPr>
            <a:xfrm>
              <a:off x="6123600" y="1018850"/>
              <a:ext cx="1505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dirty="0" err="1" smtClean="0"/>
                <a:t>Optimisation</a:t>
              </a:r>
              <a:endParaRPr sz="1200" b="0" i="0" u="none" strike="noStrike" cap="none" dirty="0">
                <a:solidFill>
                  <a:srgbClr val="000000"/>
                </a:solidFill>
                <a:latin typeface="Arial"/>
                <a:ea typeface="Arial"/>
                <a:cs typeface="Arial"/>
                <a:sym typeface="Arial"/>
              </a:endParaRPr>
            </a:p>
          </p:txBody>
        </p:sp>
      </p:grpSp>
      <p:grpSp>
        <p:nvGrpSpPr>
          <p:cNvPr id="4464" name="Google Shape;4464;p123"/>
          <p:cNvGrpSpPr/>
          <p:nvPr/>
        </p:nvGrpSpPr>
        <p:grpSpPr>
          <a:xfrm>
            <a:off x="570971" y="1403643"/>
            <a:ext cx="2387500" cy="369300"/>
            <a:chOff x="6847825" y="1912500"/>
            <a:chExt cx="2387500" cy="369300"/>
          </a:xfrm>
        </p:grpSpPr>
        <p:pic>
          <p:nvPicPr>
            <p:cNvPr id="4465" name="Google Shape;4465;p123"/>
            <p:cNvPicPr preferRelativeResize="0"/>
            <p:nvPr/>
          </p:nvPicPr>
          <p:blipFill rotWithShape="1">
            <a:blip r:embed="rId5">
              <a:alphaModFix/>
            </a:blip>
            <a:srcRect/>
            <a:stretch/>
          </p:blipFill>
          <p:spPr>
            <a:xfrm>
              <a:off x="6847825" y="1978075"/>
              <a:ext cx="1524000" cy="238125"/>
            </a:xfrm>
            <a:prstGeom prst="rect">
              <a:avLst/>
            </a:prstGeom>
            <a:noFill/>
            <a:ln>
              <a:noFill/>
            </a:ln>
          </p:spPr>
        </p:pic>
        <p:pic>
          <p:nvPicPr>
            <p:cNvPr id="4466" name="Google Shape;4466;p123"/>
            <p:cNvPicPr preferRelativeResize="0"/>
            <p:nvPr/>
          </p:nvPicPr>
          <p:blipFill rotWithShape="1">
            <a:blip r:embed="rId6">
              <a:alphaModFix/>
            </a:blip>
            <a:srcRect/>
            <a:stretch/>
          </p:blipFill>
          <p:spPr>
            <a:xfrm>
              <a:off x="7424250" y="2001888"/>
              <a:ext cx="800100" cy="190500"/>
            </a:xfrm>
            <a:prstGeom prst="rect">
              <a:avLst/>
            </a:prstGeom>
            <a:noFill/>
            <a:ln>
              <a:noFill/>
            </a:ln>
          </p:spPr>
        </p:pic>
        <p:sp>
          <p:nvSpPr>
            <p:cNvPr id="4467" name="Google Shape;4467;p123"/>
            <p:cNvSpPr txBox="1"/>
            <p:nvPr/>
          </p:nvSpPr>
          <p:spPr>
            <a:xfrm>
              <a:off x="7365125" y="1912500"/>
              <a:ext cx="18702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dirty="0" smtClean="0"/>
                <a:t>MDS</a:t>
              </a:r>
              <a:endParaRPr sz="1200" b="0" i="0" u="none" strike="noStrike" cap="none" dirty="0">
                <a:solidFill>
                  <a:srgbClr val="000000"/>
                </a:solidFill>
                <a:latin typeface="Arial"/>
                <a:ea typeface="Arial"/>
                <a:cs typeface="Arial"/>
                <a:sym typeface="Arial"/>
              </a:endParaRPr>
            </a:p>
          </p:txBody>
        </p:sp>
      </p:grpSp>
      <p:grpSp>
        <p:nvGrpSpPr>
          <p:cNvPr id="4468" name="Google Shape;4468;p123"/>
          <p:cNvGrpSpPr/>
          <p:nvPr/>
        </p:nvGrpSpPr>
        <p:grpSpPr>
          <a:xfrm>
            <a:off x="727188" y="1625888"/>
            <a:ext cx="2048025" cy="369300"/>
            <a:chOff x="5754100" y="1512513"/>
            <a:chExt cx="2048025" cy="369300"/>
          </a:xfrm>
        </p:grpSpPr>
        <p:pic>
          <p:nvPicPr>
            <p:cNvPr id="4469" name="Google Shape;4469;p123"/>
            <p:cNvPicPr preferRelativeResize="0"/>
            <p:nvPr/>
          </p:nvPicPr>
          <p:blipFill rotWithShape="1">
            <a:blip r:embed="rId7">
              <a:alphaModFix/>
            </a:blip>
            <a:srcRect/>
            <a:stretch/>
          </p:blipFill>
          <p:spPr>
            <a:xfrm>
              <a:off x="5754100" y="1557350"/>
              <a:ext cx="1609725" cy="266700"/>
            </a:xfrm>
            <a:prstGeom prst="rect">
              <a:avLst/>
            </a:prstGeom>
            <a:noFill/>
            <a:ln>
              <a:noFill/>
            </a:ln>
          </p:spPr>
        </p:pic>
        <p:pic>
          <p:nvPicPr>
            <p:cNvPr id="4470" name="Google Shape;4470;p123"/>
            <p:cNvPicPr preferRelativeResize="0"/>
            <p:nvPr/>
          </p:nvPicPr>
          <p:blipFill rotWithShape="1">
            <a:blip r:embed="rId8">
              <a:alphaModFix/>
            </a:blip>
            <a:srcRect/>
            <a:stretch/>
          </p:blipFill>
          <p:spPr>
            <a:xfrm>
              <a:off x="6297025" y="1585925"/>
              <a:ext cx="1066800" cy="209550"/>
            </a:xfrm>
            <a:prstGeom prst="rect">
              <a:avLst/>
            </a:prstGeom>
            <a:noFill/>
            <a:ln>
              <a:noFill/>
            </a:ln>
          </p:spPr>
        </p:pic>
        <p:sp>
          <p:nvSpPr>
            <p:cNvPr id="4471" name="Google Shape;4471;p123"/>
            <p:cNvSpPr txBox="1"/>
            <p:nvPr/>
          </p:nvSpPr>
          <p:spPr>
            <a:xfrm>
              <a:off x="6297025" y="1512513"/>
              <a:ext cx="1505100" cy="369300"/>
            </a:xfrm>
            <a:prstGeom prst="rect">
              <a:avLst/>
            </a:prstGeom>
            <a:noFill/>
            <a:ln>
              <a:noFill/>
            </a:ln>
          </p:spPr>
          <p:txBody>
            <a:bodyPr spcFirstLastPara="1" wrap="square" lIns="91425" tIns="91425" rIns="91425" bIns="91425" anchor="t" anchorCtr="0">
              <a:spAutoFit/>
            </a:bodyPr>
            <a:lstStyle/>
            <a:p>
              <a:pPr lvl="0">
                <a:buSzPts val="1200"/>
              </a:pPr>
              <a:r>
                <a:rPr lang="en-US" sz="1200" dirty="0" err="1"/>
                <a:t>SobieskiStructure</a:t>
              </a:r>
              <a:endParaRPr sz="1200" b="0" i="0" u="none" strike="noStrike" cap="none" dirty="0">
                <a:solidFill>
                  <a:srgbClr val="000000"/>
                </a:solidFill>
                <a:latin typeface="Arial"/>
                <a:ea typeface="Arial"/>
                <a:cs typeface="Arial"/>
                <a:sym typeface="Arial"/>
              </a:endParaRPr>
            </a:p>
          </p:txBody>
        </p:sp>
      </p:grpSp>
      <p:grpSp>
        <p:nvGrpSpPr>
          <p:cNvPr id="4472" name="Google Shape;4472;p123"/>
          <p:cNvGrpSpPr/>
          <p:nvPr/>
        </p:nvGrpSpPr>
        <p:grpSpPr>
          <a:xfrm>
            <a:off x="725963" y="1891250"/>
            <a:ext cx="2437050" cy="553968"/>
            <a:chOff x="5754100" y="1506050"/>
            <a:chExt cx="2048025" cy="553968"/>
          </a:xfrm>
        </p:grpSpPr>
        <p:pic>
          <p:nvPicPr>
            <p:cNvPr id="4473" name="Google Shape;4473;p123"/>
            <p:cNvPicPr preferRelativeResize="0"/>
            <p:nvPr/>
          </p:nvPicPr>
          <p:blipFill rotWithShape="1">
            <a:blip r:embed="rId7">
              <a:alphaModFix/>
            </a:blip>
            <a:srcRect/>
            <a:stretch/>
          </p:blipFill>
          <p:spPr>
            <a:xfrm>
              <a:off x="5754100" y="1557350"/>
              <a:ext cx="1609725" cy="266700"/>
            </a:xfrm>
            <a:prstGeom prst="rect">
              <a:avLst/>
            </a:prstGeom>
            <a:noFill/>
            <a:ln>
              <a:noFill/>
            </a:ln>
          </p:spPr>
        </p:pic>
        <p:pic>
          <p:nvPicPr>
            <p:cNvPr id="4474" name="Google Shape;4474;p123"/>
            <p:cNvPicPr preferRelativeResize="0"/>
            <p:nvPr/>
          </p:nvPicPr>
          <p:blipFill rotWithShape="1">
            <a:blip r:embed="rId8">
              <a:alphaModFix/>
            </a:blip>
            <a:srcRect/>
            <a:stretch/>
          </p:blipFill>
          <p:spPr>
            <a:xfrm>
              <a:off x="6297025" y="1585925"/>
              <a:ext cx="1066800" cy="209550"/>
            </a:xfrm>
            <a:prstGeom prst="rect">
              <a:avLst/>
            </a:prstGeom>
            <a:noFill/>
            <a:ln>
              <a:noFill/>
            </a:ln>
          </p:spPr>
        </p:pic>
        <p:sp>
          <p:nvSpPr>
            <p:cNvPr id="4475" name="Google Shape;4475;p123"/>
            <p:cNvSpPr txBox="1"/>
            <p:nvPr/>
          </p:nvSpPr>
          <p:spPr>
            <a:xfrm>
              <a:off x="6297025" y="1506050"/>
              <a:ext cx="1505100" cy="553968"/>
            </a:xfrm>
            <a:prstGeom prst="rect">
              <a:avLst/>
            </a:prstGeom>
            <a:noFill/>
            <a:ln>
              <a:noFill/>
            </a:ln>
          </p:spPr>
          <p:txBody>
            <a:bodyPr spcFirstLastPara="1" wrap="square" lIns="91425" tIns="91425" rIns="91425" bIns="91425" anchor="t" anchorCtr="0">
              <a:spAutoFit/>
            </a:bodyPr>
            <a:lstStyle/>
            <a:p>
              <a:pPr lvl="0">
                <a:buSzPts val="1200"/>
              </a:pPr>
              <a:r>
                <a:rPr lang="en-US" sz="1200" dirty="0" err="1"/>
                <a:t>SobieskiAerodynamics</a:t>
              </a:r>
              <a:endParaRPr sz="1200" b="0" i="0" u="none" strike="noStrike" cap="none" dirty="0">
                <a:solidFill>
                  <a:srgbClr val="000000"/>
                </a:solidFill>
                <a:latin typeface="Arial"/>
                <a:ea typeface="Arial"/>
                <a:cs typeface="Arial"/>
                <a:sym typeface="Arial"/>
              </a:endParaRPr>
            </a:p>
          </p:txBody>
        </p:sp>
      </p:grpSp>
      <p:pic>
        <p:nvPicPr>
          <p:cNvPr id="4476" name="Google Shape;4476;p123"/>
          <p:cNvPicPr preferRelativeResize="0"/>
          <p:nvPr/>
        </p:nvPicPr>
        <p:blipFill rotWithShape="1">
          <a:blip r:embed="rId9">
            <a:alphaModFix/>
          </a:blip>
          <a:srcRect r="30666" b="10"/>
          <a:stretch/>
        </p:blipFill>
        <p:spPr>
          <a:xfrm>
            <a:off x="753725" y="1186296"/>
            <a:ext cx="157825" cy="277203"/>
          </a:xfrm>
          <a:prstGeom prst="rect">
            <a:avLst/>
          </a:prstGeom>
          <a:noFill/>
          <a:ln>
            <a:noFill/>
          </a:ln>
        </p:spPr>
      </p:pic>
      <p:grpSp>
        <p:nvGrpSpPr>
          <p:cNvPr id="4477" name="Google Shape;4477;p123"/>
          <p:cNvGrpSpPr/>
          <p:nvPr/>
        </p:nvGrpSpPr>
        <p:grpSpPr>
          <a:xfrm>
            <a:off x="908900" y="1485349"/>
            <a:ext cx="266700" cy="235225"/>
            <a:chOff x="4284525" y="3311386"/>
            <a:chExt cx="266700" cy="235225"/>
          </a:xfrm>
        </p:grpSpPr>
        <p:pic>
          <p:nvPicPr>
            <p:cNvPr id="4478" name="Google Shape;4478;p123"/>
            <p:cNvPicPr preferRelativeResize="0"/>
            <p:nvPr/>
          </p:nvPicPr>
          <p:blipFill>
            <a:blip r:embed="rId10">
              <a:alphaModFix/>
            </a:blip>
            <a:stretch>
              <a:fillRect/>
            </a:stretch>
          </p:blipFill>
          <p:spPr>
            <a:xfrm>
              <a:off x="4284525" y="3325140"/>
              <a:ext cx="266700" cy="207710"/>
            </a:xfrm>
            <a:prstGeom prst="rect">
              <a:avLst/>
            </a:prstGeom>
            <a:noFill/>
            <a:ln>
              <a:noFill/>
            </a:ln>
          </p:spPr>
        </p:pic>
        <p:pic>
          <p:nvPicPr>
            <p:cNvPr id="4479" name="Google Shape;4479;p123"/>
            <p:cNvPicPr preferRelativeResize="0"/>
            <p:nvPr/>
          </p:nvPicPr>
          <p:blipFill rotWithShape="1">
            <a:blip r:embed="rId9">
              <a:alphaModFix/>
            </a:blip>
            <a:srcRect r="30666" b="10"/>
            <a:stretch/>
          </p:blipFill>
          <p:spPr>
            <a:xfrm>
              <a:off x="4299825" y="3311386"/>
              <a:ext cx="133925" cy="235225"/>
            </a:xfrm>
            <a:prstGeom prst="rect">
              <a:avLst/>
            </a:prstGeom>
            <a:noFill/>
            <a:ln>
              <a:noFill/>
            </a:ln>
          </p:spPr>
        </p:pic>
      </p:grpSp>
      <p:sp>
        <p:nvSpPr>
          <p:cNvPr id="4511" name="Google Shape;4511;p123"/>
          <p:cNvSpPr txBox="1">
            <a:spLocks noGrp="1"/>
          </p:cNvSpPr>
          <p:nvPr>
            <p:ph type="sldNum" idx="12"/>
          </p:nvPr>
        </p:nvSpPr>
        <p:spPr>
          <a:xfrm>
            <a:off x="478800" y="6444000"/>
            <a:ext cx="288000" cy="21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888888"/>
              </a:buClr>
              <a:buSzPts val="800"/>
              <a:buFont typeface="Arial"/>
              <a:buNone/>
            </a:pPr>
            <a:fld id="{00000000-1234-1234-1234-123412341234}" type="slidenum">
              <a:rPr lang="en-US"/>
              <a:t>55</a:t>
            </a:fld>
            <a:endParaRPr/>
          </a:p>
        </p:txBody>
      </p:sp>
      <p:sp>
        <p:nvSpPr>
          <p:cNvPr id="4512" name="Google Shape;4512;p123"/>
          <p:cNvSpPr txBox="1"/>
          <p:nvPr/>
        </p:nvSpPr>
        <p:spPr>
          <a:xfrm>
            <a:off x="301113" y="3056847"/>
            <a:ext cx="28619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smtClean="0"/>
              <a:t>Optimization problem definition</a:t>
            </a:r>
            <a:endParaRPr dirty="0"/>
          </a:p>
        </p:txBody>
      </p:sp>
      <p:grpSp>
        <p:nvGrpSpPr>
          <p:cNvPr id="57" name="Google Shape;4468;p123"/>
          <p:cNvGrpSpPr/>
          <p:nvPr/>
        </p:nvGrpSpPr>
        <p:grpSpPr>
          <a:xfrm>
            <a:off x="752926" y="2142175"/>
            <a:ext cx="2048025" cy="369300"/>
            <a:chOff x="5754100" y="1512513"/>
            <a:chExt cx="2048025" cy="369300"/>
          </a:xfrm>
        </p:grpSpPr>
        <p:pic>
          <p:nvPicPr>
            <p:cNvPr id="58" name="Google Shape;4469;p123"/>
            <p:cNvPicPr preferRelativeResize="0"/>
            <p:nvPr/>
          </p:nvPicPr>
          <p:blipFill rotWithShape="1">
            <a:blip r:embed="rId7">
              <a:alphaModFix/>
            </a:blip>
            <a:srcRect/>
            <a:stretch/>
          </p:blipFill>
          <p:spPr>
            <a:xfrm>
              <a:off x="5754100" y="1557350"/>
              <a:ext cx="1609725" cy="266700"/>
            </a:xfrm>
            <a:prstGeom prst="rect">
              <a:avLst/>
            </a:prstGeom>
            <a:noFill/>
            <a:ln>
              <a:noFill/>
            </a:ln>
          </p:spPr>
        </p:pic>
        <p:pic>
          <p:nvPicPr>
            <p:cNvPr id="59" name="Google Shape;4470;p123"/>
            <p:cNvPicPr preferRelativeResize="0"/>
            <p:nvPr/>
          </p:nvPicPr>
          <p:blipFill rotWithShape="1">
            <a:blip r:embed="rId8">
              <a:alphaModFix/>
            </a:blip>
            <a:srcRect/>
            <a:stretch/>
          </p:blipFill>
          <p:spPr>
            <a:xfrm>
              <a:off x="6297025" y="1585925"/>
              <a:ext cx="1066800" cy="209550"/>
            </a:xfrm>
            <a:prstGeom prst="rect">
              <a:avLst/>
            </a:prstGeom>
            <a:noFill/>
            <a:ln>
              <a:noFill/>
            </a:ln>
          </p:spPr>
        </p:pic>
        <p:sp>
          <p:nvSpPr>
            <p:cNvPr id="60" name="Google Shape;4471;p123"/>
            <p:cNvSpPr txBox="1"/>
            <p:nvPr/>
          </p:nvSpPr>
          <p:spPr>
            <a:xfrm>
              <a:off x="6297025" y="1512513"/>
              <a:ext cx="1505100" cy="369300"/>
            </a:xfrm>
            <a:prstGeom prst="rect">
              <a:avLst/>
            </a:prstGeom>
            <a:noFill/>
            <a:ln>
              <a:noFill/>
            </a:ln>
          </p:spPr>
          <p:txBody>
            <a:bodyPr spcFirstLastPara="1" wrap="square" lIns="91425" tIns="91425" rIns="91425" bIns="91425" anchor="t" anchorCtr="0">
              <a:spAutoFit/>
            </a:bodyPr>
            <a:lstStyle/>
            <a:p>
              <a:pPr lvl="0">
                <a:buSzPts val="1200"/>
              </a:pPr>
              <a:r>
                <a:rPr lang="en-US" sz="1200" dirty="0" err="1"/>
                <a:t>SobieskiPropulsion</a:t>
              </a:r>
              <a:endParaRPr sz="1200" b="0" i="0" u="none" strike="noStrike" cap="none" dirty="0">
                <a:solidFill>
                  <a:srgbClr val="000000"/>
                </a:solidFill>
                <a:latin typeface="Arial"/>
                <a:ea typeface="Arial"/>
                <a:cs typeface="Arial"/>
                <a:sym typeface="Arial"/>
              </a:endParaRPr>
            </a:p>
          </p:txBody>
        </p:sp>
      </p:grpSp>
      <p:grpSp>
        <p:nvGrpSpPr>
          <p:cNvPr id="61" name="Google Shape;4472;p123"/>
          <p:cNvGrpSpPr/>
          <p:nvPr/>
        </p:nvGrpSpPr>
        <p:grpSpPr>
          <a:xfrm>
            <a:off x="751701" y="2407537"/>
            <a:ext cx="2048025" cy="369300"/>
            <a:chOff x="5754100" y="1506050"/>
            <a:chExt cx="2048025" cy="369300"/>
          </a:xfrm>
        </p:grpSpPr>
        <p:pic>
          <p:nvPicPr>
            <p:cNvPr id="62" name="Google Shape;4473;p123"/>
            <p:cNvPicPr preferRelativeResize="0"/>
            <p:nvPr/>
          </p:nvPicPr>
          <p:blipFill rotWithShape="1">
            <a:blip r:embed="rId7">
              <a:alphaModFix/>
            </a:blip>
            <a:srcRect/>
            <a:stretch/>
          </p:blipFill>
          <p:spPr>
            <a:xfrm>
              <a:off x="5754100" y="1557350"/>
              <a:ext cx="1609725" cy="266700"/>
            </a:xfrm>
            <a:prstGeom prst="rect">
              <a:avLst/>
            </a:prstGeom>
            <a:noFill/>
            <a:ln>
              <a:noFill/>
            </a:ln>
          </p:spPr>
        </p:pic>
        <p:pic>
          <p:nvPicPr>
            <p:cNvPr id="63" name="Google Shape;4474;p123"/>
            <p:cNvPicPr preferRelativeResize="0"/>
            <p:nvPr/>
          </p:nvPicPr>
          <p:blipFill rotWithShape="1">
            <a:blip r:embed="rId8">
              <a:alphaModFix/>
            </a:blip>
            <a:srcRect/>
            <a:stretch/>
          </p:blipFill>
          <p:spPr>
            <a:xfrm>
              <a:off x="6297025" y="1585925"/>
              <a:ext cx="1066800" cy="209550"/>
            </a:xfrm>
            <a:prstGeom prst="rect">
              <a:avLst/>
            </a:prstGeom>
            <a:noFill/>
            <a:ln>
              <a:noFill/>
            </a:ln>
          </p:spPr>
        </p:pic>
        <p:sp>
          <p:nvSpPr>
            <p:cNvPr id="64" name="Google Shape;4475;p123"/>
            <p:cNvSpPr txBox="1"/>
            <p:nvPr/>
          </p:nvSpPr>
          <p:spPr>
            <a:xfrm>
              <a:off x="6297025" y="1506050"/>
              <a:ext cx="1505100" cy="369300"/>
            </a:xfrm>
            <a:prstGeom prst="rect">
              <a:avLst/>
            </a:prstGeom>
            <a:noFill/>
            <a:ln>
              <a:noFill/>
            </a:ln>
          </p:spPr>
          <p:txBody>
            <a:bodyPr spcFirstLastPara="1" wrap="square" lIns="91425" tIns="91425" rIns="91425" bIns="91425" anchor="t" anchorCtr="0">
              <a:spAutoFit/>
            </a:bodyPr>
            <a:lstStyle/>
            <a:p>
              <a:pPr lvl="0">
                <a:buSzPts val="1200"/>
              </a:pPr>
              <a:r>
                <a:rPr lang="en-GB" sz="1200" dirty="0" err="1"/>
                <a:t>SobieskiMission</a:t>
              </a:r>
              <a:endParaRPr sz="1200" b="0" i="0" u="none" strike="noStrike" cap="none" dirty="0">
                <a:solidFill>
                  <a:srgbClr val="000000"/>
                </a:solidFill>
                <a:latin typeface="Arial"/>
                <a:ea typeface="Arial"/>
                <a:cs typeface="Arial"/>
                <a:sym typeface="Arial"/>
              </a:endParaRPr>
            </a:p>
          </p:txBody>
        </p:sp>
      </p:grpSp>
      <p:sp>
        <p:nvSpPr>
          <p:cNvPr id="68" name="Google Shape;4458;p123"/>
          <p:cNvSpPr/>
          <p:nvPr/>
        </p:nvSpPr>
        <p:spPr>
          <a:xfrm>
            <a:off x="3713607" y="1038553"/>
            <a:ext cx="2921400" cy="1871300"/>
          </a:xfrm>
          <a:prstGeom prst="rect">
            <a:avLst/>
          </a:prstGeom>
          <a:solidFill>
            <a:srgbClr val="FFFFFF">
              <a:alpha val="0"/>
            </a:srgbClr>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2D84"/>
              </a:solidFill>
              <a:latin typeface="Arial"/>
              <a:ea typeface="Arial"/>
              <a:cs typeface="Arial"/>
              <a:sym typeface="Arial"/>
            </a:endParaRPr>
          </a:p>
        </p:txBody>
      </p:sp>
      <p:grpSp>
        <p:nvGrpSpPr>
          <p:cNvPr id="69" name="Google Shape;4460;p123"/>
          <p:cNvGrpSpPr/>
          <p:nvPr/>
        </p:nvGrpSpPr>
        <p:grpSpPr>
          <a:xfrm>
            <a:off x="3764632" y="1115128"/>
            <a:ext cx="2096325" cy="450275"/>
            <a:chOff x="5532375" y="937875"/>
            <a:chExt cx="2096325" cy="450275"/>
          </a:xfrm>
        </p:grpSpPr>
        <p:pic>
          <p:nvPicPr>
            <p:cNvPr id="70" name="Google Shape;4461;p123"/>
            <p:cNvPicPr preferRelativeResize="0"/>
            <p:nvPr/>
          </p:nvPicPr>
          <p:blipFill rotWithShape="1">
            <a:blip r:embed="rId3">
              <a:alphaModFix/>
            </a:blip>
            <a:srcRect/>
            <a:stretch/>
          </p:blipFill>
          <p:spPr>
            <a:xfrm>
              <a:off x="5532375" y="937875"/>
              <a:ext cx="1504950" cy="400050"/>
            </a:xfrm>
            <a:prstGeom prst="rect">
              <a:avLst/>
            </a:prstGeom>
            <a:noFill/>
            <a:ln>
              <a:noFill/>
            </a:ln>
          </p:spPr>
        </p:pic>
        <p:pic>
          <p:nvPicPr>
            <p:cNvPr id="71" name="Google Shape;4462;p123"/>
            <p:cNvPicPr preferRelativeResize="0"/>
            <p:nvPr/>
          </p:nvPicPr>
          <p:blipFill rotWithShape="1">
            <a:blip r:embed="rId4">
              <a:alphaModFix/>
            </a:blip>
            <a:srcRect/>
            <a:stretch/>
          </p:blipFill>
          <p:spPr>
            <a:xfrm>
              <a:off x="6123600" y="1018850"/>
              <a:ext cx="837850" cy="238125"/>
            </a:xfrm>
            <a:prstGeom prst="rect">
              <a:avLst/>
            </a:prstGeom>
            <a:noFill/>
            <a:ln>
              <a:noFill/>
            </a:ln>
          </p:spPr>
        </p:pic>
        <p:sp>
          <p:nvSpPr>
            <p:cNvPr id="72" name="Google Shape;4463;p123"/>
            <p:cNvSpPr txBox="1"/>
            <p:nvPr/>
          </p:nvSpPr>
          <p:spPr>
            <a:xfrm>
              <a:off x="6123600" y="1018850"/>
              <a:ext cx="1505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dirty="0" smtClean="0"/>
                <a:t>Doe</a:t>
              </a:r>
              <a:endParaRPr sz="1200" b="0" i="0" u="none" strike="noStrike" cap="none" dirty="0">
                <a:solidFill>
                  <a:srgbClr val="000000"/>
                </a:solidFill>
                <a:latin typeface="Arial"/>
                <a:ea typeface="Arial"/>
                <a:cs typeface="Arial"/>
                <a:sym typeface="Arial"/>
              </a:endParaRPr>
            </a:p>
          </p:txBody>
        </p:sp>
      </p:grpSp>
      <p:grpSp>
        <p:nvGrpSpPr>
          <p:cNvPr id="73" name="Google Shape;4464;p123"/>
          <p:cNvGrpSpPr/>
          <p:nvPr/>
        </p:nvGrpSpPr>
        <p:grpSpPr>
          <a:xfrm>
            <a:off x="3979707" y="1416339"/>
            <a:ext cx="2465450" cy="369300"/>
            <a:chOff x="6847825" y="1889411"/>
            <a:chExt cx="2465450" cy="369300"/>
          </a:xfrm>
        </p:grpSpPr>
        <p:pic>
          <p:nvPicPr>
            <p:cNvPr id="74" name="Google Shape;4465;p123"/>
            <p:cNvPicPr preferRelativeResize="0"/>
            <p:nvPr/>
          </p:nvPicPr>
          <p:blipFill rotWithShape="1">
            <a:blip r:embed="rId5">
              <a:alphaModFix/>
            </a:blip>
            <a:srcRect/>
            <a:stretch/>
          </p:blipFill>
          <p:spPr>
            <a:xfrm>
              <a:off x="6847825" y="1978075"/>
              <a:ext cx="1524000" cy="238125"/>
            </a:xfrm>
            <a:prstGeom prst="rect">
              <a:avLst/>
            </a:prstGeom>
            <a:noFill/>
            <a:ln>
              <a:noFill/>
            </a:ln>
          </p:spPr>
        </p:pic>
        <p:pic>
          <p:nvPicPr>
            <p:cNvPr id="75" name="Google Shape;4466;p123"/>
            <p:cNvPicPr preferRelativeResize="0"/>
            <p:nvPr/>
          </p:nvPicPr>
          <p:blipFill rotWithShape="1">
            <a:blip r:embed="rId6">
              <a:alphaModFix/>
            </a:blip>
            <a:srcRect/>
            <a:stretch/>
          </p:blipFill>
          <p:spPr>
            <a:xfrm>
              <a:off x="7424250" y="2001888"/>
              <a:ext cx="800100" cy="190500"/>
            </a:xfrm>
            <a:prstGeom prst="rect">
              <a:avLst/>
            </a:prstGeom>
            <a:noFill/>
            <a:ln>
              <a:noFill/>
            </a:ln>
          </p:spPr>
        </p:pic>
        <p:sp>
          <p:nvSpPr>
            <p:cNvPr id="76" name="Google Shape;4467;p123"/>
            <p:cNvSpPr txBox="1"/>
            <p:nvPr/>
          </p:nvSpPr>
          <p:spPr>
            <a:xfrm>
              <a:off x="7443075" y="1889411"/>
              <a:ext cx="18702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dirty="0" smtClean="0"/>
                <a:t>MDS</a:t>
              </a:r>
              <a:endParaRPr sz="1200" b="0" i="0" u="none" strike="noStrike" cap="none" dirty="0">
                <a:solidFill>
                  <a:srgbClr val="000000"/>
                </a:solidFill>
                <a:latin typeface="Arial"/>
                <a:ea typeface="Arial"/>
                <a:cs typeface="Arial"/>
                <a:sym typeface="Arial"/>
              </a:endParaRPr>
            </a:p>
          </p:txBody>
        </p:sp>
      </p:grpSp>
      <p:grpSp>
        <p:nvGrpSpPr>
          <p:cNvPr id="77" name="Google Shape;4468;p123"/>
          <p:cNvGrpSpPr/>
          <p:nvPr/>
        </p:nvGrpSpPr>
        <p:grpSpPr>
          <a:xfrm>
            <a:off x="4158795" y="1650516"/>
            <a:ext cx="2048025" cy="369300"/>
            <a:chOff x="5754100" y="1512513"/>
            <a:chExt cx="2048025" cy="369300"/>
          </a:xfrm>
        </p:grpSpPr>
        <p:pic>
          <p:nvPicPr>
            <p:cNvPr id="78" name="Google Shape;4469;p123"/>
            <p:cNvPicPr preferRelativeResize="0"/>
            <p:nvPr/>
          </p:nvPicPr>
          <p:blipFill rotWithShape="1">
            <a:blip r:embed="rId7">
              <a:alphaModFix/>
            </a:blip>
            <a:srcRect/>
            <a:stretch/>
          </p:blipFill>
          <p:spPr>
            <a:xfrm>
              <a:off x="5754100" y="1557350"/>
              <a:ext cx="1609725" cy="266700"/>
            </a:xfrm>
            <a:prstGeom prst="rect">
              <a:avLst/>
            </a:prstGeom>
            <a:noFill/>
            <a:ln>
              <a:noFill/>
            </a:ln>
          </p:spPr>
        </p:pic>
        <p:pic>
          <p:nvPicPr>
            <p:cNvPr id="79" name="Google Shape;4470;p123"/>
            <p:cNvPicPr preferRelativeResize="0"/>
            <p:nvPr/>
          </p:nvPicPr>
          <p:blipFill rotWithShape="1">
            <a:blip r:embed="rId8">
              <a:alphaModFix/>
            </a:blip>
            <a:srcRect/>
            <a:stretch/>
          </p:blipFill>
          <p:spPr>
            <a:xfrm>
              <a:off x="6297025" y="1585925"/>
              <a:ext cx="1066800" cy="209550"/>
            </a:xfrm>
            <a:prstGeom prst="rect">
              <a:avLst/>
            </a:prstGeom>
            <a:noFill/>
            <a:ln>
              <a:noFill/>
            </a:ln>
          </p:spPr>
        </p:pic>
        <p:sp>
          <p:nvSpPr>
            <p:cNvPr id="80" name="Google Shape;4471;p123"/>
            <p:cNvSpPr txBox="1"/>
            <p:nvPr/>
          </p:nvSpPr>
          <p:spPr>
            <a:xfrm>
              <a:off x="6297025" y="1512513"/>
              <a:ext cx="1505100" cy="369300"/>
            </a:xfrm>
            <a:prstGeom prst="rect">
              <a:avLst/>
            </a:prstGeom>
            <a:noFill/>
            <a:ln>
              <a:noFill/>
            </a:ln>
          </p:spPr>
          <p:txBody>
            <a:bodyPr spcFirstLastPara="1" wrap="square" lIns="91425" tIns="91425" rIns="91425" bIns="91425" anchor="t" anchorCtr="0">
              <a:spAutoFit/>
            </a:bodyPr>
            <a:lstStyle/>
            <a:p>
              <a:pPr lvl="0">
                <a:buSzPts val="1200"/>
              </a:pPr>
              <a:r>
                <a:rPr lang="en-US" sz="1200" dirty="0" err="1"/>
                <a:t>SobieskiStructure</a:t>
              </a:r>
              <a:endParaRPr sz="1200" b="0" i="0" u="none" strike="noStrike" cap="none" dirty="0">
                <a:solidFill>
                  <a:srgbClr val="000000"/>
                </a:solidFill>
                <a:latin typeface="Arial"/>
                <a:ea typeface="Arial"/>
                <a:cs typeface="Arial"/>
                <a:sym typeface="Arial"/>
              </a:endParaRPr>
            </a:p>
          </p:txBody>
        </p:sp>
      </p:grpSp>
      <p:grpSp>
        <p:nvGrpSpPr>
          <p:cNvPr id="81" name="Google Shape;4472;p123"/>
          <p:cNvGrpSpPr/>
          <p:nvPr/>
        </p:nvGrpSpPr>
        <p:grpSpPr>
          <a:xfrm>
            <a:off x="4157570" y="1915878"/>
            <a:ext cx="2437050" cy="553968"/>
            <a:chOff x="5754100" y="1506050"/>
            <a:chExt cx="2048025" cy="553968"/>
          </a:xfrm>
        </p:grpSpPr>
        <p:pic>
          <p:nvPicPr>
            <p:cNvPr id="82" name="Google Shape;4473;p123"/>
            <p:cNvPicPr preferRelativeResize="0"/>
            <p:nvPr/>
          </p:nvPicPr>
          <p:blipFill rotWithShape="1">
            <a:blip r:embed="rId7">
              <a:alphaModFix/>
            </a:blip>
            <a:srcRect/>
            <a:stretch/>
          </p:blipFill>
          <p:spPr>
            <a:xfrm>
              <a:off x="5754100" y="1557350"/>
              <a:ext cx="1609725" cy="266700"/>
            </a:xfrm>
            <a:prstGeom prst="rect">
              <a:avLst/>
            </a:prstGeom>
            <a:noFill/>
            <a:ln>
              <a:noFill/>
            </a:ln>
          </p:spPr>
        </p:pic>
        <p:pic>
          <p:nvPicPr>
            <p:cNvPr id="83" name="Google Shape;4474;p123"/>
            <p:cNvPicPr preferRelativeResize="0"/>
            <p:nvPr/>
          </p:nvPicPr>
          <p:blipFill rotWithShape="1">
            <a:blip r:embed="rId8">
              <a:alphaModFix/>
            </a:blip>
            <a:srcRect/>
            <a:stretch/>
          </p:blipFill>
          <p:spPr>
            <a:xfrm>
              <a:off x="6297025" y="1585925"/>
              <a:ext cx="1066800" cy="209550"/>
            </a:xfrm>
            <a:prstGeom prst="rect">
              <a:avLst/>
            </a:prstGeom>
            <a:noFill/>
            <a:ln>
              <a:noFill/>
            </a:ln>
          </p:spPr>
        </p:pic>
        <p:sp>
          <p:nvSpPr>
            <p:cNvPr id="84" name="Google Shape;4475;p123"/>
            <p:cNvSpPr txBox="1"/>
            <p:nvPr/>
          </p:nvSpPr>
          <p:spPr>
            <a:xfrm>
              <a:off x="6297025" y="1506050"/>
              <a:ext cx="1505100" cy="553968"/>
            </a:xfrm>
            <a:prstGeom prst="rect">
              <a:avLst/>
            </a:prstGeom>
            <a:noFill/>
            <a:ln>
              <a:noFill/>
            </a:ln>
          </p:spPr>
          <p:txBody>
            <a:bodyPr spcFirstLastPara="1" wrap="square" lIns="91425" tIns="91425" rIns="91425" bIns="91425" anchor="t" anchorCtr="0">
              <a:spAutoFit/>
            </a:bodyPr>
            <a:lstStyle/>
            <a:p>
              <a:pPr lvl="0">
                <a:buSzPts val="1200"/>
              </a:pPr>
              <a:r>
                <a:rPr lang="en-US" sz="1200" dirty="0" err="1"/>
                <a:t>SobieskiAerodynamics</a:t>
              </a:r>
              <a:endParaRPr sz="1200" b="0" i="0" u="none" strike="noStrike" cap="none" dirty="0">
                <a:solidFill>
                  <a:srgbClr val="000000"/>
                </a:solidFill>
                <a:latin typeface="Arial"/>
                <a:ea typeface="Arial"/>
                <a:cs typeface="Arial"/>
                <a:sym typeface="Arial"/>
              </a:endParaRPr>
            </a:p>
          </p:txBody>
        </p:sp>
      </p:grpSp>
      <p:pic>
        <p:nvPicPr>
          <p:cNvPr id="85" name="Google Shape;4476;p123"/>
          <p:cNvPicPr preferRelativeResize="0"/>
          <p:nvPr/>
        </p:nvPicPr>
        <p:blipFill rotWithShape="1">
          <a:blip r:embed="rId9">
            <a:alphaModFix/>
          </a:blip>
          <a:srcRect r="30666" b="10"/>
          <a:stretch/>
        </p:blipFill>
        <p:spPr>
          <a:xfrm>
            <a:off x="4185332" y="1210924"/>
            <a:ext cx="157825" cy="277203"/>
          </a:xfrm>
          <a:prstGeom prst="rect">
            <a:avLst/>
          </a:prstGeom>
          <a:noFill/>
          <a:ln>
            <a:noFill/>
          </a:ln>
        </p:spPr>
      </p:pic>
      <p:grpSp>
        <p:nvGrpSpPr>
          <p:cNvPr id="86" name="Google Shape;4477;p123"/>
          <p:cNvGrpSpPr/>
          <p:nvPr/>
        </p:nvGrpSpPr>
        <p:grpSpPr>
          <a:xfrm>
            <a:off x="4340507" y="1509977"/>
            <a:ext cx="266700" cy="235225"/>
            <a:chOff x="4284525" y="3311386"/>
            <a:chExt cx="266700" cy="235225"/>
          </a:xfrm>
        </p:grpSpPr>
        <p:pic>
          <p:nvPicPr>
            <p:cNvPr id="87" name="Google Shape;4478;p123"/>
            <p:cNvPicPr preferRelativeResize="0"/>
            <p:nvPr/>
          </p:nvPicPr>
          <p:blipFill>
            <a:blip r:embed="rId10">
              <a:alphaModFix/>
            </a:blip>
            <a:stretch>
              <a:fillRect/>
            </a:stretch>
          </p:blipFill>
          <p:spPr>
            <a:xfrm>
              <a:off x="4284525" y="3325140"/>
              <a:ext cx="266700" cy="207710"/>
            </a:xfrm>
            <a:prstGeom prst="rect">
              <a:avLst/>
            </a:prstGeom>
            <a:noFill/>
            <a:ln>
              <a:noFill/>
            </a:ln>
          </p:spPr>
        </p:pic>
        <p:pic>
          <p:nvPicPr>
            <p:cNvPr id="88" name="Google Shape;4479;p123"/>
            <p:cNvPicPr preferRelativeResize="0"/>
            <p:nvPr/>
          </p:nvPicPr>
          <p:blipFill rotWithShape="1">
            <a:blip r:embed="rId9">
              <a:alphaModFix/>
            </a:blip>
            <a:srcRect r="30666" b="10"/>
            <a:stretch/>
          </p:blipFill>
          <p:spPr>
            <a:xfrm>
              <a:off x="4299825" y="3311386"/>
              <a:ext cx="133925" cy="235225"/>
            </a:xfrm>
            <a:prstGeom prst="rect">
              <a:avLst/>
            </a:prstGeom>
            <a:noFill/>
            <a:ln>
              <a:noFill/>
            </a:ln>
          </p:spPr>
        </p:pic>
      </p:grpSp>
      <p:sp>
        <p:nvSpPr>
          <p:cNvPr id="89" name="Google Shape;4512;p123"/>
          <p:cNvSpPr txBox="1"/>
          <p:nvPr/>
        </p:nvSpPr>
        <p:spPr>
          <a:xfrm>
            <a:off x="3732720" y="3081475"/>
            <a:ext cx="28619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smtClean="0"/>
              <a:t>Doe problem definition</a:t>
            </a:r>
            <a:endParaRPr dirty="0"/>
          </a:p>
        </p:txBody>
      </p:sp>
      <p:grpSp>
        <p:nvGrpSpPr>
          <p:cNvPr id="90" name="Google Shape;4468;p123"/>
          <p:cNvGrpSpPr/>
          <p:nvPr/>
        </p:nvGrpSpPr>
        <p:grpSpPr>
          <a:xfrm>
            <a:off x="4184533" y="2166803"/>
            <a:ext cx="2048025" cy="369300"/>
            <a:chOff x="5754100" y="1512513"/>
            <a:chExt cx="2048025" cy="369300"/>
          </a:xfrm>
        </p:grpSpPr>
        <p:pic>
          <p:nvPicPr>
            <p:cNvPr id="91" name="Google Shape;4469;p123"/>
            <p:cNvPicPr preferRelativeResize="0"/>
            <p:nvPr/>
          </p:nvPicPr>
          <p:blipFill rotWithShape="1">
            <a:blip r:embed="rId7">
              <a:alphaModFix/>
            </a:blip>
            <a:srcRect/>
            <a:stretch/>
          </p:blipFill>
          <p:spPr>
            <a:xfrm>
              <a:off x="5754100" y="1557350"/>
              <a:ext cx="1609725" cy="266700"/>
            </a:xfrm>
            <a:prstGeom prst="rect">
              <a:avLst/>
            </a:prstGeom>
            <a:noFill/>
            <a:ln>
              <a:noFill/>
            </a:ln>
          </p:spPr>
        </p:pic>
        <p:pic>
          <p:nvPicPr>
            <p:cNvPr id="92" name="Google Shape;4470;p123"/>
            <p:cNvPicPr preferRelativeResize="0"/>
            <p:nvPr/>
          </p:nvPicPr>
          <p:blipFill rotWithShape="1">
            <a:blip r:embed="rId8">
              <a:alphaModFix/>
            </a:blip>
            <a:srcRect/>
            <a:stretch/>
          </p:blipFill>
          <p:spPr>
            <a:xfrm>
              <a:off x="6297025" y="1585925"/>
              <a:ext cx="1066800" cy="209550"/>
            </a:xfrm>
            <a:prstGeom prst="rect">
              <a:avLst/>
            </a:prstGeom>
            <a:noFill/>
            <a:ln>
              <a:noFill/>
            </a:ln>
          </p:spPr>
        </p:pic>
        <p:sp>
          <p:nvSpPr>
            <p:cNvPr id="93" name="Google Shape;4471;p123"/>
            <p:cNvSpPr txBox="1"/>
            <p:nvPr/>
          </p:nvSpPr>
          <p:spPr>
            <a:xfrm>
              <a:off x="6297025" y="1512513"/>
              <a:ext cx="1505100" cy="369300"/>
            </a:xfrm>
            <a:prstGeom prst="rect">
              <a:avLst/>
            </a:prstGeom>
            <a:noFill/>
            <a:ln>
              <a:noFill/>
            </a:ln>
          </p:spPr>
          <p:txBody>
            <a:bodyPr spcFirstLastPara="1" wrap="square" lIns="91425" tIns="91425" rIns="91425" bIns="91425" anchor="t" anchorCtr="0">
              <a:spAutoFit/>
            </a:bodyPr>
            <a:lstStyle/>
            <a:p>
              <a:pPr lvl="0">
                <a:buSzPts val="1200"/>
              </a:pPr>
              <a:r>
                <a:rPr lang="en-US" sz="1200" dirty="0" err="1"/>
                <a:t>SobieskiPropulsion</a:t>
              </a:r>
              <a:endParaRPr sz="1200" b="0" i="0" u="none" strike="noStrike" cap="none" dirty="0">
                <a:solidFill>
                  <a:srgbClr val="000000"/>
                </a:solidFill>
                <a:latin typeface="Arial"/>
                <a:ea typeface="Arial"/>
                <a:cs typeface="Arial"/>
                <a:sym typeface="Arial"/>
              </a:endParaRPr>
            </a:p>
          </p:txBody>
        </p:sp>
      </p:grpSp>
      <p:grpSp>
        <p:nvGrpSpPr>
          <p:cNvPr id="94" name="Google Shape;4472;p123"/>
          <p:cNvGrpSpPr/>
          <p:nvPr/>
        </p:nvGrpSpPr>
        <p:grpSpPr>
          <a:xfrm>
            <a:off x="4183308" y="2432165"/>
            <a:ext cx="2048025" cy="369300"/>
            <a:chOff x="5754100" y="1506050"/>
            <a:chExt cx="2048025" cy="369300"/>
          </a:xfrm>
        </p:grpSpPr>
        <p:pic>
          <p:nvPicPr>
            <p:cNvPr id="95" name="Google Shape;4473;p123"/>
            <p:cNvPicPr preferRelativeResize="0"/>
            <p:nvPr/>
          </p:nvPicPr>
          <p:blipFill rotWithShape="1">
            <a:blip r:embed="rId7">
              <a:alphaModFix/>
            </a:blip>
            <a:srcRect/>
            <a:stretch/>
          </p:blipFill>
          <p:spPr>
            <a:xfrm>
              <a:off x="5754100" y="1557350"/>
              <a:ext cx="1609725" cy="266700"/>
            </a:xfrm>
            <a:prstGeom prst="rect">
              <a:avLst/>
            </a:prstGeom>
            <a:noFill/>
            <a:ln>
              <a:noFill/>
            </a:ln>
          </p:spPr>
        </p:pic>
        <p:pic>
          <p:nvPicPr>
            <p:cNvPr id="96" name="Google Shape;4474;p123"/>
            <p:cNvPicPr preferRelativeResize="0"/>
            <p:nvPr/>
          </p:nvPicPr>
          <p:blipFill rotWithShape="1">
            <a:blip r:embed="rId8">
              <a:alphaModFix/>
            </a:blip>
            <a:srcRect/>
            <a:stretch/>
          </p:blipFill>
          <p:spPr>
            <a:xfrm>
              <a:off x="6297025" y="1585925"/>
              <a:ext cx="1066800" cy="209550"/>
            </a:xfrm>
            <a:prstGeom prst="rect">
              <a:avLst/>
            </a:prstGeom>
            <a:noFill/>
            <a:ln>
              <a:noFill/>
            </a:ln>
          </p:spPr>
        </p:pic>
        <p:sp>
          <p:nvSpPr>
            <p:cNvPr id="97" name="Google Shape;4475;p123"/>
            <p:cNvSpPr txBox="1"/>
            <p:nvPr/>
          </p:nvSpPr>
          <p:spPr>
            <a:xfrm>
              <a:off x="6297025" y="1506050"/>
              <a:ext cx="1505100" cy="369300"/>
            </a:xfrm>
            <a:prstGeom prst="rect">
              <a:avLst/>
            </a:prstGeom>
            <a:noFill/>
            <a:ln>
              <a:noFill/>
            </a:ln>
          </p:spPr>
          <p:txBody>
            <a:bodyPr spcFirstLastPara="1" wrap="square" lIns="91425" tIns="91425" rIns="91425" bIns="91425" anchor="t" anchorCtr="0">
              <a:spAutoFit/>
            </a:bodyPr>
            <a:lstStyle/>
            <a:p>
              <a:pPr lvl="0">
                <a:buSzPts val="1200"/>
              </a:pPr>
              <a:r>
                <a:rPr lang="en-GB" sz="1200" dirty="0" err="1"/>
                <a:t>SobieskiMission</a:t>
              </a:r>
              <a:endParaRPr sz="1200" b="0" i="0" u="none" strike="noStrike" cap="none"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17279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sp>
        <p:nvSpPr>
          <p:cNvPr id="4459" name="Google Shape;4459;p123"/>
          <p:cNvSpPr txBox="1">
            <a:spLocks noGrp="1"/>
          </p:cNvSpPr>
          <p:nvPr>
            <p:ph type="title"/>
          </p:nvPr>
        </p:nvSpPr>
        <p:spPr>
          <a:xfrm>
            <a:off x="194475" y="293825"/>
            <a:ext cx="11232000" cy="900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2500"/>
              <a:buNone/>
            </a:pPr>
            <a:r>
              <a:rPr lang="en-US" dirty="0" smtClean="0"/>
              <a:t>Strategies to solve the simulation Problem</a:t>
            </a:r>
            <a:endParaRPr dirty="0"/>
          </a:p>
        </p:txBody>
      </p:sp>
      <p:sp>
        <p:nvSpPr>
          <p:cNvPr id="4480" name="Google Shape;4480;p123"/>
          <p:cNvSpPr/>
          <p:nvPr/>
        </p:nvSpPr>
        <p:spPr>
          <a:xfrm>
            <a:off x="194475" y="1557051"/>
            <a:ext cx="3354478" cy="2144217"/>
          </a:xfrm>
          <a:prstGeom prst="rect">
            <a:avLst/>
          </a:prstGeom>
          <a:solidFill>
            <a:srgbClr val="FFFFFF">
              <a:alpha val="0"/>
            </a:srgbClr>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2D84"/>
              </a:solidFill>
              <a:latin typeface="Arial"/>
              <a:ea typeface="Arial"/>
              <a:cs typeface="Arial"/>
              <a:sym typeface="Arial"/>
            </a:endParaRPr>
          </a:p>
        </p:txBody>
      </p:sp>
      <p:grpSp>
        <p:nvGrpSpPr>
          <p:cNvPr id="4481" name="Google Shape;4481;p123"/>
          <p:cNvGrpSpPr/>
          <p:nvPr/>
        </p:nvGrpSpPr>
        <p:grpSpPr>
          <a:xfrm>
            <a:off x="245500" y="1633627"/>
            <a:ext cx="2096325" cy="450275"/>
            <a:chOff x="5532375" y="937875"/>
            <a:chExt cx="2096325" cy="450275"/>
          </a:xfrm>
        </p:grpSpPr>
        <p:pic>
          <p:nvPicPr>
            <p:cNvPr id="4482" name="Google Shape;4482;p123"/>
            <p:cNvPicPr preferRelativeResize="0"/>
            <p:nvPr/>
          </p:nvPicPr>
          <p:blipFill rotWithShape="1">
            <a:blip r:embed="rId3">
              <a:alphaModFix/>
            </a:blip>
            <a:srcRect/>
            <a:stretch/>
          </p:blipFill>
          <p:spPr>
            <a:xfrm>
              <a:off x="5532375" y="937875"/>
              <a:ext cx="1504950" cy="400050"/>
            </a:xfrm>
            <a:prstGeom prst="rect">
              <a:avLst/>
            </a:prstGeom>
            <a:noFill/>
            <a:ln>
              <a:noFill/>
            </a:ln>
          </p:spPr>
        </p:pic>
        <p:pic>
          <p:nvPicPr>
            <p:cNvPr id="4483" name="Google Shape;4483;p123"/>
            <p:cNvPicPr preferRelativeResize="0"/>
            <p:nvPr/>
          </p:nvPicPr>
          <p:blipFill rotWithShape="1">
            <a:blip r:embed="rId4">
              <a:alphaModFix/>
            </a:blip>
            <a:srcRect/>
            <a:stretch/>
          </p:blipFill>
          <p:spPr>
            <a:xfrm>
              <a:off x="6123600" y="1018850"/>
              <a:ext cx="837850" cy="238125"/>
            </a:xfrm>
            <a:prstGeom prst="rect">
              <a:avLst/>
            </a:prstGeom>
            <a:noFill/>
            <a:ln>
              <a:noFill/>
            </a:ln>
          </p:spPr>
        </p:pic>
        <p:sp>
          <p:nvSpPr>
            <p:cNvPr id="4484" name="Google Shape;4484;p123"/>
            <p:cNvSpPr txBox="1"/>
            <p:nvPr/>
          </p:nvSpPr>
          <p:spPr>
            <a:xfrm>
              <a:off x="6123600" y="1018850"/>
              <a:ext cx="1505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dirty="0" smtClean="0"/>
                <a:t>Optimization</a:t>
              </a:r>
              <a:endParaRPr sz="1200" b="0" i="0" u="none" strike="noStrike" cap="none" dirty="0">
                <a:solidFill>
                  <a:srgbClr val="000000"/>
                </a:solidFill>
                <a:latin typeface="Arial"/>
                <a:ea typeface="Arial"/>
                <a:cs typeface="Arial"/>
                <a:sym typeface="Arial"/>
              </a:endParaRPr>
            </a:p>
          </p:txBody>
        </p:sp>
      </p:grpSp>
      <p:grpSp>
        <p:nvGrpSpPr>
          <p:cNvPr id="4485" name="Google Shape;4485;p123"/>
          <p:cNvGrpSpPr/>
          <p:nvPr/>
        </p:nvGrpSpPr>
        <p:grpSpPr>
          <a:xfrm>
            <a:off x="460575" y="1957927"/>
            <a:ext cx="2387500" cy="369300"/>
            <a:chOff x="6847825" y="1912500"/>
            <a:chExt cx="2387500" cy="369300"/>
          </a:xfrm>
        </p:grpSpPr>
        <p:pic>
          <p:nvPicPr>
            <p:cNvPr id="4486" name="Google Shape;4486;p123"/>
            <p:cNvPicPr preferRelativeResize="0"/>
            <p:nvPr/>
          </p:nvPicPr>
          <p:blipFill rotWithShape="1">
            <a:blip r:embed="rId5">
              <a:alphaModFix/>
            </a:blip>
            <a:srcRect/>
            <a:stretch/>
          </p:blipFill>
          <p:spPr>
            <a:xfrm>
              <a:off x="6847825" y="1978075"/>
              <a:ext cx="1524000" cy="238125"/>
            </a:xfrm>
            <a:prstGeom prst="rect">
              <a:avLst/>
            </a:prstGeom>
            <a:noFill/>
            <a:ln>
              <a:noFill/>
            </a:ln>
          </p:spPr>
        </p:pic>
        <p:pic>
          <p:nvPicPr>
            <p:cNvPr id="4487" name="Google Shape;4487;p123"/>
            <p:cNvPicPr preferRelativeResize="0"/>
            <p:nvPr/>
          </p:nvPicPr>
          <p:blipFill rotWithShape="1">
            <a:blip r:embed="rId6">
              <a:alphaModFix/>
            </a:blip>
            <a:srcRect/>
            <a:stretch/>
          </p:blipFill>
          <p:spPr>
            <a:xfrm>
              <a:off x="7424250" y="2001888"/>
              <a:ext cx="800100" cy="190500"/>
            </a:xfrm>
            <a:prstGeom prst="rect">
              <a:avLst/>
            </a:prstGeom>
            <a:noFill/>
            <a:ln>
              <a:noFill/>
            </a:ln>
          </p:spPr>
        </p:pic>
        <p:sp>
          <p:nvSpPr>
            <p:cNvPr id="4488" name="Google Shape;4488;p123"/>
            <p:cNvSpPr txBox="1"/>
            <p:nvPr/>
          </p:nvSpPr>
          <p:spPr>
            <a:xfrm>
              <a:off x="7365125" y="1912500"/>
              <a:ext cx="18702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dirty="0" err="1" smtClean="0"/>
                <a:t>MDAChain</a:t>
              </a:r>
              <a:endParaRPr sz="1200" b="0" i="0" u="none" strike="noStrike" cap="none" dirty="0">
                <a:solidFill>
                  <a:srgbClr val="000000"/>
                </a:solidFill>
                <a:latin typeface="Arial"/>
                <a:ea typeface="Arial"/>
                <a:cs typeface="Arial"/>
                <a:sym typeface="Arial"/>
              </a:endParaRPr>
            </a:p>
          </p:txBody>
        </p:sp>
      </p:grpSp>
      <p:pic>
        <p:nvPicPr>
          <p:cNvPr id="4493" name="Google Shape;4493;p123"/>
          <p:cNvPicPr preferRelativeResize="0"/>
          <p:nvPr/>
        </p:nvPicPr>
        <p:blipFill rotWithShape="1">
          <a:blip r:embed="rId7">
            <a:alphaModFix/>
          </a:blip>
          <a:srcRect r="30666" b="10"/>
          <a:stretch/>
        </p:blipFill>
        <p:spPr>
          <a:xfrm>
            <a:off x="666200" y="1729423"/>
            <a:ext cx="157825" cy="277203"/>
          </a:xfrm>
          <a:prstGeom prst="rect">
            <a:avLst/>
          </a:prstGeom>
          <a:noFill/>
          <a:ln>
            <a:noFill/>
          </a:ln>
        </p:spPr>
      </p:pic>
      <p:grpSp>
        <p:nvGrpSpPr>
          <p:cNvPr id="4494" name="Google Shape;4494;p123"/>
          <p:cNvGrpSpPr/>
          <p:nvPr/>
        </p:nvGrpSpPr>
        <p:grpSpPr>
          <a:xfrm>
            <a:off x="821375" y="2028476"/>
            <a:ext cx="266700" cy="235225"/>
            <a:chOff x="4284525" y="3311386"/>
            <a:chExt cx="266700" cy="235225"/>
          </a:xfrm>
        </p:grpSpPr>
        <p:pic>
          <p:nvPicPr>
            <p:cNvPr id="4495" name="Google Shape;4495;p123"/>
            <p:cNvPicPr preferRelativeResize="0"/>
            <p:nvPr/>
          </p:nvPicPr>
          <p:blipFill>
            <a:blip r:embed="rId8">
              <a:alphaModFix/>
            </a:blip>
            <a:stretch>
              <a:fillRect/>
            </a:stretch>
          </p:blipFill>
          <p:spPr>
            <a:xfrm>
              <a:off x="4284525" y="3325140"/>
              <a:ext cx="266700" cy="207710"/>
            </a:xfrm>
            <a:prstGeom prst="rect">
              <a:avLst/>
            </a:prstGeom>
            <a:noFill/>
            <a:ln>
              <a:noFill/>
            </a:ln>
          </p:spPr>
        </p:pic>
        <p:pic>
          <p:nvPicPr>
            <p:cNvPr id="4496" name="Google Shape;4496;p123"/>
            <p:cNvPicPr preferRelativeResize="0"/>
            <p:nvPr/>
          </p:nvPicPr>
          <p:blipFill rotWithShape="1">
            <a:blip r:embed="rId7">
              <a:alphaModFix/>
            </a:blip>
            <a:srcRect r="30666" b="10"/>
            <a:stretch/>
          </p:blipFill>
          <p:spPr>
            <a:xfrm>
              <a:off x="4299825" y="3311386"/>
              <a:ext cx="133925" cy="235225"/>
            </a:xfrm>
            <a:prstGeom prst="rect">
              <a:avLst/>
            </a:prstGeom>
            <a:noFill/>
            <a:ln>
              <a:noFill/>
            </a:ln>
          </p:spPr>
        </p:pic>
      </p:grpSp>
      <p:grpSp>
        <p:nvGrpSpPr>
          <p:cNvPr id="4498" name="Google Shape;4498;p123"/>
          <p:cNvGrpSpPr/>
          <p:nvPr/>
        </p:nvGrpSpPr>
        <p:grpSpPr>
          <a:xfrm>
            <a:off x="666188" y="2169027"/>
            <a:ext cx="2387500" cy="369300"/>
            <a:chOff x="6847825" y="1912500"/>
            <a:chExt cx="2387500" cy="369300"/>
          </a:xfrm>
        </p:grpSpPr>
        <p:pic>
          <p:nvPicPr>
            <p:cNvPr id="4499" name="Google Shape;4499;p123"/>
            <p:cNvPicPr preferRelativeResize="0"/>
            <p:nvPr/>
          </p:nvPicPr>
          <p:blipFill rotWithShape="1">
            <a:blip r:embed="rId5">
              <a:alphaModFix/>
            </a:blip>
            <a:srcRect/>
            <a:stretch/>
          </p:blipFill>
          <p:spPr>
            <a:xfrm>
              <a:off x="6847825" y="1978075"/>
              <a:ext cx="1524000" cy="238125"/>
            </a:xfrm>
            <a:prstGeom prst="rect">
              <a:avLst/>
            </a:prstGeom>
            <a:noFill/>
            <a:ln>
              <a:noFill/>
            </a:ln>
          </p:spPr>
        </p:pic>
        <p:pic>
          <p:nvPicPr>
            <p:cNvPr id="4500" name="Google Shape;4500;p123"/>
            <p:cNvPicPr preferRelativeResize="0"/>
            <p:nvPr/>
          </p:nvPicPr>
          <p:blipFill rotWithShape="1">
            <a:blip r:embed="rId6">
              <a:alphaModFix/>
            </a:blip>
            <a:srcRect/>
            <a:stretch/>
          </p:blipFill>
          <p:spPr>
            <a:xfrm>
              <a:off x="7424250" y="2001888"/>
              <a:ext cx="800100" cy="190500"/>
            </a:xfrm>
            <a:prstGeom prst="rect">
              <a:avLst/>
            </a:prstGeom>
            <a:noFill/>
            <a:ln>
              <a:noFill/>
            </a:ln>
          </p:spPr>
        </p:pic>
        <p:sp>
          <p:nvSpPr>
            <p:cNvPr id="4501" name="Google Shape;4501;p123"/>
            <p:cNvSpPr txBox="1"/>
            <p:nvPr/>
          </p:nvSpPr>
          <p:spPr>
            <a:xfrm>
              <a:off x="7365125" y="1912500"/>
              <a:ext cx="18702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dirty="0" err="1" smtClean="0"/>
                <a:t>MDAJacobi</a:t>
              </a:r>
              <a:endParaRPr sz="1200" b="0" i="0" u="none" strike="noStrike" cap="none" dirty="0">
                <a:solidFill>
                  <a:srgbClr val="000000"/>
                </a:solidFill>
                <a:latin typeface="Arial"/>
                <a:ea typeface="Arial"/>
                <a:cs typeface="Arial"/>
                <a:sym typeface="Arial"/>
              </a:endParaRPr>
            </a:p>
          </p:txBody>
        </p:sp>
      </p:grpSp>
      <p:grpSp>
        <p:nvGrpSpPr>
          <p:cNvPr id="4502" name="Google Shape;4502;p123"/>
          <p:cNvGrpSpPr/>
          <p:nvPr/>
        </p:nvGrpSpPr>
        <p:grpSpPr>
          <a:xfrm>
            <a:off x="836538" y="2385752"/>
            <a:ext cx="2422763" cy="369302"/>
            <a:chOff x="5754100" y="1512513"/>
            <a:chExt cx="2422763" cy="369302"/>
          </a:xfrm>
        </p:grpSpPr>
        <p:pic>
          <p:nvPicPr>
            <p:cNvPr id="4503" name="Google Shape;4503;p123"/>
            <p:cNvPicPr preferRelativeResize="0"/>
            <p:nvPr/>
          </p:nvPicPr>
          <p:blipFill rotWithShape="1">
            <a:blip r:embed="rId9">
              <a:alphaModFix/>
            </a:blip>
            <a:srcRect/>
            <a:stretch/>
          </p:blipFill>
          <p:spPr>
            <a:xfrm>
              <a:off x="5754100" y="1557350"/>
              <a:ext cx="1609725" cy="266700"/>
            </a:xfrm>
            <a:prstGeom prst="rect">
              <a:avLst/>
            </a:prstGeom>
            <a:noFill/>
            <a:ln>
              <a:noFill/>
            </a:ln>
          </p:spPr>
        </p:pic>
        <p:pic>
          <p:nvPicPr>
            <p:cNvPr id="4504" name="Google Shape;4504;p123"/>
            <p:cNvPicPr preferRelativeResize="0"/>
            <p:nvPr/>
          </p:nvPicPr>
          <p:blipFill rotWithShape="1">
            <a:blip r:embed="rId10">
              <a:alphaModFix/>
            </a:blip>
            <a:srcRect/>
            <a:stretch/>
          </p:blipFill>
          <p:spPr>
            <a:xfrm>
              <a:off x="6297025" y="1585925"/>
              <a:ext cx="1066800" cy="209550"/>
            </a:xfrm>
            <a:prstGeom prst="rect">
              <a:avLst/>
            </a:prstGeom>
            <a:noFill/>
            <a:ln>
              <a:noFill/>
            </a:ln>
          </p:spPr>
        </p:pic>
        <p:sp>
          <p:nvSpPr>
            <p:cNvPr id="4505" name="Google Shape;4505;p123"/>
            <p:cNvSpPr txBox="1"/>
            <p:nvPr/>
          </p:nvSpPr>
          <p:spPr>
            <a:xfrm>
              <a:off x="6297025" y="1512513"/>
              <a:ext cx="1879838" cy="369302"/>
            </a:xfrm>
            <a:prstGeom prst="rect">
              <a:avLst/>
            </a:prstGeom>
            <a:noFill/>
            <a:ln>
              <a:noFill/>
            </a:ln>
          </p:spPr>
          <p:txBody>
            <a:bodyPr spcFirstLastPara="1" wrap="square" lIns="91425" tIns="91425" rIns="91425" bIns="91425" anchor="t" anchorCtr="0">
              <a:spAutoFit/>
            </a:bodyPr>
            <a:lstStyle/>
            <a:p>
              <a:pPr lvl="0">
                <a:buSzPts val="1200"/>
              </a:pPr>
              <a:r>
                <a:rPr lang="en-US" sz="1200" dirty="0" err="1"/>
                <a:t>SobieskiStructure</a:t>
              </a:r>
              <a:endParaRPr lang="en-US" sz="1200" dirty="0"/>
            </a:p>
          </p:txBody>
        </p:sp>
      </p:grpSp>
      <p:grpSp>
        <p:nvGrpSpPr>
          <p:cNvPr id="4506" name="Google Shape;4506;p123"/>
          <p:cNvGrpSpPr/>
          <p:nvPr/>
        </p:nvGrpSpPr>
        <p:grpSpPr>
          <a:xfrm>
            <a:off x="835313" y="2651115"/>
            <a:ext cx="2505295" cy="369302"/>
            <a:chOff x="5754100" y="1506050"/>
            <a:chExt cx="2505295" cy="369302"/>
          </a:xfrm>
        </p:grpSpPr>
        <p:pic>
          <p:nvPicPr>
            <p:cNvPr id="4507" name="Google Shape;4507;p123"/>
            <p:cNvPicPr preferRelativeResize="0"/>
            <p:nvPr/>
          </p:nvPicPr>
          <p:blipFill rotWithShape="1">
            <a:blip r:embed="rId9">
              <a:alphaModFix/>
            </a:blip>
            <a:srcRect/>
            <a:stretch/>
          </p:blipFill>
          <p:spPr>
            <a:xfrm>
              <a:off x="5754100" y="1557350"/>
              <a:ext cx="1609725" cy="266700"/>
            </a:xfrm>
            <a:prstGeom prst="rect">
              <a:avLst/>
            </a:prstGeom>
            <a:noFill/>
            <a:ln>
              <a:noFill/>
            </a:ln>
          </p:spPr>
        </p:pic>
        <p:pic>
          <p:nvPicPr>
            <p:cNvPr id="4508" name="Google Shape;4508;p123"/>
            <p:cNvPicPr preferRelativeResize="0"/>
            <p:nvPr/>
          </p:nvPicPr>
          <p:blipFill rotWithShape="1">
            <a:blip r:embed="rId10">
              <a:alphaModFix/>
            </a:blip>
            <a:srcRect/>
            <a:stretch/>
          </p:blipFill>
          <p:spPr>
            <a:xfrm>
              <a:off x="6297025" y="1585925"/>
              <a:ext cx="1066800" cy="209550"/>
            </a:xfrm>
            <a:prstGeom prst="rect">
              <a:avLst/>
            </a:prstGeom>
            <a:noFill/>
            <a:ln>
              <a:noFill/>
            </a:ln>
          </p:spPr>
        </p:pic>
        <p:sp>
          <p:nvSpPr>
            <p:cNvPr id="4509" name="Google Shape;4509;p123"/>
            <p:cNvSpPr txBox="1"/>
            <p:nvPr/>
          </p:nvSpPr>
          <p:spPr>
            <a:xfrm>
              <a:off x="6297025" y="1506050"/>
              <a:ext cx="1962370" cy="369302"/>
            </a:xfrm>
            <a:prstGeom prst="rect">
              <a:avLst/>
            </a:prstGeom>
            <a:noFill/>
            <a:ln>
              <a:noFill/>
            </a:ln>
          </p:spPr>
          <p:txBody>
            <a:bodyPr spcFirstLastPara="1" wrap="square" lIns="91425" tIns="91425" rIns="91425" bIns="91425" anchor="t" anchorCtr="0">
              <a:spAutoFit/>
            </a:bodyPr>
            <a:lstStyle/>
            <a:p>
              <a:pPr lvl="0">
                <a:buSzPts val="1200"/>
              </a:pPr>
              <a:r>
                <a:rPr lang="en-US" sz="1200" dirty="0" err="1"/>
                <a:t>SobieskiAerodynamics</a:t>
              </a:r>
              <a:endParaRPr lang="en-US" sz="1200" dirty="0"/>
            </a:p>
          </p:txBody>
        </p:sp>
      </p:grpSp>
      <p:sp>
        <p:nvSpPr>
          <p:cNvPr id="4511" name="Google Shape;4511;p123"/>
          <p:cNvSpPr txBox="1">
            <a:spLocks noGrp="1"/>
          </p:cNvSpPr>
          <p:nvPr>
            <p:ph type="sldNum" idx="12"/>
          </p:nvPr>
        </p:nvSpPr>
        <p:spPr>
          <a:xfrm>
            <a:off x="478800" y="6444000"/>
            <a:ext cx="288000" cy="21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888888"/>
              </a:buClr>
              <a:buSzPts val="800"/>
              <a:buFont typeface="Arial"/>
              <a:buNone/>
            </a:pPr>
            <a:fld id="{00000000-1234-1234-1234-123412341234}" type="slidenum">
              <a:rPr lang="en-US"/>
              <a:t>56</a:t>
            </a:fld>
            <a:endParaRPr/>
          </a:p>
        </p:txBody>
      </p:sp>
      <p:sp>
        <p:nvSpPr>
          <p:cNvPr id="4512" name="Google Shape;4512;p123"/>
          <p:cNvSpPr txBox="1"/>
          <p:nvPr/>
        </p:nvSpPr>
        <p:spPr>
          <a:xfrm>
            <a:off x="311750" y="4064494"/>
            <a:ext cx="28619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smtClean="0"/>
              <a:t>MDF for optimization</a:t>
            </a:r>
            <a:endParaRPr dirty="0"/>
          </a:p>
        </p:txBody>
      </p:sp>
      <p:grpSp>
        <p:nvGrpSpPr>
          <p:cNvPr id="100" name="Google Shape;4506;p123"/>
          <p:cNvGrpSpPr/>
          <p:nvPr/>
        </p:nvGrpSpPr>
        <p:grpSpPr>
          <a:xfrm>
            <a:off x="835313" y="2836650"/>
            <a:ext cx="2505295" cy="369302"/>
            <a:chOff x="5754100" y="1506050"/>
            <a:chExt cx="2505295" cy="369302"/>
          </a:xfrm>
        </p:grpSpPr>
        <p:pic>
          <p:nvPicPr>
            <p:cNvPr id="101" name="Google Shape;4507;p123"/>
            <p:cNvPicPr preferRelativeResize="0"/>
            <p:nvPr/>
          </p:nvPicPr>
          <p:blipFill rotWithShape="1">
            <a:blip r:embed="rId9">
              <a:alphaModFix/>
            </a:blip>
            <a:srcRect/>
            <a:stretch/>
          </p:blipFill>
          <p:spPr>
            <a:xfrm>
              <a:off x="5754100" y="1557350"/>
              <a:ext cx="1609725" cy="266700"/>
            </a:xfrm>
            <a:prstGeom prst="rect">
              <a:avLst/>
            </a:prstGeom>
            <a:noFill/>
            <a:ln>
              <a:noFill/>
            </a:ln>
          </p:spPr>
        </p:pic>
        <p:pic>
          <p:nvPicPr>
            <p:cNvPr id="102" name="Google Shape;4508;p123"/>
            <p:cNvPicPr preferRelativeResize="0"/>
            <p:nvPr/>
          </p:nvPicPr>
          <p:blipFill rotWithShape="1">
            <a:blip r:embed="rId10">
              <a:alphaModFix/>
            </a:blip>
            <a:srcRect/>
            <a:stretch/>
          </p:blipFill>
          <p:spPr>
            <a:xfrm>
              <a:off x="6297025" y="1585925"/>
              <a:ext cx="1066800" cy="209550"/>
            </a:xfrm>
            <a:prstGeom prst="rect">
              <a:avLst/>
            </a:prstGeom>
            <a:noFill/>
            <a:ln>
              <a:noFill/>
            </a:ln>
          </p:spPr>
        </p:pic>
        <p:sp>
          <p:nvSpPr>
            <p:cNvPr id="103" name="Google Shape;4509;p123"/>
            <p:cNvSpPr txBox="1"/>
            <p:nvPr/>
          </p:nvSpPr>
          <p:spPr>
            <a:xfrm>
              <a:off x="6297025" y="1506050"/>
              <a:ext cx="1962370" cy="369302"/>
            </a:xfrm>
            <a:prstGeom prst="rect">
              <a:avLst/>
            </a:prstGeom>
            <a:noFill/>
            <a:ln>
              <a:noFill/>
            </a:ln>
          </p:spPr>
          <p:txBody>
            <a:bodyPr spcFirstLastPara="1" wrap="square" lIns="91425" tIns="91425" rIns="91425" bIns="91425" anchor="t" anchorCtr="0">
              <a:spAutoFit/>
            </a:bodyPr>
            <a:lstStyle/>
            <a:p>
              <a:pPr lvl="0">
                <a:buSzPts val="1200"/>
              </a:pPr>
              <a:r>
                <a:rPr lang="en-US" sz="1200" dirty="0" err="1" smtClean="0"/>
                <a:t>SobieskiPropulsion</a:t>
              </a:r>
              <a:endParaRPr lang="en-US" sz="1200" dirty="0"/>
            </a:p>
          </p:txBody>
        </p:sp>
      </p:grpSp>
      <p:sp>
        <p:nvSpPr>
          <p:cNvPr id="104" name="Google Shape;4512;p123"/>
          <p:cNvSpPr txBox="1"/>
          <p:nvPr/>
        </p:nvSpPr>
        <p:spPr>
          <a:xfrm>
            <a:off x="4379525" y="4082762"/>
            <a:ext cx="28619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I</a:t>
            </a:r>
            <a:r>
              <a:rPr lang="en-US" dirty="0" smtClean="0"/>
              <a:t>DF for optimization</a:t>
            </a:r>
            <a:endParaRPr dirty="0"/>
          </a:p>
        </p:txBody>
      </p:sp>
      <p:sp>
        <p:nvSpPr>
          <p:cNvPr id="105" name="Google Shape;4512;p123"/>
          <p:cNvSpPr txBox="1"/>
          <p:nvPr/>
        </p:nvSpPr>
        <p:spPr>
          <a:xfrm>
            <a:off x="7819135" y="4082762"/>
            <a:ext cx="28619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err="1" smtClean="0"/>
              <a:t>Bilevel</a:t>
            </a:r>
            <a:r>
              <a:rPr lang="en-US" dirty="0" smtClean="0"/>
              <a:t> for optimization</a:t>
            </a:r>
            <a:endParaRPr dirty="0"/>
          </a:p>
        </p:txBody>
      </p:sp>
      <p:grpSp>
        <p:nvGrpSpPr>
          <p:cNvPr id="4" name="Group 3"/>
          <p:cNvGrpSpPr/>
          <p:nvPr/>
        </p:nvGrpSpPr>
        <p:grpSpPr>
          <a:xfrm>
            <a:off x="665516" y="3126075"/>
            <a:ext cx="1949318" cy="307777"/>
            <a:chOff x="7300767" y="1402243"/>
            <a:chExt cx="1949318" cy="307777"/>
          </a:xfrm>
        </p:grpSpPr>
        <p:pic>
          <p:nvPicPr>
            <p:cNvPr id="106" name="Google Shape;4499;p123"/>
            <p:cNvPicPr preferRelativeResize="0"/>
            <p:nvPr/>
          </p:nvPicPr>
          <p:blipFill rotWithShape="1">
            <a:blip r:embed="rId5">
              <a:alphaModFix/>
            </a:blip>
            <a:srcRect/>
            <a:stretch/>
          </p:blipFill>
          <p:spPr>
            <a:xfrm>
              <a:off x="7300767" y="1437988"/>
              <a:ext cx="1524000" cy="238125"/>
            </a:xfrm>
            <a:prstGeom prst="rect">
              <a:avLst/>
            </a:prstGeom>
            <a:noFill/>
            <a:ln>
              <a:noFill/>
            </a:ln>
          </p:spPr>
        </p:pic>
        <p:sp>
          <p:nvSpPr>
            <p:cNvPr id="2" name="Rectangle 1"/>
            <p:cNvSpPr/>
            <p:nvPr/>
          </p:nvSpPr>
          <p:spPr>
            <a:xfrm>
              <a:off x="7853860" y="1437988"/>
              <a:ext cx="1005632" cy="236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7779811" y="1402243"/>
              <a:ext cx="1470274" cy="307777"/>
            </a:xfrm>
            <a:prstGeom prst="rect">
              <a:avLst/>
            </a:prstGeom>
          </p:spPr>
          <p:txBody>
            <a:bodyPr wrap="none">
              <a:spAutoFit/>
            </a:bodyPr>
            <a:lstStyle/>
            <a:p>
              <a:pPr lvl="0">
                <a:buSzPts val="1200"/>
              </a:pPr>
              <a:r>
                <a:rPr lang="en-US" dirty="0" err="1" smtClean="0"/>
                <a:t>SobieskiMission</a:t>
              </a:r>
              <a:endParaRPr lang="en-US" dirty="0"/>
            </a:p>
          </p:txBody>
        </p:sp>
      </p:grpSp>
      <p:pic>
        <p:nvPicPr>
          <p:cNvPr id="107" name="Google Shape;4510;p123"/>
          <p:cNvPicPr preferRelativeResize="0"/>
          <p:nvPr/>
        </p:nvPicPr>
        <p:blipFill>
          <a:blip r:embed="rId11">
            <a:alphaModFix/>
          </a:blip>
          <a:stretch>
            <a:fillRect/>
          </a:stretch>
        </p:blipFill>
        <p:spPr>
          <a:xfrm>
            <a:off x="687887" y="2390052"/>
            <a:ext cx="157825" cy="815900"/>
          </a:xfrm>
          <a:prstGeom prst="rect">
            <a:avLst/>
          </a:prstGeom>
          <a:noFill/>
          <a:ln>
            <a:noFill/>
          </a:ln>
        </p:spPr>
      </p:pic>
    </p:spTree>
    <p:extLst>
      <p:ext uri="{BB962C8B-B14F-4D97-AF65-F5344CB8AC3E}">
        <p14:creationId xmlns:p14="http://schemas.microsoft.com/office/powerpoint/2010/main" val="3103982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08cee4503e_0_9"/>
          <p:cNvSpPr txBox="1">
            <a:spLocks noGrp="1"/>
          </p:cNvSpPr>
          <p:nvPr>
            <p:ph type="title"/>
          </p:nvPr>
        </p:nvSpPr>
        <p:spPr>
          <a:xfrm>
            <a:off x="3905794" y="2054627"/>
            <a:ext cx="7158900" cy="1372200"/>
          </a:xfrm>
          <a:prstGeom prst="rect">
            <a:avLst/>
          </a:prstGeom>
          <a:noFill/>
          <a:ln>
            <a:noFill/>
          </a:ln>
        </p:spPr>
        <p:txBody>
          <a:bodyPr spcFirstLastPara="1" wrap="square" lIns="0" tIns="0" rIns="0" bIns="0" anchor="b" anchorCtr="0">
            <a:noAutofit/>
          </a:bodyPr>
          <a:lstStyle/>
          <a:p>
            <a:pPr marL="0" lvl="0" indent="0" algn="l" rtl="0">
              <a:lnSpc>
                <a:spcPct val="110000"/>
              </a:lnSpc>
              <a:spcBef>
                <a:spcPts val="0"/>
              </a:spcBef>
              <a:spcAft>
                <a:spcPts val="0"/>
              </a:spcAft>
              <a:buClr>
                <a:schemeClr val="dk2"/>
              </a:buClr>
              <a:buSzPts val="2500"/>
              <a:buFont typeface="Arial"/>
              <a:buNone/>
            </a:pPr>
            <a:r>
              <a:rPr lang="en-US" b="1" dirty="0"/>
              <a:t>5</a:t>
            </a:r>
            <a:r>
              <a:rPr lang="en-US" b="1" dirty="0" smtClean="0"/>
              <a:t>. MDO formulations and the power of </a:t>
            </a:r>
            <a:r>
              <a:rPr lang="en-US" b="1" dirty="0" err="1" smtClean="0"/>
              <a:t>gemseo</a:t>
            </a:r>
            <a:endParaRPr dirty="0"/>
          </a:p>
        </p:txBody>
      </p:sp>
    </p:spTree>
    <p:extLst>
      <p:ext uri="{BB962C8B-B14F-4D97-AF65-F5344CB8AC3E}">
        <p14:creationId xmlns:p14="http://schemas.microsoft.com/office/powerpoint/2010/main" val="38090467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675" y="1295931"/>
            <a:ext cx="11915775" cy="4933950"/>
          </a:xfrm>
          <a:prstGeom prst="rect">
            <a:avLst/>
          </a:prstGeom>
        </p:spPr>
      </p:pic>
      <p:sp>
        <p:nvSpPr>
          <p:cNvPr id="3" name="TextBox 2"/>
          <p:cNvSpPr txBox="1"/>
          <p:nvPr/>
        </p:nvSpPr>
        <p:spPr>
          <a:xfrm>
            <a:off x="8260799" y="454429"/>
            <a:ext cx="2951449" cy="307777"/>
          </a:xfrm>
          <a:prstGeom prst="rect">
            <a:avLst/>
          </a:prstGeom>
          <a:noFill/>
        </p:spPr>
        <p:txBody>
          <a:bodyPr wrap="none" rtlCol="0">
            <a:spAutoFit/>
          </a:bodyPr>
          <a:lstStyle/>
          <a:p>
            <a:r>
              <a:rPr lang="en-US" dirty="0" smtClean="0"/>
              <a:t>Pas de MDA : comment on le fait ?</a:t>
            </a:r>
            <a:endParaRPr lang="en-GB" dirty="0"/>
          </a:p>
        </p:txBody>
      </p:sp>
      <p:cxnSp>
        <p:nvCxnSpPr>
          <p:cNvPr id="5" name="Straight Arrow Connector 4"/>
          <p:cNvCxnSpPr/>
          <p:nvPr/>
        </p:nvCxnSpPr>
        <p:spPr>
          <a:xfrm flipH="1">
            <a:off x="9307502" y="762206"/>
            <a:ext cx="27567" cy="2919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9408054" y="762206"/>
            <a:ext cx="2531462" cy="307777"/>
          </a:xfrm>
          <a:prstGeom prst="rect">
            <a:avLst/>
          </a:prstGeom>
        </p:spPr>
        <p:txBody>
          <a:bodyPr wrap="none">
            <a:spAutoFit/>
          </a:bodyPr>
          <a:lstStyle/>
          <a:p>
            <a:r>
              <a:rPr lang="en-US" dirty="0" smtClean="0"/>
              <a:t>Il </a:t>
            </a:r>
            <a:r>
              <a:rPr lang="en-US" dirty="0" err="1" smtClean="0"/>
              <a:t>faut</a:t>
            </a:r>
            <a:r>
              <a:rPr lang="en-US" dirty="0" smtClean="0"/>
              <a:t> le “</a:t>
            </a:r>
            <a:r>
              <a:rPr lang="fr-FR" dirty="0"/>
              <a:t>plugin privé airbus</a:t>
            </a:r>
            <a:r>
              <a:rPr lang="en-US" dirty="0" smtClean="0"/>
              <a:t>”!</a:t>
            </a:r>
            <a:r>
              <a:rPr lang="fr-FR" dirty="0"/>
              <a:t> </a:t>
            </a:r>
            <a:endParaRPr lang="en-GB" dirty="0"/>
          </a:p>
        </p:txBody>
      </p:sp>
    </p:spTree>
    <p:extLst>
      <p:ext uri="{BB962C8B-B14F-4D97-AF65-F5344CB8AC3E}">
        <p14:creationId xmlns:p14="http://schemas.microsoft.com/office/powerpoint/2010/main" val="32288138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112" y="133350"/>
            <a:ext cx="11915775" cy="6591300"/>
          </a:xfrm>
          <a:prstGeom prst="rect">
            <a:avLst/>
          </a:prstGeom>
        </p:spPr>
      </p:pic>
      <p:pic>
        <p:nvPicPr>
          <p:cNvPr id="5" name="Picture 4"/>
          <p:cNvPicPr>
            <a:picLocks noChangeAspect="1"/>
          </p:cNvPicPr>
          <p:nvPr/>
        </p:nvPicPr>
        <p:blipFill>
          <a:blip r:embed="rId2"/>
          <a:stretch>
            <a:fillRect/>
          </a:stretch>
        </p:blipFill>
        <p:spPr>
          <a:xfrm>
            <a:off x="290512" y="285750"/>
            <a:ext cx="11915775" cy="6591300"/>
          </a:xfrm>
          <a:prstGeom prst="rect">
            <a:avLst/>
          </a:prstGeom>
        </p:spPr>
      </p:pic>
    </p:spTree>
    <p:extLst>
      <p:ext uri="{BB962C8B-B14F-4D97-AF65-F5344CB8AC3E}">
        <p14:creationId xmlns:p14="http://schemas.microsoft.com/office/powerpoint/2010/main" val="36039139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8"/>
          <p:cNvSpPr txBox="1">
            <a:spLocks noGrp="1"/>
          </p:cNvSpPr>
          <p:nvPr>
            <p:ph type="body" idx="1"/>
          </p:nvPr>
        </p:nvSpPr>
        <p:spPr>
          <a:xfrm>
            <a:off x="422725" y="787800"/>
            <a:ext cx="11713200" cy="6070200"/>
          </a:xfrm>
          <a:prstGeom prst="rect">
            <a:avLst/>
          </a:prstGeom>
        </p:spPr>
        <p:txBody>
          <a:bodyPr spcFirstLastPara="1" wrap="square" lIns="0" tIns="0" rIns="0" bIns="0" anchor="t" anchorCtr="0">
            <a:noAutofit/>
          </a:bodyPr>
          <a:lstStyle/>
          <a:p>
            <a:pPr marL="0" lvl="0" indent="0" algn="l" rtl="0">
              <a:lnSpc>
                <a:spcPct val="110000"/>
              </a:lnSpc>
              <a:spcBef>
                <a:spcPts val="0"/>
              </a:spcBef>
              <a:spcAft>
                <a:spcPts val="0"/>
              </a:spcAft>
              <a:buClr>
                <a:schemeClr val="dk1"/>
              </a:buClr>
              <a:buSzPts val="1100"/>
              <a:buFont typeface="Arial"/>
              <a:buNone/>
            </a:pPr>
            <a:r>
              <a:rPr lang="en-US" sz="2300">
                <a:solidFill>
                  <a:schemeClr val="dk2"/>
                </a:solidFill>
              </a:rPr>
              <a:t>In the book of Martins &amp; Ning (</a:t>
            </a:r>
            <a:r>
              <a:rPr lang="en-US" sz="2300" u="sng">
                <a:solidFill>
                  <a:schemeClr val="hlink"/>
                </a:solidFill>
                <a:hlinkClick r:id="rId3"/>
              </a:rPr>
              <a:t>here</a:t>
            </a:r>
            <a:r>
              <a:rPr lang="en-US" sz="2300">
                <a:solidFill>
                  <a:schemeClr val="dk2"/>
                </a:solidFill>
              </a:rPr>
              <a:t>) the terminology is as follows :</a:t>
            </a:r>
            <a:endParaRPr sz="2300">
              <a:solidFill>
                <a:schemeClr val="dk2"/>
              </a:solidFill>
            </a:endParaRPr>
          </a:p>
          <a:p>
            <a:pPr marL="0" lvl="0" indent="0" algn="l" rtl="0">
              <a:lnSpc>
                <a:spcPct val="110000"/>
              </a:lnSpc>
              <a:spcBef>
                <a:spcPts val="0"/>
              </a:spcBef>
              <a:spcAft>
                <a:spcPts val="0"/>
              </a:spcAft>
              <a:buClr>
                <a:schemeClr val="dk1"/>
              </a:buClr>
              <a:buSzPts val="1100"/>
              <a:buFont typeface="Arial"/>
              <a:buNone/>
            </a:pPr>
            <a:endParaRPr sz="2300">
              <a:solidFill>
                <a:schemeClr val="dk2"/>
              </a:solidFill>
            </a:endParaRPr>
          </a:p>
          <a:p>
            <a:pPr marL="0" lvl="0" indent="0" algn="l" rtl="0">
              <a:lnSpc>
                <a:spcPct val="110000"/>
              </a:lnSpc>
              <a:spcBef>
                <a:spcPts val="0"/>
              </a:spcBef>
              <a:spcAft>
                <a:spcPts val="0"/>
              </a:spcAft>
              <a:buClr>
                <a:schemeClr val="dk1"/>
              </a:buClr>
              <a:buSzPts val="1100"/>
              <a:buFont typeface="Arial"/>
              <a:buNone/>
            </a:pPr>
            <a:r>
              <a:rPr lang="en-US" sz="2300">
                <a:solidFill>
                  <a:schemeClr val="dk2"/>
                </a:solidFill>
              </a:rPr>
              <a:t>The </a:t>
            </a:r>
            <a:r>
              <a:rPr lang="en-US" sz="2300" b="1">
                <a:solidFill>
                  <a:schemeClr val="dk2"/>
                </a:solidFill>
              </a:rPr>
              <a:t>optimisation problem</a:t>
            </a:r>
            <a:r>
              <a:rPr lang="en-US" sz="2300">
                <a:solidFill>
                  <a:schemeClr val="dk2"/>
                </a:solidFill>
              </a:rPr>
              <a:t> for a </a:t>
            </a:r>
            <a:r>
              <a:rPr lang="en-US" sz="2300" b="1">
                <a:solidFill>
                  <a:schemeClr val="dk2"/>
                </a:solidFill>
              </a:rPr>
              <a:t>MultiDisciplinary system</a:t>
            </a:r>
            <a:r>
              <a:rPr lang="en-US" sz="2300">
                <a:solidFill>
                  <a:schemeClr val="dk2"/>
                </a:solidFill>
              </a:rPr>
              <a:t> is a </a:t>
            </a:r>
            <a:r>
              <a:rPr lang="en-US" sz="2300" b="1">
                <a:solidFill>
                  <a:schemeClr val="dk2"/>
                </a:solidFill>
              </a:rPr>
              <a:t>MDO problem</a:t>
            </a:r>
            <a:r>
              <a:rPr lang="en-US" sz="2300">
                <a:solidFill>
                  <a:schemeClr val="dk2"/>
                </a:solidFill>
              </a:rPr>
              <a:t>. The </a:t>
            </a:r>
            <a:r>
              <a:rPr lang="en-US" sz="2300" b="1">
                <a:solidFill>
                  <a:schemeClr val="dk2"/>
                </a:solidFill>
              </a:rPr>
              <a:t>objective functions</a:t>
            </a:r>
            <a:r>
              <a:rPr lang="en-US" sz="2300">
                <a:solidFill>
                  <a:schemeClr val="dk2"/>
                </a:solidFill>
              </a:rPr>
              <a:t> and </a:t>
            </a:r>
            <a:r>
              <a:rPr lang="en-US" sz="2300" b="1">
                <a:solidFill>
                  <a:schemeClr val="dk2"/>
                </a:solidFill>
              </a:rPr>
              <a:t>constraints functions</a:t>
            </a:r>
            <a:r>
              <a:rPr lang="en-US" sz="2300">
                <a:solidFill>
                  <a:schemeClr val="dk2"/>
                </a:solidFill>
              </a:rPr>
              <a:t> are called “</a:t>
            </a:r>
            <a:r>
              <a:rPr lang="en-US" sz="2300" b="1">
                <a:solidFill>
                  <a:schemeClr val="dk2"/>
                </a:solidFill>
              </a:rPr>
              <a:t>functions of interest</a:t>
            </a:r>
            <a:r>
              <a:rPr lang="en-US" sz="2300">
                <a:solidFill>
                  <a:schemeClr val="dk2"/>
                </a:solidFill>
              </a:rPr>
              <a:t>”. The equations of the models are the “</a:t>
            </a:r>
            <a:r>
              <a:rPr lang="en-US" sz="2300" b="1">
                <a:solidFill>
                  <a:schemeClr val="dk2"/>
                </a:solidFill>
              </a:rPr>
              <a:t>governing equations</a:t>
            </a:r>
            <a:r>
              <a:rPr lang="en-US" sz="2300">
                <a:solidFill>
                  <a:schemeClr val="dk2"/>
                </a:solidFill>
              </a:rPr>
              <a:t>”.</a:t>
            </a:r>
            <a:endParaRPr sz="2300">
              <a:solidFill>
                <a:schemeClr val="dk2"/>
              </a:solidFill>
            </a:endParaRPr>
          </a:p>
          <a:p>
            <a:pPr marL="0" lvl="0" indent="0" algn="l" rtl="0">
              <a:lnSpc>
                <a:spcPct val="110000"/>
              </a:lnSpc>
              <a:spcBef>
                <a:spcPts val="0"/>
              </a:spcBef>
              <a:spcAft>
                <a:spcPts val="0"/>
              </a:spcAft>
              <a:buClr>
                <a:schemeClr val="dk1"/>
              </a:buClr>
              <a:buSzPts val="1100"/>
              <a:buFont typeface="Arial"/>
              <a:buNone/>
            </a:pPr>
            <a:endParaRPr sz="2300">
              <a:solidFill>
                <a:schemeClr val="dk2"/>
              </a:solidFill>
            </a:endParaRPr>
          </a:p>
          <a:p>
            <a:pPr marL="0" lvl="0" indent="0" algn="l" rtl="0">
              <a:lnSpc>
                <a:spcPct val="110000"/>
              </a:lnSpc>
              <a:spcBef>
                <a:spcPts val="0"/>
              </a:spcBef>
              <a:spcAft>
                <a:spcPts val="0"/>
              </a:spcAft>
              <a:buClr>
                <a:schemeClr val="dk1"/>
              </a:buClr>
              <a:buSzPts val="1100"/>
              <a:buFont typeface="Arial"/>
              <a:buNone/>
            </a:pPr>
            <a:r>
              <a:rPr lang="en-US" sz="2300">
                <a:solidFill>
                  <a:schemeClr val="dk2"/>
                </a:solidFill>
              </a:rPr>
              <a:t>A same optimisation problem can be </a:t>
            </a:r>
            <a:r>
              <a:rPr lang="en-US" sz="2300" b="1">
                <a:solidFill>
                  <a:schemeClr val="dk2"/>
                </a:solidFill>
              </a:rPr>
              <a:t>defined</a:t>
            </a:r>
            <a:r>
              <a:rPr lang="en-US" sz="2300">
                <a:solidFill>
                  <a:schemeClr val="dk2"/>
                </a:solidFill>
              </a:rPr>
              <a:t> (or </a:t>
            </a:r>
            <a:r>
              <a:rPr lang="en-US" sz="2300" b="1">
                <a:solidFill>
                  <a:schemeClr val="dk2"/>
                </a:solidFill>
              </a:rPr>
              <a:t>formulated</a:t>
            </a:r>
            <a:r>
              <a:rPr lang="en-US" sz="2300">
                <a:solidFill>
                  <a:schemeClr val="dk2"/>
                </a:solidFill>
              </a:rPr>
              <a:t>) in different (mathematically equivalent) ways. It can be </a:t>
            </a:r>
            <a:r>
              <a:rPr lang="en-US" sz="2300" b="1">
                <a:solidFill>
                  <a:schemeClr val="dk2"/>
                </a:solidFill>
              </a:rPr>
              <a:t>solved</a:t>
            </a:r>
            <a:r>
              <a:rPr lang="en-US" sz="2300">
                <a:solidFill>
                  <a:schemeClr val="dk2"/>
                </a:solidFill>
              </a:rPr>
              <a:t> in the same way it has be firstly defined or in an another equivalent way it has been </a:t>
            </a:r>
            <a:r>
              <a:rPr lang="en-US" sz="2300" b="1">
                <a:solidFill>
                  <a:schemeClr val="dk2"/>
                </a:solidFill>
              </a:rPr>
              <a:t>casted/represented</a:t>
            </a:r>
            <a:r>
              <a:rPr lang="en-US" sz="2300">
                <a:solidFill>
                  <a:schemeClr val="dk2"/>
                </a:solidFill>
              </a:rPr>
              <a:t>.</a:t>
            </a:r>
            <a:endParaRPr sz="2300">
              <a:solidFill>
                <a:schemeClr val="dk2"/>
              </a:solidFill>
            </a:endParaRPr>
          </a:p>
          <a:p>
            <a:pPr marL="0" lvl="0" indent="0" algn="l" rtl="0">
              <a:lnSpc>
                <a:spcPct val="110000"/>
              </a:lnSpc>
              <a:spcBef>
                <a:spcPts val="0"/>
              </a:spcBef>
              <a:spcAft>
                <a:spcPts val="0"/>
              </a:spcAft>
              <a:buClr>
                <a:schemeClr val="dk1"/>
              </a:buClr>
              <a:buSzPts val="1100"/>
              <a:buFont typeface="Arial"/>
              <a:buNone/>
            </a:pPr>
            <a:endParaRPr sz="2300">
              <a:solidFill>
                <a:schemeClr val="dk2"/>
              </a:solidFill>
            </a:endParaRPr>
          </a:p>
          <a:p>
            <a:pPr marL="0" lvl="0" indent="0" algn="l" rtl="0">
              <a:lnSpc>
                <a:spcPct val="110000"/>
              </a:lnSpc>
              <a:spcBef>
                <a:spcPts val="0"/>
              </a:spcBef>
              <a:spcAft>
                <a:spcPts val="0"/>
              </a:spcAft>
              <a:buClr>
                <a:schemeClr val="dk1"/>
              </a:buClr>
              <a:buSzPts val="1100"/>
              <a:buFont typeface="Arial"/>
              <a:buNone/>
            </a:pPr>
            <a:r>
              <a:rPr lang="en-US" sz="2300">
                <a:solidFill>
                  <a:schemeClr val="dk2"/>
                </a:solidFill>
              </a:rPr>
              <a:t>They say MDF,IDF, … “</a:t>
            </a:r>
            <a:r>
              <a:rPr lang="en-US" sz="2300" b="1">
                <a:solidFill>
                  <a:schemeClr val="dk2"/>
                </a:solidFill>
              </a:rPr>
              <a:t>architectures</a:t>
            </a:r>
            <a:r>
              <a:rPr lang="en-US" sz="2300">
                <a:solidFill>
                  <a:schemeClr val="dk2"/>
                </a:solidFill>
              </a:rPr>
              <a:t>” to design the different “</a:t>
            </a:r>
            <a:r>
              <a:rPr lang="en-US" sz="2300" b="1">
                <a:solidFill>
                  <a:schemeClr val="dk2"/>
                </a:solidFill>
              </a:rPr>
              <a:t>methods</a:t>
            </a:r>
            <a:r>
              <a:rPr lang="en-US" sz="2300">
                <a:solidFill>
                  <a:schemeClr val="dk2"/>
                </a:solidFill>
              </a:rPr>
              <a:t>”/”</a:t>
            </a:r>
            <a:r>
              <a:rPr lang="en-US" sz="2300" b="1">
                <a:solidFill>
                  <a:schemeClr val="dk2"/>
                </a:solidFill>
              </a:rPr>
              <a:t>algorithms</a:t>
            </a:r>
            <a:r>
              <a:rPr lang="en-US" sz="2300">
                <a:solidFill>
                  <a:schemeClr val="dk2"/>
                </a:solidFill>
              </a:rPr>
              <a:t>” of representing/formulating and/or solving the problem. </a:t>
            </a:r>
            <a:endParaRPr sz="2300">
              <a:solidFill>
                <a:schemeClr val="dk2"/>
              </a:solidFill>
            </a:endParaRPr>
          </a:p>
          <a:p>
            <a:pPr marL="0" lvl="0" indent="0" algn="l" rtl="0">
              <a:lnSpc>
                <a:spcPct val="110000"/>
              </a:lnSpc>
              <a:spcBef>
                <a:spcPts val="0"/>
              </a:spcBef>
              <a:spcAft>
                <a:spcPts val="0"/>
              </a:spcAft>
              <a:buClr>
                <a:schemeClr val="dk1"/>
              </a:buClr>
              <a:buSzPts val="1100"/>
              <a:buFont typeface="Arial"/>
              <a:buNone/>
            </a:pPr>
            <a:endParaRPr sz="2300">
              <a:solidFill>
                <a:schemeClr val="dk2"/>
              </a:solidFill>
            </a:endParaRPr>
          </a:p>
          <a:p>
            <a:pPr marL="0" lvl="0" indent="0" algn="l" rtl="0">
              <a:lnSpc>
                <a:spcPct val="110000"/>
              </a:lnSpc>
              <a:spcBef>
                <a:spcPts val="0"/>
              </a:spcBef>
              <a:spcAft>
                <a:spcPts val="0"/>
              </a:spcAft>
              <a:buClr>
                <a:schemeClr val="dk1"/>
              </a:buClr>
              <a:buSzPts val="1100"/>
              <a:buFont typeface="Arial"/>
              <a:buNone/>
            </a:pPr>
            <a:r>
              <a:rPr lang="en-US" sz="2300">
                <a:solidFill>
                  <a:schemeClr val="dk2"/>
                </a:solidFill>
              </a:rPr>
              <a:t>In gemseo as in other articles, they are using MDF,IDF, … “</a:t>
            </a:r>
            <a:r>
              <a:rPr lang="en-US" sz="2300" b="1">
                <a:solidFill>
                  <a:schemeClr val="dk2"/>
                </a:solidFill>
              </a:rPr>
              <a:t>formulation</a:t>
            </a:r>
            <a:r>
              <a:rPr lang="en-US" sz="2300">
                <a:solidFill>
                  <a:schemeClr val="dk2"/>
                </a:solidFill>
              </a:rPr>
              <a:t>”, the mathematical </a:t>
            </a:r>
            <a:r>
              <a:rPr lang="en-US" sz="2300" b="1">
                <a:solidFill>
                  <a:schemeClr val="dk2"/>
                </a:solidFill>
              </a:rPr>
              <a:t>strategy</a:t>
            </a:r>
            <a:r>
              <a:rPr lang="en-US" sz="2300">
                <a:solidFill>
                  <a:schemeClr val="dk2"/>
                </a:solidFill>
              </a:rPr>
              <a:t> used to </a:t>
            </a:r>
            <a:r>
              <a:rPr lang="en-US" sz="2300" b="1">
                <a:solidFill>
                  <a:schemeClr val="dk2"/>
                </a:solidFill>
              </a:rPr>
              <a:t>define </a:t>
            </a:r>
            <a:r>
              <a:rPr lang="en-US" sz="2300">
                <a:solidFill>
                  <a:schemeClr val="dk2"/>
                </a:solidFill>
              </a:rPr>
              <a:t>the optimization problem(s) to be </a:t>
            </a:r>
            <a:r>
              <a:rPr lang="en-US" sz="2300" b="1">
                <a:solidFill>
                  <a:schemeClr val="dk2"/>
                </a:solidFill>
              </a:rPr>
              <a:t>solved</a:t>
            </a:r>
            <a:r>
              <a:rPr lang="en-US" sz="2300">
                <a:solidFill>
                  <a:schemeClr val="dk2"/>
                </a:solidFill>
              </a:rPr>
              <a:t>.  </a:t>
            </a:r>
            <a:endParaRPr sz="2300">
              <a:solidFill>
                <a:schemeClr val="dk2"/>
              </a:solidFill>
            </a:endParaRPr>
          </a:p>
        </p:txBody>
      </p:sp>
      <p:sp>
        <p:nvSpPr>
          <p:cNvPr id="225" name="Google Shape;225;p28"/>
          <p:cNvSpPr txBox="1">
            <a:spLocks noGrp="1"/>
          </p:cNvSpPr>
          <p:nvPr>
            <p:ph type="title"/>
          </p:nvPr>
        </p:nvSpPr>
        <p:spPr>
          <a:xfrm>
            <a:off x="332700" y="309825"/>
            <a:ext cx="11232000" cy="519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b="1"/>
              <a:t>Set up of the used terminology / Definition of your need</a:t>
            </a:r>
            <a:endParaRPr b="1"/>
          </a:p>
        </p:txBody>
      </p:sp>
      <p:sp>
        <p:nvSpPr>
          <p:cNvPr id="226" name="Google Shape;226;p28"/>
          <p:cNvSpPr txBox="1">
            <a:spLocks noGrp="1"/>
          </p:cNvSpPr>
          <p:nvPr>
            <p:ph type="sldNum" idx="12"/>
          </p:nvPr>
        </p:nvSpPr>
        <p:spPr>
          <a:xfrm>
            <a:off x="478800" y="6444000"/>
            <a:ext cx="288000" cy="21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888888"/>
              </a:buClr>
              <a:buSzPts val="800"/>
              <a:buFont typeface="Arial"/>
              <a:buNone/>
            </a:pPr>
            <a:fld id="{00000000-1234-1234-1234-123412341234}" type="slidenum">
              <a:rPr lang="en-US"/>
              <a:t>6</a:t>
            </a:fld>
            <a:endParaRPr/>
          </a:p>
        </p:txBody>
      </p:sp>
    </p:spTree>
    <p:extLst>
      <p:ext uri="{BB962C8B-B14F-4D97-AF65-F5344CB8AC3E}">
        <p14:creationId xmlns:p14="http://schemas.microsoft.com/office/powerpoint/2010/main" val="3960822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64585" y="0"/>
            <a:ext cx="7062830" cy="6858000"/>
          </a:xfrm>
          <a:prstGeom prst="rect">
            <a:avLst/>
          </a:prstGeom>
        </p:spPr>
      </p:pic>
    </p:spTree>
    <p:extLst>
      <p:ext uri="{BB962C8B-B14F-4D97-AF65-F5344CB8AC3E}">
        <p14:creationId xmlns:p14="http://schemas.microsoft.com/office/powerpoint/2010/main" val="36083578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06319" y="0"/>
            <a:ext cx="6379361" cy="6858000"/>
          </a:xfrm>
          <a:prstGeom prst="rect">
            <a:avLst/>
          </a:prstGeom>
        </p:spPr>
      </p:pic>
    </p:spTree>
    <p:extLst>
      <p:ext uri="{BB962C8B-B14F-4D97-AF65-F5344CB8AC3E}">
        <p14:creationId xmlns:p14="http://schemas.microsoft.com/office/powerpoint/2010/main" val="9717274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5308855"/>
          </a:xfrm>
          <a:prstGeom prst="rect">
            <a:avLst/>
          </a:prstGeom>
        </p:spPr>
      </p:pic>
      <p:pic>
        <p:nvPicPr>
          <p:cNvPr id="3" name="Picture 2"/>
          <p:cNvPicPr>
            <a:picLocks noChangeAspect="1"/>
          </p:cNvPicPr>
          <p:nvPr/>
        </p:nvPicPr>
        <p:blipFill>
          <a:blip r:embed="rId3"/>
          <a:stretch>
            <a:fillRect/>
          </a:stretch>
        </p:blipFill>
        <p:spPr>
          <a:xfrm>
            <a:off x="270298" y="5601410"/>
            <a:ext cx="3516896" cy="948680"/>
          </a:xfrm>
          <a:prstGeom prst="rect">
            <a:avLst/>
          </a:prstGeom>
        </p:spPr>
      </p:pic>
    </p:spTree>
    <p:extLst>
      <p:ext uri="{BB962C8B-B14F-4D97-AF65-F5344CB8AC3E}">
        <p14:creationId xmlns:p14="http://schemas.microsoft.com/office/powerpoint/2010/main" val="12508360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8087" y="0"/>
            <a:ext cx="10335825" cy="6858000"/>
          </a:xfrm>
          <a:prstGeom prst="rect">
            <a:avLst/>
          </a:prstGeom>
        </p:spPr>
      </p:pic>
    </p:spTree>
    <p:extLst>
      <p:ext uri="{BB962C8B-B14F-4D97-AF65-F5344CB8AC3E}">
        <p14:creationId xmlns:p14="http://schemas.microsoft.com/office/powerpoint/2010/main" val="38587554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GB" sz="2000" dirty="0"/>
              <a:t>For these reasons, GEMS was developed with </a:t>
            </a:r>
            <a:r>
              <a:rPr lang="en-GB" sz="2000" b="1" dirty="0"/>
              <a:t>multi-level MDO formulations </a:t>
            </a:r>
            <a:r>
              <a:rPr lang="en-GB" sz="2000" dirty="0"/>
              <a:t>as an important use </a:t>
            </a:r>
            <a:r>
              <a:rPr lang="en-GB" sz="2000" dirty="0" smtClean="0"/>
              <a:t>case, with </a:t>
            </a:r>
            <a:r>
              <a:rPr lang="en-GB" sz="2000" dirty="0"/>
              <a:t>the possibility to </a:t>
            </a:r>
            <a:r>
              <a:rPr lang="en-GB" sz="2000" b="1" dirty="0"/>
              <a:t>reuse</a:t>
            </a:r>
            <a:r>
              <a:rPr lang="en-GB" sz="2000" dirty="0"/>
              <a:t> existing black-box optimization software. This is a substantial </a:t>
            </a:r>
            <a:r>
              <a:rPr lang="en-GB" sz="2000" dirty="0" smtClean="0"/>
              <a:t>difference with NASA's </a:t>
            </a:r>
            <a:r>
              <a:rPr lang="en-GB" sz="2000" dirty="0" err="1" smtClean="0"/>
              <a:t>OpenMDAO</a:t>
            </a:r>
            <a:r>
              <a:rPr lang="en-GB" sz="2000" dirty="0" smtClean="0"/>
              <a:t>, </a:t>
            </a:r>
            <a:r>
              <a:rPr lang="en-GB" sz="2000" dirty="0"/>
              <a:t>which </a:t>
            </a:r>
            <a:r>
              <a:rPr lang="en-GB" sz="2000" b="1" dirty="0"/>
              <a:t>mainly targets MDF and IDF </a:t>
            </a:r>
            <a:r>
              <a:rPr lang="en-GB" sz="2000" dirty="0"/>
              <a:t>since the rewriting of the code for </a:t>
            </a:r>
            <a:r>
              <a:rPr lang="en-GB" sz="2000" dirty="0" smtClean="0"/>
              <a:t>version 1.0.0</a:t>
            </a:r>
          </a:p>
          <a:p>
            <a:pPr marL="133350" indent="0">
              <a:buNone/>
            </a:pPr>
            <a:endParaRPr lang="en-US" sz="2000" dirty="0"/>
          </a:p>
          <a:p>
            <a:pPr marL="133350" indent="0">
              <a:buNone/>
            </a:pPr>
            <a:r>
              <a:rPr lang="en-US" sz="2000" dirty="0" smtClean="0"/>
              <a:t>(</a:t>
            </a:r>
            <a:r>
              <a:rPr lang="en-GB" sz="2000" dirty="0"/>
              <a:t>GEMS: A Python Library for Automation </a:t>
            </a:r>
            <a:r>
              <a:rPr lang="en-GB" sz="2000" dirty="0" smtClean="0"/>
              <a:t>of Multidisciplinary </a:t>
            </a:r>
            <a:r>
              <a:rPr lang="en-GB" sz="2000" dirty="0"/>
              <a:t>Design Optimization </a:t>
            </a:r>
            <a:r>
              <a:rPr lang="en-GB" sz="2000" dirty="0" err="1" smtClean="0"/>
              <a:t>ProcessGeneration</a:t>
            </a:r>
            <a:r>
              <a:rPr lang="en-GB" sz="2000" dirty="0" smtClean="0"/>
              <a:t> p2)</a:t>
            </a:r>
          </a:p>
          <a:p>
            <a:pPr marL="133350" indent="0">
              <a:buNone/>
            </a:pPr>
            <a:endParaRPr lang="en-US" sz="2000" dirty="0"/>
          </a:p>
          <a:p>
            <a:pPr marL="133350" indent="0">
              <a:buNone/>
            </a:pPr>
            <a:endParaRPr lang="en-US" sz="2000" dirty="0"/>
          </a:p>
          <a:p>
            <a:pPr marL="133350" indent="0">
              <a:buNone/>
            </a:pPr>
            <a:r>
              <a:rPr lang="en-GB" sz="2000" dirty="0"/>
              <a:t>T</a:t>
            </a:r>
            <a:r>
              <a:rPr lang="en-GB" sz="2000" dirty="0" smtClean="0"/>
              <a:t>he </a:t>
            </a:r>
            <a:r>
              <a:rPr lang="en-GB" sz="2000" dirty="0"/>
              <a:t>Benders decomposition </a:t>
            </a:r>
            <a:r>
              <a:rPr lang="en-GB" sz="2000" dirty="0" smtClean="0"/>
              <a:t>(1962) is </a:t>
            </a:r>
            <a:r>
              <a:rPr lang="en-GB" sz="2000" dirty="0"/>
              <a:t>a keystone for two multi-level </a:t>
            </a:r>
            <a:r>
              <a:rPr lang="en-GB" sz="2000" dirty="0" smtClean="0"/>
              <a:t>methods : </a:t>
            </a:r>
          </a:p>
          <a:p>
            <a:pPr marL="133350" indent="0">
              <a:buNone/>
            </a:pPr>
            <a:r>
              <a:rPr lang="en-US" sz="2000" dirty="0" smtClean="0"/>
              <a:t>See “</a:t>
            </a:r>
            <a:r>
              <a:rPr lang="en-GB" sz="2000" b="1" dirty="0"/>
              <a:t>GEMS, a Generic Engine for MDO Scenarios: Key Features </a:t>
            </a:r>
            <a:r>
              <a:rPr lang="en-GB" sz="2000" b="1" dirty="0" smtClean="0"/>
              <a:t>In Application” p6</a:t>
            </a:r>
            <a:endParaRPr lang="en-GB" sz="2000" dirty="0" smtClean="0"/>
          </a:p>
          <a:p>
            <a:pPr marL="133350" indent="0">
              <a:buNone/>
            </a:pPr>
            <a:r>
              <a:rPr lang="en-GB" sz="2000" dirty="0" smtClean="0"/>
              <a:t>see also </a:t>
            </a:r>
            <a:r>
              <a:rPr lang="en-GB" sz="2000" dirty="0" err="1" smtClean="0"/>
              <a:t>Programmation</a:t>
            </a:r>
            <a:r>
              <a:rPr lang="en-GB" sz="2000" dirty="0" smtClean="0"/>
              <a:t> </a:t>
            </a:r>
            <a:r>
              <a:rPr lang="en-GB" sz="2000" dirty="0" err="1" smtClean="0"/>
              <a:t>mathématique</a:t>
            </a:r>
            <a:r>
              <a:rPr lang="en-GB" sz="2000" dirty="0" smtClean="0"/>
              <a:t> </a:t>
            </a:r>
            <a:r>
              <a:rPr lang="en-GB" sz="2000" b="1" dirty="0" err="1" smtClean="0"/>
              <a:t>Minoux</a:t>
            </a:r>
            <a:r>
              <a:rPr lang="en-GB" sz="2000" b="1" dirty="0" smtClean="0"/>
              <a:t> Tome 2 p89 </a:t>
            </a:r>
            <a:r>
              <a:rPr lang="en-GB" sz="2000" dirty="0" smtClean="0"/>
              <a:t>(</a:t>
            </a:r>
            <a:r>
              <a:rPr lang="en-GB" sz="2000" dirty="0" err="1" smtClean="0"/>
              <a:t>Problèmes</a:t>
            </a:r>
            <a:r>
              <a:rPr lang="en-GB" sz="2000" dirty="0" smtClean="0"/>
              <a:t> de type 2 structure bloc </a:t>
            </a:r>
            <a:r>
              <a:rPr lang="en-GB" sz="2000" dirty="0" err="1" smtClean="0"/>
              <a:t>diagonale</a:t>
            </a:r>
            <a:r>
              <a:rPr lang="en-GB" sz="2000" dirty="0" smtClean="0"/>
              <a:t> avec variables </a:t>
            </a:r>
            <a:r>
              <a:rPr lang="en-GB" sz="2000" dirty="0" err="1" smtClean="0"/>
              <a:t>couplantes</a:t>
            </a:r>
            <a:r>
              <a:rPr lang="en-GB" sz="2000" dirty="0" smtClean="0"/>
              <a:t>)</a:t>
            </a:r>
            <a:endParaRPr lang="en-GB" sz="2000" dirty="0"/>
          </a:p>
        </p:txBody>
      </p:sp>
      <p:sp>
        <p:nvSpPr>
          <p:cNvPr id="3" name="Title 2"/>
          <p:cNvSpPr>
            <a:spLocks noGrp="1"/>
          </p:cNvSpPr>
          <p:nvPr>
            <p:ph type="title"/>
          </p:nvPr>
        </p:nvSpPr>
        <p:spPr/>
        <p:txBody>
          <a:bodyPr/>
          <a:lstStyle/>
          <a:p>
            <a:r>
              <a:rPr lang="en-US" dirty="0" smtClean="0"/>
              <a:t>GEMS vs </a:t>
            </a:r>
            <a:r>
              <a:rPr lang="en-US" dirty="0" err="1" smtClean="0"/>
              <a:t>OpenMDAO</a:t>
            </a:r>
            <a:endParaRPr lang="en-GB" dirty="0"/>
          </a:p>
        </p:txBody>
      </p:sp>
    </p:spTree>
    <p:extLst>
      <p:ext uri="{BB962C8B-B14F-4D97-AF65-F5344CB8AC3E}">
        <p14:creationId xmlns:p14="http://schemas.microsoft.com/office/powerpoint/2010/main" val="377241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3004081"/>
          </a:xfrm>
          <a:prstGeom prst="rect">
            <a:avLst/>
          </a:prstGeom>
        </p:spPr>
      </p:pic>
      <p:pic>
        <p:nvPicPr>
          <p:cNvPr id="3" name="Picture 2"/>
          <p:cNvPicPr>
            <a:picLocks noChangeAspect="1"/>
          </p:cNvPicPr>
          <p:nvPr/>
        </p:nvPicPr>
        <p:blipFill>
          <a:blip r:embed="rId3"/>
          <a:stretch>
            <a:fillRect/>
          </a:stretch>
        </p:blipFill>
        <p:spPr>
          <a:xfrm>
            <a:off x="138815" y="3223275"/>
            <a:ext cx="6457950" cy="981075"/>
          </a:xfrm>
          <a:prstGeom prst="rect">
            <a:avLst/>
          </a:prstGeom>
        </p:spPr>
      </p:pic>
      <p:pic>
        <p:nvPicPr>
          <p:cNvPr id="4" name="Picture 3"/>
          <p:cNvPicPr>
            <a:picLocks noChangeAspect="1"/>
          </p:cNvPicPr>
          <p:nvPr/>
        </p:nvPicPr>
        <p:blipFill>
          <a:blip r:embed="rId4"/>
          <a:stretch>
            <a:fillRect/>
          </a:stretch>
        </p:blipFill>
        <p:spPr>
          <a:xfrm>
            <a:off x="7216280" y="3429177"/>
            <a:ext cx="4631024" cy="1450589"/>
          </a:xfrm>
          <a:prstGeom prst="rect">
            <a:avLst/>
          </a:prstGeom>
        </p:spPr>
      </p:pic>
      <p:pic>
        <p:nvPicPr>
          <p:cNvPr id="5" name="Picture 4"/>
          <p:cNvPicPr>
            <a:picLocks noChangeAspect="1"/>
          </p:cNvPicPr>
          <p:nvPr/>
        </p:nvPicPr>
        <p:blipFill>
          <a:blip r:embed="rId5"/>
          <a:stretch>
            <a:fillRect/>
          </a:stretch>
        </p:blipFill>
        <p:spPr>
          <a:xfrm>
            <a:off x="138815" y="4204350"/>
            <a:ext cx="4743450" cy="2381250"/>
          </a:xfrm>
          <a:prstGeom prst="rect">
            <a:avLst/>
          </a:prstGeom>
        </p:spPr>
      </p:pic>
      <p:pic>
        <p:nvPicPr>
          <p:cNvPr id="6" name="Picture 5"/>
          <p:cNvPicPr>
            <a:picLocks noChangeAspect="1"/>
          </p:cNvPicPr>
          <p:nvPr/>
        </p:nvPicPr>
        <p:blipFill>
          <a:blip r:embed="rId6"/>
          <a:stretch>
            <a:fillRect/>
          </a:stretch>
        </p:blipFill>
        <p:spPr>
          <a:xfrm>
            <a:off x="7905828" y="4977906"/>
            <a:ext cx="1791659" cy="1607694"/>
          </a:xfrm>
          <a:prstGeom prst="rect">
            <a:avLst/>
          </a:prstGeom>
        </p:spPr>
      </p:pic>
    </p:spTree>
    <p:extLst>
      <p:ext uri="{BB962C8B-B14F-4D97-AF65-F5344CB8AC3E}">
        <p14:creationId xmlns:p14="http://schemas.microsoft.com/office/powerpoint/2010/main" val="30154573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08cee4503e_0_9"/>
          <p:cNvSpPr txBox="1">
            <a:spLocks noGrp="1"/>
          </p:cNvSpPr>
          <p:nvPr>
            <p:ph type="title"/>
          </p:nvPr>
        </p:nvSpPr>
        <p:spPr>
          <a:xfrm>
            <a:off x="3905793" y="2054627"/>
            <a:ext cx="7830015" cy="1372200"/>
          </a:xfrm>
          <a:prstGeom prst="rect">
            <a:avLst/>
          </a:prstGeom>
          <a:noFill/>
          <a:ln>
            <a:noFill/>
          </a:ln>
        </p:spPr>
        <p:txBody>
          <a:bodyPr spcFirstLastPara="1" wrap="square" lIns="0" tIns="0" rIns="0" bIns="0" anchor="b" anchorCtr="0">
            <a:noAutofit/>
          </a:bodyPr>
          <a:lstStyle/>
          <a:p>
            <a:pPr marL="0" lvl="0" indent="0" algn="l" rtl="0">
              <a:lnSpc>
                <a:spcPct val="110000"/>
              </a:lnSpc>
              <a:spcBef>
                <a:spcPts val="0"/>
              </a:spcBef>
              <a:spcAft>
                <a:spcPts val="0"/>
              </a:spcAft>
              <a:buClr>
                <a:schemeClr val="dk2"/>
              </a:buClr>
              <a:buSzPts val="2500"/>
              <a:buFont typeface="Arial"/>
              <a:buNone/>
            </a:pPr>
            <a:r>
              <a:rPr lang="en-US" b="1" dirty="0" smtClean="0"/>
              <a:t>6. </a:t>
            </a:r>
            <a:r>
              <a:rPr lang="en-US" b="1" dirty="0" err="1" smtClean="0"/>
              <a:t>SoSTrades</a:t>
            </a:r>
            <a:r>
              <a:rPr lang="en-US" b="1" dirty="0" smtClean="0"/>
              <a:t> processes and Tree views</a:t>
            </a:r>
            <a:br>
              <a:rPr lang="en-US" b="1" dirty="0" smtClean="0"/>
            </a:br>
            <a:r>
              <a:rPr lang="en-US" b="1" dirty="0"/>
              <a:t> </a:t>
            </a:r>
            <a:r>
              <a:rPr lang="en-US" b="1" dirty="0" smtClean="0"/>
              <a:t>   What about the complementarity/convergence</a:t>
            </a:r>
            <a:br>
              <a:rPr lang="en-US" b="1" dirty="0" smtClean="0"/>
            </a:br>
            <a:r>
              <a:rPr lang="en-US" b="1" dirty="0"/>
              <a:t> </a:t>
            </a:r>
            <a:r>
              <a:rPr lang="en-US" b="1" dirty="0" smtClean="0"/>
              <a:t>   with </a:t>
            </a:r>
            <a:r>
              <a:rPr lang="en-US" b="1" dirty="0" err="1" smtClean="0"/>
              <a:t>SoSTrades</a:t>
            </a:r>
            <a:r>
              <a:rPr lang="en-US" b="1" dirty="0" smtClean="0"/>
              <a:t> functions and GUI? </a:t>
            </a:r>
            <a:endParaRPr dirty="0"/>
          </a:p>
        </p:txBody>
      </p:sp>
    </p:spTree>
    <p:extLst>
      <p:ext uri="{BB962C8B-B14F-4D97-AF65-F5344CB8AC3E}">
        <p14:creationId xmlns:p14="http://schemas.microsoft.com/office/powerpoint/2010/main" val="200747281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sp>
        <p:nvSpPr>
          <p:cNvPr id="4459" name="Google Shape;4459;p123"/>
          <p:cNvSpPr txBox="1">
            <a:spLocks noGrp="1"/>
          </p:cNvSpPr>
          <p:nvPr>
            <p:ph type="title"/>
          </p:nvPr>
        </p:nvSpPr>
        <p:spPr>
          <a:xfrm>
            <a:off x="194475" y="293825"/>
            <a:ext cx="11232000" cy="900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2500"/>
              <a:buNone/>
            </a:pPr>
            <a:r>
              <a:rPr lang="en-US" dirty="0" err="1" smtClean="0"/>
              <a:t>SoSTrades</a:t>
            </a:r>
            <a:r>
              <a:rPr lang="en-US" dirty="0" smtClean="0"/>
              <a:t> list of processes</a:t>
            </a:r>
            <a:endParaRPr dirty="0"/>
          </a:p>
        </p:txBody>
      </p:sp>
      <p:sp>
        <p:nvSpPr>
          <p:cNvPr id="4511" name="Google Shape;4511;p123"/>
          <p:cNvSpPr txBox="1">
            <a:spLocks noGrp="1"/>
          </p:cNvSpPr>
          <p:nvPr>
            <p:ph type="sldNum" idx="12"/>
          </p:nvPr>
        </p:nvSpPr>
        <p:spPr>
          <a:xfrm>
            <a:off x="478800" y="6444000"/>
            <a:ext cx="288000" cy="21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888888"/>
              </a:buClr>
              <a:buSzPts val="800"/>
              <a:buFont typeface="Arial"/>
              <a:buNone/>
            </a:pPr>
            <a:fld id="{00000000-1234-1234-1234-123412341234}" type="slidenum">
              <a:rPr lang="en-US"/>
              <a:t>67</a:t>
            </a:fld>
            <a:endParaRPr/>
          </a:p>
        </p:txBody>
      </p:sp>
      <p:graphicFrame>
        <p:nvGraphicFramePr>
          <p:cNvPr id="2" name="Table 1"/>
          <p:cNvGraphicFramePr>
            <a:graphicFrameLocks noGrp="1"/>
          </p:cNvGraphicFramePr>
          <p:nvPr>
            <p:extLst>
              <p:ext uri="{D42A27DB-BD31-4B8C-83A1-F6EECF244321}">
                <p14:modId xmlns:p14="http://schemas.microsoft.com/office/powerpoint/2010/main" val="105782459"/>
              </p:ext>
            </p:extLst>
          </p:nvPr>
        </p:nvGraphicFramePr>
        <p:xfrm>
          <a:off x="1745482" y="1343255"/>
          <a:ext cx="7677077" cy="4754880"/>
        </p:xfrm>
        <a:graphic>
          <a:graphicData uri="http://schemas.openxmlformats.org/drawingml/2006/table">
            <a:tbl>
              <a:tblPr firstRow="1" bandRow="1">
                <a:tableStyleId>{D830EC69-B87B-4918-9E3E-7FED8CB5AC7A}</a:tableStyleId>
              </a:tblPr>
              <a:tblGrid>
                <a:gridCol w="4980458"/>
                <a:gridCol w="2696619"/>
              </a:tblGrid>
              <a:tr h="370840">
                <a:tc>
                  <a:txBody>
                    <a:bodyPr/>
                    <a:lstStyle/>
                    <a:p>
                      <a:r>
                        <a:rPr lang="en-US" dirty="0" err="1" smtClean="0"/>
                        <a:t>SoSTrades</a:t>
                      </a:r>
                      <a:r>
                        <a:rPr lang="en-US" dirty="0" smtClean="0"/>
                        <a:t> available</a:t>
                      </a:r>
                      <a:r>
                        <a:rPr lang="en-US" baseline="0" dirty="0" smtClean="0"/>
                        <a:t> processes</a:t>
                      </a:r>
                      <a:endParaRPr lang="en-GB" dirty="0"/>
                    </a:p>
                  </a:txBody>
                  <a:tcPr/>
                </a:tc>
                <a:tc>
                  <a:txBody>
                    <a:bodyPr/>
                    <a:lstStyle/>
                    <a:p>
                      <a:r>
                        <a:rPr lang="en-US" dirty="0" smtClean="0"/>
                        <a:t>Type</a:t>
                      </a:r>
                      <a:endParaRPr lang="en-GB" dirty="0"/>
                    </a:p>
                  </a:txBody>
                  <a:tcPr/>
                </a:tc>
              </a:tr>
              <a:tr h="370840">
                <a:tc>
                  <a:txBody>
                    <a:bodyPr/>
                    <a:lstStyle/>
                    <a:p>
                      <a:r>
                        <a:rPr lang="en-GB" dirty="0" err="1" smtClean="0"/>
                        <a:t>create_builder_list</a:t>
                      </a:r>
                      <a:endParaRPr lang="en-GB" dirty="0"/>
                    </a:p>
                  </a:txBody>
                  <a:tcPr/>
                </a:tc>
                <a:tc>
                  <a:txBody>
                    <a:bodyPr/>
                    <a:lstStyle/>
                    <a:p>
                      <a:endParaRPr lang="en-GB" dirty="0"/>
                    </a:p>
                  </a:txBody>
                  <a:tcPr/>
                </a:tc>
              </a:tr>
              <a:tr h="370840">
                <a:tc>
                  <a:txBody>
                    <a:bodyPr/>
                    <a:lstStyle/>
                    <a:p>
                      <a:r>
                        <a:rPr lang="en-GB" dirty="0" err="1" smtClean="0"/>
                        <a:t>create_evaluator_builder</a:t>
                      </a:r>
                      <a:endParaRPr lang="en-GB" dirty="0"/>
                    </a:p>
                  </a:txBody>
                  <a:tcPr/>
                </a:tc>
                <a:tc>
                  <a:txBody>
                    <a:bodyPr/>
                    <a:lstStyle/>
                    <a:p>
                      <a:endParaRPr lang="en-GB" dirty="0"/>
                    </a:p>
                  </a:txBody>
                  <a:tcPr/>
                </a:tc>
              </a:tr>
              <a:tr h="370840">
                <a:tc>
                  <a:txBody>
                    <a:bodyPr/>
                    <a:lstStyle/>
                    <a:p>
                      <a:r>
                        <a:rPr lang="en-GB" dirty="0" err="1" smtClean="0"/>
                        <a:t>create_architecture_builder</a:t>
                      </a:r>
                      <a:endParaRPr lang="en-GB" dirty="0"/>
                    </a:p>
                  </a:txBody>
                  <a:tcPr/>
                </a:tc>
                <a:tc>
                  <a:txBody>
                    <a:bodyPr/>
                    <a:lstStyle/>
                    <a:p>
                      <a:endParaRPr lang="en-GB" dirty="0"/>
                    </a:p>
                  </a:txBody>
                  <a:tcPr/>
                </a:tc>
              </a:tr>
              <a:tr h="370840">
                <a:tc>
                  <a:txBody>
                    <a:bodyPr/>
                    <a:lstStyle/>
                    <a:p>
                      <a:r>
                        <a:rPr lang="en-GB" dirty="0" err="1" smtClean="0"/>
                        <a:t>create_value_block_builder</a:t>
                      </a:r>
                      <a:endParaRPr lang="en-GB" dirty="0"/>
                    </a:p>
                  </a:txBody>
                  <a:tcPr/>
                </a:tc>
                <a:tc>
                  <a:txBody>
                    <a:bodyPr/>
                    <a:lstStyle/>
                    <a:p>
                      <a:endParaRPr lang="en-GB" dirty="0"/>
                    </a:p>
                  </a:txBody>
                  <a:tcPr/>
                </a:tc>
              </a:tr>
              <a:tr h="370840">
                <a:tc>
                  <a:txBody>
                    <a:bodyPr/>
                    <a:lstStyle/>
                    <a:p>
                      <a:r>
                        <a:rPr lang="en-GB" dirty="0" err="1" smtClean="0"/>
                        <a:t>create_scatter_builder</a:t>
                      </a:r>
                      <a:endParaRPr lang="en-GB" dirty="0"/>
                    </a:p>
                  </a:txBody>
                  <a:tcPr/>
                </a:tc>
                <a:tc>
                  <a:txBody>
                    <a:bodyPr/>
                    <a:lstStyle/>
                    <a:p>
                      <a:endParaRPr lang="en-GB" dirty="0"/>
                    </a:p>
                  </a:txBody>
                  <a:tcPr/>
                </a:tc>
              </a:tr>
              <a:tr h="370840">
                <a:tc>
                  <a:txBody>
                    <a:bodyPr/>
                    <a:lstStyle/>
                    <a:p>
                      <a:r>
                        <a:rPr lang="en-GB" dirty="0" err="1" smtClean="0"/>
                        <a:t>create_multi_scatter_builder_from_list</a:t>
                      </a:r>
                      <a:endParaRPr lang="en-GB" dirty="0"/>
                    </a:p>
                  </a:txBody>
                  <a:tcPr/>
                </a:tc>
                <a:tc>
                  <a:txBody>
                    <a:bodyPr/>
                    <a:lstStyle/>
                    <a:p>
                      <a:endParaRPr lang="en-GB" dirty="0"/>
                    </a:p>
                  </a:txBody>
                  <a:tcPr/>
                </a:tc>
              </a:tr>
              <a:tr h="370840">
                <a:tc>
                  <a:txBody>
                    <a:bodyPr/>
                    <a:lstStyle/>
                    <a:p>
                      <a:r>
                        <a:rPr lang="en-GB" dirty="0" err="1" smtClean="0"/>
                        <a:t>create_very_simple_multi_scenario_builder</a:t>
                      </a:r>
                      <a:endParaRPr lang="en-GB" dirty="0"/>
                    </a:p>
                  </a:txBody>
                  <a:tcPr/>
                </a:tc>
                <a:tc>
                  <a:txBody>
                    <a:bodyPr/>
                    <a:lstStyle/>
                    <a:p>
                      <a:endParaRPr lang="en-GB" dirty="0"/>
                    </a:p>
                  </a:txBody>
                  <a:tcPr/>
                </a:tc>
              </a:tr>
              <a:tr h="370840">
                <a:tc>
                  <a:txBody>
                    <a:bodyPr/>
                    <a:lstStyle/>
                    <a:p>
                      <a:r>
                        <a:rPr lang="en-GB" dirty="0" err="1" smtClean="0"/>
                        <a:t>create_simple_multi_scenario_builder</a:t>
                      </a:r>
                      <a:endParaRPr lang="en-GB" dirty="0"/>
                    </a:p>
                  </a:txBody>
                  <a:tcPr/>
                </a:tc>
                <a:tc>
                  <a:txBody>
                    <a:bodyPr/>
                    <a:lstStyle/>
                    <a:p>
                      <a:endParaRPr lang="en-GB" dirty="0"/>
                    </a:p>
                  </a:txBody>
                  <a:tcPr/>
                </a:tc>
              </a:tr>
              <a:tr h="370840">
                <a:tc>
                  <a:txBody>
                    <a:bodyPr/>
                    <a:lstStyle/>
                    <a:p>
                      <a:r>
                        <a:rPr lang="en-GB" dirty="0" err="1" smtClean="0"/>
                        <a:t>create_multi_scenario_builder</a:t>
                      </a:r>
                      <a:endParaRPr lang="en-GB" dirty="0"/>
                    </a:p>
                  </a:txBody>
                  <a:tcPr/>
                </a:tc>
                <a:tc>
                  <a:txBody>
                    <a:bodyPr/>
                    <a:lstStyle/>
                    <a:p>
                      <a:endParaRPr lang="en-GB" dirty="0"/>
                    </a:p>
                  </a:txBody>
                  <a:tcPr/>
                </a:tc>
              </a:tr>
              <a:tr h="370840">
                <a:tc>
                  <a:txBody>
                    <a:bodyPr/>
                    <a:lstStyle/>
                    <a:p>
                      <a:r>
                        <a:rPr lang="en-GB" dirty="0" err="1" smtClean="0"/>
                        <a:t>create_builder_coupling</a:t>
                      </a:r>
                      <a:endParaRPr lang="en-GB" dirty="0"/>
                    </a:p>
                  </a:txBody>
                  <a:tcPr/>
                </a:tc>
                <a:tc>
                  <a:txBody>
                    <a:bodyPr/>
                    <a:lstStyle/>
                    <a:p>
                      <a:endParaRPr lang="en-GB" dirty="0"/>
                    </a:p>
                  </a:txBody>
                  <a:tcPr/>
                </a:tc>
              </a:tr>
              <a:tr h="370840">
                <a:tc>
                  <a:txBody>
                    <a:bodyPr/>
                    <a:lstStyle/>
                    <a:p>
                      <a:r>
                        <a:rPr lang="en-GB" b="1" dirty="0" err="1" smtClean="0"/>
                        <a:t>create_optim_builder</a:t>
                      </a:r>
                      <a:endParaRPr lang="en-GB" b="1" dirty="0"/>
                    </a:p>
                  </a:txBody>
                  <a:tcPr/>
                </a:tc>
                <a:tc>
                  <a:txBody>
                    <a:bodyPr/>
                    <a:lstStyle/>
                    <a:p>
                      <a:r>
                        <a:rPr lang="en-US" b="1" dirty="0" smtClean="0"/>
                        <a:t>Optimization (</a:t>
                      </a:r>
                      <a:r>
                        <a:rPr lang="en-US" b="1" dirty="0" err="1" smtClean="0"/>
                        <a:t>MDOScenario</a:t>
                      </a:r>
                      <a:r>
                        <a:rPr lang="en-US" b="1" dirty="0" smtClean="0"/>
                        <a:t>)</a:t>
                      </a:r>
                      <a:endParaRPr lang="en-GB" b="1" dirty="0"/>
                    </a:p>
                  </a:txBody>
                  <a:tcPr/>
                </a:tc>
              </a:tr>
              <a:tr h="0">
                <a:tc>
                  <a:txBody>
                    <a:bodyPr/>
                    <a:lstStyle/>
                    <a:p>
                      <a:r>
                        <a:rPr lang="en-GB" b="1" dirty="0" err="1" smtClean="0"/>
                        <a:t>create_deo_builder</a:t>
                      </a:r>
                      <a:endParaRPr lang="en-GB" b="1" dirty="0"/>
                    </a:p>
                  </a:txBody>
                  <a:tcPr/>
                </a:tc>
                <a:tc>
                  <a:txBody>
                    <a:bodyPr/>
                    <a:lstStyle/>
                    <a:p>
                      <a:r>
                        <a:rPr lang="en-US" b="1" dirty="0" smtClean="0"/>
                        <a:t>Doe </a:t>
                      </a:r>
                      <a:r>
                        <a:rPr lang="en-US" b="1" dirty="0" err="1" smtClean="0"/>
                        <a:t>optim</a:t>
                      </a:r>
                      <a:r>
                        <a:rPr lang="en-US" b="1" dirty="0" smtClean="0"/>
                        <a:t> (</a:t>
                      </a:r>
                      <a:r>
                        <a:rPr lang="en-US" b="1" dirty="0" err="1" smtClean="0"/>
                        <a:t>DOEScenario</a:t>
                      </a:r>
                      <a:r>
                        <a:rPr lang="en-US" b="1" dirty="0" smtClean="0"/>
                        <a:t>)</a:t>
                      </a:r>
                      <a:endParaRPr lang="en-GB" b="1" dirty="0"/>
                    </a:p>
                  </a:txBody>
                  <a:tcPr/>
                </a:tc>
              </a:tr>
            </a:tbl>
          </a:graphicData>
        </a:graphic>
      </p:graphicFrame>
    </p:spTree>
    <p:extLst>
      <p:ext uri="{BB962C8B-B14F-4D97-AF65-F5344CB8AC3E}">
        <p14:creationId xmlns:p14="http://schemas.microsoft.com/office/powerpoint/2010/main" val="108284147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sp>
        <p:nvSpPr>
          <p:cNvPr id="4459" name="Google Shape;4459;p123"/>
          <p:cNvSpPr txBox="1">
            <a:spLocks noGrp="1"/>
          </p:cNvSpPr>
          <p:nvPr>
            <p:ph type="title"/>
          </p:nvPr>
        </p:nvSpPr>
        <p:spPr>
          <a:xfrm>
            <a:off x="194475" y="293825"/>
            <a:ext cx="11232000" cy="900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2500"/>
              <a:buNone/>
            </a:pPr>
            <a:r>
              <a:rPr lang="en-US" dirty="0" smtClean="0"/>
              <a:t>Tree views : </a:t>
            </a:r>
            <a:r>
              <a:rPr lang="en-US" dirty="0" err="1" smtClean="0"/>
              <a:t>optim</a:t>
            </a:r>
            <a:r>
              <a:rPr lang="en-US" dirty="0" smtClean="0"/>
              <a:t> process</a:t>
            </a:r>
            <a:endParaRPr dirty="0"/>
          </a:p>
        </p:txBody>
      </p:sp>
      <p:sp>
        <p:nvSpPr>
          <p:cNvPr id="4511" name="Google Shape;4511;p123"/>
          <p:cNvSpPr txBox="1">
            <a:spLocks noGrp="1"/>
          </p:cNvSpPr>
          <p:nvPr>
            <p:ph type="sldNum" idx="12"/>
          </p:nvPr>
        </p:nvSpPr>
        <p:spPr>
          <a:xfrm>
            <a:off x="478800" y="6444000"/>
            <a:ext cx="288000" cy="21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888888"/>
              </a:buClr>
              <a:buSzPts val="800"/>
              <a:buFont typeface="Arial"/>
              <a:buNone/>
            </a:pPr>
            <a:fld id="{00000000-1234-1234-1234-123412341234}" type="slidenum">
              <a:rPr lang="en-US"/>
              <a:t>68</a:t>
            </a:fld>
            <a:endParaRPr/>
          </a:p>
        </p:txBody>
      </p:sp>
      <p:sp>
        <p:nvSpPr>
          <p:cNvPr id="4" name="Google Shape;4511;p123"/>
          <p:cNvSpPr txBox="1">
            <a:spLocks/>
          </p:cNvSpPr>
          <p:nvPr/>
        </p:nvSpPr>
        <p:spPr>
          <a:xfrm>
            <a:off x="478800" y="6444000"/>
            <a:ext cx="288000" cy="216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1pPr>
            <a:lvl2pPr marL="0" marR="0" lvl="1" indent="0" algn="l"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2pPr>
            <a:lvl3pPr marL="0" marR="0" lvl="2" indent="0" algn="l"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3pPr>
            <a:lvl4pPr marL="0" marR="0" lvl="3" indent="0" algn="l"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4pPr>
            <a:lvl5pPr marL="0" marR="0" lvl="4" indent="0" algn="l"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5pPr>
            <a:lvl6pPr marL="0" marR="0" lvl="5" indent="0" algn="l"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6pPr>
            <a:lvl7pPr marL="0" marR="0" lvl="6" indent="0" algn="l"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7pPr>
            <a:lvl8pPr marL="0" marR="0" lvl="7" indent="0" algn="l"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8pPr>
            <a:lvl9pPr marL="0" marR="0" lvl="8" indent="0" algn="l" rtl="0">
              <a:lnSpc>
                <a:spcPct val="100000"/>
              </a:lnSpc>
              <a:spcBef>
                <a:spcPts val="0"/>
              </a:spcBef>
              <a:spcAft>
                <a:spcPts val="0"/>
              </a:spcAft>
              <a:buClr>
                <a:srgbClr val="888888"/>
              </a:buClr>
              <a:buSzPts val="800"/>
              <a:buFont typeface="Arial"/>
              <a:buNone/>
              <a:defRPr sz="800" b="0" i="0" u="none" strike="noStrike" cap="none">
                <a:solidFill>
                  <a:srgbClr val="888888"/>
                </a:solidFill>
                <a:latin typeface="Arial"/>
                <a:ea typeface="Arial"/>
                <a:cs typeface="Arial"/>
                <a:sym typeface="Arial"/>
              </a:defRPr>
            </a:lvl9pPr>
          </a:lstStyle>
          <a:p>
            <a:fld id="{00000000-1234-1234-1234-123412341234}" type="slidenum">
              <a:rPr lang="en-US" smtClean="0"/>
              <a:pPr/>
              <a:t>68</a:t>
            </a:fld>
            <a:endParaRPr lang="en-US"/>
          </a:p>
        </p:txBody>
      </p:sp>
      <p:pic>
        <p:nvPicPr>
          <p:cNvPr id="5" name="Picture 4"/>
          <p:cNvPicPr>
            <a:picLocks noChangeAspect="1"/>
          </p:cNvPicPr>
          <p:nvPr/>
        </p:nvPicPr>
        <p:blipFill rotWithShape="1">
          <a:blip r:embed="rId3"/>
          <a:srcRect l="3101" t="2665"/>
          <a:stretch/>
        </p:blipFill>
        <p:spPr>
          <a:xfrm>
            <a:off x="7097571" y="846513"/>
            <a:ext cx="2761664" cy="2054391"/>
          </a:xfrm>
          <a:prstGeom prst="rect">
            <a:avLst/>
          </a:prstGeom>
        </p:spPr>
      </p:pic>
      <p:pic>
        <p:nvPicPr>
          <p:cNvPr id="6" name="Picture 5"/>
          <p:cNvPicPr>
            <a:picLocks noChangeAspect="1"/>
          </p:cNvPicPr>
          <p:nvPr/>
        </p:nvPicPr>
        <p:blipFill>
          <a:blip r:embed="rId4"/>
          <a:stretch>
            <a:fillRect/>
          </a:stretch>
        </p:blipFill>
        <p:spPr>
          <a:xfrm>
            <a:off x="7251781" y="4849757"/>
            <a:ext cx="2009775" cy="1724025"/>
          </a:xfrm>
          <a:prstGeom prst="rect">
            <a:avLst/>
          </a:prstGeom>
        </p:spPr>
      </p:pic>
      <p:pic>
        <p:nvPicPr>
          <p:cNvPr id="7" name="Picture 6"/>
          <p:cNvPicPr>
            <a:picLocks noChangeAspect="1"/>
          </p:cNvPicPr>
          <p:nvPr/>
        </p:nvPicPr>
        <p:blipFill>
          <a:blip r:embed="rId5"/>
          <a:stretch>
            <a:fillRect/>
          </a:stretch>
        </p:blipFill>
        <p:spPr>
          <a:xfrm>
            <a:off x="194475" y="1013631"/>
            <a:ext cx="2542604" cy="1498075"/>
          </a:xfrm>
          <a:prstGeom prst="rect">
            <a:avLst/>
          </a:prstGeom>
        </p:spPr>
      </p:pic>
      <p:sp>
        <p:nvSpPr>
          <p:cNvPr id="8" name="Google Shape;4512;p123"/>
          <p:cNvSpPr txBox="1"/>
          <p:nvPr/>
        </p:nvSpPr>
        <p:spPr>
          <a:xfrm>
            <a:off x="300175" y="2668101"/>
            <a:ext cx="28619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smtClean="0"/>
              <a:t>Sellar coupling = </a:t>
            </a:r>
            <a:r>
              <a:rPr lang="en-US" dirty="0" err="1" smtClean="0"/>
              <a:t>MDAJacobi</a:t>
            </a:r>
            <a:endParaRPr dirty="0"/>
          </a:p>
        </p:txBody>
      </p:sp>
      <p:sp>
        <p:nvSpPr>
          <p:cNvPr id="9" name="Google Shape;4512;p123"/>
          <p:cNvSpPr txBox="1"/>
          <p:nvPr/>
        </p:nvSpPr>
        <p:spPr>
          <a:xfrm>
            <a:off x="7097571" y="3517149"/>
            <a:ext cx="28619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smtClean="0"/>
              <a:t>Optimization on </a:t>
            </a:r>
            <a:r>
              <a:rPr lang="en-US" dirty="0" err="1" smtClean="0"/>
              <a:t>SellarCoupling</a:t>
            </a:r>
            <a:endParaRPr dirty="0"/>
          </a:p>
        </p:txBody>
      </p:sp>
      <p:sp>
        <p:nvSpPr>
          <p:cNvPr id="10" name="Google Shape;4512;p123"/>
          <p:cNvSpPr txBox="1"/>
          <p:nvPr/>
        </p:nvSpPr>
        <p:spPr>
          <a:xfrm>
            <a:off x="6997335" y="4342401"/>
            <a:ext cx="28619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smtClean="0"/>
              <a:t>Associated GUI user input</a:t>
            </a:r>
            <a:endParaRPr dirty="0"/>
          </a:p>
        </p:txBody>
      </p:sp>
      <p:pic>
        <p:nvPicPr>
          <p:cNvPr id="2" name="Picture 1"/>
          <p:cNvPicPr>
            <a:picLocks noChangeAspect="1"/>
          </p:cNvPicPr>
          <p:nvPr/>
        </p:nvPicPr>
        <p:blipFill>
          <a:blip r:embed="rId6"/>
          <a:stretch>
            <a:fillRect/>
          </a:stretch>
        </p:blipFill>
        <p:spPr>
          <a:xfrm>
            <a:off x="3603159" y="913618"/>
            <a:ext cx="2384839" cy="1598088"/>
          </a:xfrm>
          <a:prstGeom prst="rect">
            <a:avLst/>
          </a:prstGeom>
        </p:spPr>
      </p:pic>
      <p:sp>
        <p:nvSpPr>
          <p:cNvPr id="12" name="Google Shape;4512;p123"/>
          <p:cNvSpPr txBox="1"/>
          <p:nvPr/>
        </p:nvSpPr>
        <p:spPr>
          <a:xfrm>
            <a:off x="3603160" y="2768113"/>
            <a:ext cx="28619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smtClean="0"/>
              <a:t>Optimization on MDS</a:t>
            </a:r>
            <a:endParaRPr dirty="0"/>
          </a:p>
        </p:txBody>
      </p:sp>
      <p:pic>
        <p:nvPicPr>
          <p:cNvPr id="3" name="Picture 2"/>
          <p:cNvPicPr>
            <a:picLocks noChangeAspect="1"/>
          </p:cNvPicPr>
          <p:nvPr/>
        </p:nvPicPr>
        <p:blipFill>
          <a:blip r:embed="rId7"/>
          <a:stretch>
            <a:fillRect/>
          </a:stretch>
        </p:blipFill>
        <p:spPr>
          <a:xfrm>
            <a:off x="3605214" y="4742480"/>
            <a:ext cx="2105025" cy="1771650"/>
          </a:xfrm>
          <a:prstGeom prst="rect">
            <a:avLst/>
          </a:prstGeom>
        </p:spPr>
      </p:pic>
      <p:sp>
        <p:nvSpPr>
          <p:cNvPr id="14" name="Google Shape;4512;p123"/>
          <p:cNvSpPr txBox="1"/>
          <p:nvPr/>
        </p:nvSpPr>
        <p:spPr>
          <a:xfrm>
            <a:off x="3603160" y="4342400"/>
            <a:ext cx="28619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smtClean="0"/>
              <a:t>Associated GUI user input</a:t>
            </a:r>
            <a:endParaRPr dirty="0"/>
          </a:p>
        </p:txBody>
      </p:sp>
      <p:sp>
        <p:nvSpPr>
          <p:cNvPr id="15" name="Google Shape;4512;p123"/>
          <p:cNvSpPr txBox="1"/>
          <p:nvPr/>
        </p:nvSpPr>
        <p:spPr>
          <a:xfrm>
            <a:off x="766801" y="4900171"/>
            <a:ext cx="2527462"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dirty="0" smtClean="0"/>
              <a:t>Apparait dans l’interface de </a:t>
            </a:r>
            <a:r>
              <a:rPr lang="fr-FR" dirty="0" err="1" smtClean="0"/>
              <a:t>SoSTrades</a:t>
            </a:r>
            <a:r>
              <a:rPr lang="fr-FR" dirty="0" smtClean="0"/>
              <a:t> mais n’est pas connecté et disponible.</a:t>
            </a:r>
          </a:p>
          <a:p>
            <a:pPr marL="0" lvl="0" indent="0" algn="l" rtl="0">
              <a:spcBef>
                <a:spcPts val="0"/>
              </a:spcBef>
              <a:spcAft>
                <a:spcPts val="0"/>
              </a:spcAft>
              <a:buNone/>
            </a:pPr>
            <a:r>
              <a:rPr lang="fr-FR" dirty="0" smtClean="0"/>
              <a:t>Ca signifie MDF seulement ? (à vérifier)</a:t>
            </a:r>
          </a:p>
        </p:txBody>
      </p:sp>
    </p:spTree>
    <p:extLst>
      <p:ext uri="{BB962C8B-B14F-4D97-AF65-F5344CB8AC3E}">
        <p14:creationId xmlns:p14="http://schemas.microsoft.com/office/powerpoint/2010/main" val="143146009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sp>
        <p:nvSpPr>
          <p:cNvPr id="4459" name="Google Shape;4459;p123"/>
          <p:cNvSpPr txBox="1">
            <a:spLocks noGrp="1"/>
          </p:cNvSpPr>
          <p:nvPr>
            <p:ph type="title"/>
          </p:nvPr>
        </p:nvSpPr>
        <p:spPr>
          <a:xfrm>
            <a:off x="194475" y="293825"/>
            <a:ext cx="11232000" cy="900000"/>
          </a:xfrm>
          <a:prstGeom prst="rect">
            <a:avLst/>
          </a:prstGeom>
          <a:noFill/>
          <a:ln>
            <a:noFill/>
          </a:ln>
        </p:spPr>
        <p:txBody>
          <a:bodyPr spcFirstLastPara="1" wrap="square" lIns="0" tIns="0" rIns="0" bIns="0" anchor="t" anchorCtr="0">
            <a:noAutofit/>
          </a:bodyPr>
          <a:lstStyle/>
          <a:p>
            <a:r>
              <a:rPr lang="en-US" dirty="0" smtClean="0"/>
              <a:t>Simulation process Builder in python </a:t>
            </a:r>
            <a:r>
              <a:rPr lang="en-US" dirty="0"/>
              <a:t>: e.g. Optimization on </a:t>
            </a:r>
            <a:r>
              <a:rPr lang="en-US" dirty="0" smtClean="0"/>
              <a:t>MDF</a:t>
            </a:r>
            <a:r>
              <a:rPr lang="en-US" dirty="0"/>
              <a:t/>
            </a:r>
            <a:br>
              <a:rPr lang="en-US" dirty="0"/>
            </a:br>
            <a:endParaRPr dirty="0"/>
          </a:p>
        </p:txBody>
      </p:sp>
      <p:pic>
        <p:nvPicPr>
          <p:cNvPr id="5" name="Picture 4"/>
          <p:cNvPicPr>
            <a:picLocks noChangeAspect="1"/>
          </p:cNvPicPr>
          <p:nvPr/>
        </p:nvPicPr>
        <p:blipFill>
          <a:blip r:embed="rId3"/>
          <a:stretch>
            <a:fillRect/>
          </a:stretch>
        </p:blipFill>
        <p:spPr>
          <a:xfrm>
            <a:off x="334882" y="1018451"/>
            <a:ext cx="10086975" cy="2876550"/>
          </a:xfrm>
          <a:prstGeom prst="rect">
            <a:avLst/>
          </a:prstGeom>
        </p:spPr>
      </p:pic>
      <p:pic>
        <p:nvPicPr>
          <p:cNvPr id="11" name="Picture 10"/>
          <p:cNvPicPr>
            <a:picLocks noChangeAspect="1"/>
          </p:cNvPicPr>
          <p:nvPr/>
        </p:nvPicPr>
        <p:blipFill>
          <a:blip r:embed="rId4"/>
          <a:stretch>
            <a:fillRect/>
          </a:stretch>
        </p:blipFill>
        <p:spPr>
          <a:xfrm>
            <a:off x="802085" y="4432322"/>
            <a:ext cx="2384839" cy="1598088"/>
          </a:xfrm>
          <a:prstGeom prst="rect">
            <a:avLst/>
          </a:prstGeom>
        </p:spPr>
      </p:pic>
      <p:sp>
        <p:nvSpPr>
          <p:cNvPr id="6" name="Right Brace 5"/>
          <p:cNvSpPr/>
          <p:nvPr/>
        </p:nvSpPr>
        <p:spPr>
          <a:xfrm>
            <a:off x="3321934" y="5081286"/>
            <a:ext cx="659757"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p:cNvSpPr txBox="1"/>
          <p:nvPr/>
        </p:nvSpPr>
        <p:spPr>
          <a:xfrm>
            <a:off x="4016155" y="5373621"/>
            <a:ext cx="1071127" cy="307777"/>
          </a:xfrm>
          <a:prstGeom prst="rect">
            <a:avLst/>
          </a:prstGeom>
          <a:noFill/>
        </p:spPr>
        <p:txBody>
          <a:bodyPr wrap="none" rtlCol="0">
            <a:spAutoFit/>
          </a:bodyPr>
          <a:lstStyle/>
          <a:p>
            <a:r>
              <a:rPr lang="en-US" dirty="0" smtClean="0"/>
              <a:t>Builder List</a:t>
            </a:r>
            <a:endParaRPr lang="en-GB" dirty="0"/>
          </a:p>
        </p:txBody>
      </p:sp>
      <p:sp>
        <p:nvSpPr>
          <p:cNvPr id="14" name="TextBox 13"/>
          <p:cNvSpPr txBox="1"/>
          <p:nvPr/>
        </p:nvSpPr>
        <p:spPr>
          <a:xfrm>
            <a:off x="3981691" y="4773509"/>
            <a:ext cx="1269899" cy="307777"/>
          </a:xfrm>
          <a:prstGeom prst="rect">
            <a:avLst/>
          </a:prstGeom>
          <a:noFill/>
        </p:spPr>
        <p:txBody>
          <a:bodyPr wrap="none" rtlCol="0">
            <a:spAutoFit/>
          </a:bodyPr>
          <a:lstStyle/>
          <a:p>
            <a:r>
              <a:rPr lang="en-US" dirty="0" err="1" smtClean="0"/>
              <a:t>Optim</a:t>
            </a:r>
            <a:r>
              <a:rPr lang="en-US" dirty="0" smtClean="0"/>
              <a:t> Builder</a:t>
            </a:r>
            <a:endParaRPr lang="en-GB" dirty="0"/>
          </a:p>
        </p:txBody>
      </p:sp>
      <p:sp>
        <p:nvSpPr>
          <p:cNvPr id="15" name="TextBox 14"/>
          <p:cNvSpPr txBox="1"/>
          <p:nvPr/>
        </p:nvSpPr>
        <p:spPr>
          <a:xfrm>
            <a:off x="3981691" y="4485910"/>
            <a:ext cx="1140056" cy="307777"/>
          </a:xfrm>
          <a:prstGeom prst="rect">
            <a:avLst/>
          </a:prstGeom>
          <a:noFill/>
        </p:spPr>
        <p:txBody>
          <a:bodyPr wrap="none" rtlCol="0">
            <a:spAutoFit/>
          </a:bodyPr>
          <a:lstStyle/>
          <a:p>
            <a:r>
              <a:rPr lang="en-US" dirty="0" smtClean="0"/>
              <a:t>Study name</a:t>
            </a:r>
            <a:endParaRPr lang="en-GB" dirty="0"/>
          </a:p>
        </p:txBody>
      </p:sp>
      <p:sp>
        <p:nvSpPr>
          <p:cNvPr id="9" name="Rectangle 8"/>
          <p:cNvSpPr/>
          <p:nvPr/>
        </p:nvSpPr>
        <p:spPr>
          <a:xfrm>
            <a:off x="7127475" y="1113252"/>
            <a:ext cx="4983783" cy="1384995"/>
          </a:xfrm>
          <a:prstGeom prst="rect">
            <a:avLst/>
          </a:prstGeom>
        </p:spPr>
        <p:txBody>
          <a:bodyPr wrap="square">
            <a:spAutoFit/>
          </a:bodyPr>
          <a:lstStyle/>
          <a:p>
            <a:r>
              <a:rPr lang="en-US" dirty="0" smtClean="0"/>
              <a:t>Implementation :</a:t>
            </a:r>
            <a:endParaRPr lang="en-GB" dirty="0" smtClean="0"/>
          </a:p>
          <a:p>
            <a:r>
              <a:rPr lang="en-GB" dirty="0" smtClean="0"/>
              <a:t>{MDO</a:t>
            </a:r>
            <a:r>
              <a:rPr lang="en-GB" dirty="0"/>
              <a:t> + formulation} </a:t>
            </a:r>
            <a:endParaRPr lang="en-GB" dirty="0" smtClean="0"/>
          </a:p>
          <a:p>
            <a:r>
              <a:rPr lang="en-GB" dirty="0" smtClean="0">
                <a:solidFill>
                  <a:srgbClr val="222222"/>
                </a:solidFill>
                <a:latin typeface="Arial" panose="020B0604020202020204" pitchFamily="34" charset="0"/>
              </a:rPr>
              <a:t>Implementation based on </a:t>
            </a:r>
          </a:p>
          <a:p>
            <a:r>
              <a:rPr lang="en-GB" b="1" dirty="0" err="1" smtClean="0">
                <a:solidFill>
                  <a:srgbClr val="222222"/>
                </a:solidFill>
                <a:latin typeface="Arial" panose="020B0604020202020204" pitchFamily="34" charset="0"/>
              </a:rPr>
              <a:t>MDO</a:t>
            </a:r>
            <a:r>
              <a:rPr lang="en-GB" dirty="0" err="1" smtClean="0">
                <a:solidFill>
                  <a:srgbClr val="222222"/>
                </a:solidFill>
                <a:latin typeface="Arial" panose="020B0604020202020204" pitchFamily="34" charset="0"/>
              </a:rPr>
              <a:t>Scenario</a:t>
            </a:r>
            <a:r>
              <a:rPr lang="en-GB" dirty="0" smtClean="0">
                <a:solidFill>
                  <a:srgbClr val="222222"/>
                </a:solidFill>
                <a:latin typeface="Arial" panose="020B0604020202020204" pitchFamily="34" charset="0"/>
              </a:rPr>
              <a:t> (rem: </a:t>
            </a:r>
            <a:r>
              <a:rPr lang="en-GB" dirty="0" err="1" smtClean="0">
                <a:solidFill>
                  <a:srgbClr val="222222"/>
                </a:solidFill>
                <a:latin typeface="Arial" panose="020B0604020202020204" pitchFamily="34" charset="0"/>
              </a:rPr>
              <a:t>equiv</a:t>
            </a:r>
            <a:r>
              <a:rPr lang="en-GB" dirty="0" smtClean="0">
                <a:solidFill>
                  <a:srgbClr val="222222"/>
                </a:solidFill>
                <a:latin typeface="Arial" panose="020B0604020202020204" pitchFamily="34" charset="0"/>
              </a:rPr>
              <a:t> for DOE is </a:t>
            </a:r>
            <a:r>
              <a:rPr lang="en-GB" b="1" dirty="0" err="1" smtClean="0">
                <a:solidFill>
                  <a:srgbClr val="222222"/>
                </a:solidFill>
                <a:latin typeface="Arial" panose="020B0604020202020204" pitchFamily="34" charset="0"/>
              </a:rPr>
              <a:t>DOE</a:t>
            </a:r>
            <a:r>
              <a:rPr lang="en-GB" dirty="0" err="1" smtClean="0">
                <a:solidFill>
                  <a:srgbClr val="222222"/>
                </a:solidFill>
                <a:latin typeface="Arial" panose="020B0604020202020204" pitchFamily="34" charset="0"/>
              </a:rPr>
              <a:t>Scenario</a:t>
            </a:r>
            <a:r>
              <a:rPr lang="en-GB" dirty="0" smtClean="0">
                <a:solidFill>
                  <a:srgbClr val="222222"/>
                </a:solidFill>
                <a:latin typeface="Arial" panose="020B0604020202020204" pitchFamily="34" charset="0"/>
              </a:rPr>
              <a:t>) </a:t>
            </a:r>
          </a:p>
          <a:p>
            <a:r>
              <a:rPr lang="en-GB" b="1" dirty="0" err="1" smtClean="0">
                <a:solidFill>
                  <a:srgbClr val="222222"/>
                </a:solidFill>
                <a:latin typeface="Arial" panose="020B0604020202020204" pitchFamily="34" charset="0"/>
              </a:rPr>
              <a:t>Optimizers</a:t>
            </a:r>
            <a:r>
              <a:rPr lang="en-GB" dirty="0" err="1" smtClean="0">
                <a:solidFill>
                  <a:srgbClr val="222222"/>
                </a:solidFill>
                <a:latin typeface="Arial" panose="020B0604020202020204" pitchFamily="34" charset="0"/>
              </a:rPr>
              <a:t>Factory</a:t>
            </a:r>
            <a:r>
              <a:rPr lang="en-GB" dirty="0" smtClean="0">
                <a:solidFill>
                  <a:srgbClr val="222222"/>
                </a:solidFill>
                <a:latin typeface="Arial" panose="020B0604020202020204" pitchFamily="34" charset="0"/>
              </a:rPr>
              <a:t> </a:t>
            </a:r>
            <a:r>
              <a:rPr lang="en-GB" dirty="0">
                <a:solidFill>
                  <a:srgbClr val="222222"/>
                </a:solidFill>
                <a:latin typeface="Arial" panose="020B0604020202020204" pitchFamily="34" charset="0"/>
              </a:rPr>
              <a:t>(rem: </a:t>
            </a:r>
            <a:r>
              <a:rPr lang="en-GB" dirty="0" err="1">
                <a:solidFill>
                  <a:srgbClr val="222222"/>
                </a:solidFill>
                <a:latin typeface="Arial" panose="020B0604020202020204" pitchFamily="34" charset="0"/>
              </a:rPr>
              <a:t>equiv</a:t>
            </a:r>
            <a:r>
              <a:rPr lang="en-GB" dirty="0">
                <a:solidFill>
                  <a:srgbClr val="222222"/>
                </a:solidFill>
                <a:latin typeface="Arial" panose="020B0604020202020204" pitchFamily="34" charset="0"/>
              </a:rPr>
              <a:t> for DOE is </a:t>
            </a:r>
            <a:r>
              <a:rPr lang="en-GB" b="1" dirty="0" err="1" smtClean="0">
                <a:solidFill>
                  <a:srgbClr val="222222"/>
                </a:solidFill>
                <a:latin typeface="Arial" panose="020B0604020202020204" pitchFamily="34" charset="0"/>
              </a:rPr>
              <a:t>DOE</a:t>
            </a:r>
            <a:r>
              <a:rPr lang="en-GB" dirty="0" err="1">
                <a:solidFill>
                  <a:srgbClr val="222222"/>
                </a:solidFill>
                <a:latin typeface="Arial" panose="020B0604020202020204" pitchFamily="34" charset="0"/>
              </a:rPr>
              <a:t>Factory</a:t>
            </a:r>
            <a:r>
              <a:rPr lang="en-GB" dirty="0" smtClean="0">
                <a:solidFill>
                  <a:srgbClr val="222222"/>
                </a:solidFill>
                <a:latin typeface="Arial" panose="020B0604020202020204" pitchFamily="34" charset="0"/>
              </a:rPr>
              <a:t>) </a:t>
            </a:r>
          </a:p>
          <a:p>
            <a:r>
              <a:rPr lang="en-GB" dirty="0" err="1" smtClean="0">
                <a:solidFill>
                  <a:srgbClr val="222222"/>
                </a:solidFill>
                <a:latin typeface="Arial" panose="020B0604020202020204" pitchFamily="34" charset="0"/>
              </a:rPr>
              <a:t>MDOFormulationsFactory</a:t>
            </a:r>
            <a:endParaRPr lang="en-GB" dirty="0">
              <a:solidFill>
                <a:srgbClr val="222222"/>
              </a:solidFill>
              <a:latin typeface="Arial" panose="020B0604020202020204" pitchFamily="34" charset="0"/>
            </a:endParaRPr>
          </a:p>
        </p:txBody>
      </p:sp>
      <p:cxnSp>
        <p:nvCxnSpPr>
          <p:cNvPr id="12" name="Straight Arrow Connector 11"/>
          <p:cNvCxnSpPr/>
          <p:nvPr/>
        </p:nvCxnSpPr>
        <p:spPr>
          <a:xfrm flipH="1" flipV="1">
            <a:off x="7672482" y="743825"/>
            <a:ext cx="679239" cy="412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9145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9"/>
          <p:cNvSpPr txBox="1">
            <a:spLocks noGrp="1"/>
          </p:cNvSpPr>
          <p:nvPr>
            <p:ph type="body" idx="1"/>
          </p:nvPr>
        </p:nvSpPr>
        <p:spPr>
          <a:xfrm>
            <a:off x="422725" y="787800"/>
            <a:ext cx="11713200" cy="6070200"/>
          </a:xfrm>
          <a:prstGeom prst="rect">
            <a:avLst/>
          </a:prstGeom>
        </p:spPr>
        <p:txBody>
          <a:bodyPr spcFirstLastPara="1" wrap="square" lIns="0" tIns="0" rIns="0" bIns="0" anchor="t" anchorCtr="0">
            <a:noAutofit/>
          </a:bodyPr>
          <a:lstStyle/>
          <a:p>
            <a:pPr marL="0" lvl="0" indent="0" algn="l" rtl="0">
              <a:lnSpc>
                <a:spcPct val="110000"/>
              </a:lnSpc>
              <a:spcBef>
                <a:spcPts val="0"/>
              </a:spcBef>
              <a:spcAft>
                <a:spcPts val="0"/>
              </a:spcAft>
              <a:buClr>
                <a:schemeClr val="dk1"/>
              </a:buClr>
              <a:buSzPts val="1100"/>
              <a:buFont typeface="Arial"/>
              <a:buNone/>
            </a:pPr>
            <a:r>
              <a:rPr lang="en-US" sz="2300">
                <a:solidFill>
                  <a:schemeClr val="dk2"/>
                </a:solidFill>
              </a:rPr>
              <a:t>In gemseo glossary (</a:t>
            </a:r>
            <a:r>
              <a:rPr lang="en-US" sz="2300" u="sng">
                <a:solidFill>
                  <a:schemeClr val="hlink"/>
                </a:solidFill>
                <a:hlinkClick r:id="rId3"/>
              </a:rPr>
              <a:t>here</a:t>
            </a:r>
            <a:r>
              <a:rPr lang="en-US" sz="2300">
                <a:solidFill>
                  <a:schemeClr val="dk2"/>
                </a:solidFill>
              </a:rPr>
              <a:t>) the terminology is as follows :</a:t>
            </a:r>
            <a:endParaRPr sz="2300">
              <a:solidFill>
                <a:schemeClr val="dk2"/>
              </a:solidFill>
            </a:endParaRPr>
          </a:p>
          <a:p>
            <a:pPr marL="0" lvl="0" indent="0" algn="l" rtl="0">
              <a:lnSpc>
                <a:spcPct val="110000"/>
              </a:lnSpc>
              <a:spcBef>
                <a:spcPts val="0"/>
              </a:spcBef>
              <a:spcAft>
                <a:spcPts val="0"/>
              </a:spcAft>
              <a:buClr>
                <a:schemeClr val="dk1"/>
              </a:buClr>
              <a:buSzPts val="1100"/>
              <a:buFont typeface="Arial"/>
              <a:buNone/>
            </a:pPr>
            <a:endParaRPr sz="2300">
              <a:solidFill>
                <a:schemeClr val="dk2"/>
              </a:solidFill>
            </a:endParaRPr>
          </a:p>
          <a:p>
            <a:pPr marL="0" lvl="0" indent="0" algn="l" rtl="0">
              <a:lnSpc>
                <a:spcPct val="110000"/>
              </a:lnSpc>
              <a:spcBef>
                <a:spcPts val="0"/>
              </a:spcBef>
              <a:spcAft>
                <a:spcPts val="0"/>
              </a:spcAft>
              <a:buClr>
                <a:schemeClr val="dk1"/>
              </a:buClr>
              <a:buSzPts val="1100"/>
              <a:buFont typeface="Arial"/>
              <a:buNone/>
            </a:pPr>
            <a:r>
              <a:rPr lang="en-US" sz="2300">
                <a:solidFill>
                  <a:schemeClr val="dk2"/>
                </a:solidFill>
              </a:rPr>
              <a:t> </a:t>
            </a:r>
            <a:endParaRPr sz="2300">
              <a:solidFill>
                <a:schemeClr val="dk2"/>
              </a:solidFill>
            </a:endParaRPr>
          </a:p>
        </p:txBody>
      </p:sp>
      <p:sp>
        <p:nvSpPr>
          <p:cNvPr id="233" name="Google Shape;233;p29"/>
          <p:cNvSpPr txBox="1">
            <a:spLocks noGrp="1"/>
          </p:cNvSpPr>
          <p:nvPr>
            <p:ph type="title"/>
          </p:nvPr>
        </p:nvSpPr>
        <p:spPr>
          <a:xfrm>
            <a:off x="332700" y="309825"/>
            <a:ext cx="11232000" cy="519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b="1"/>
              <a:t>Set up of the used terminology / Definition of your need</a:t>
            </a:r>
            <a:endParaRPr b="1"/>
          </a:p>
        </p:txBody>
      </p:sp>
      <p:sp>
        <p:nvSpPr>
          <p:cNvPr id="234" name="Google Shape;234;p29"/>
          <p:cNvSpPr txBox="1">
            <a:spLocks noGrp="1"/>
          </p:cNvSpPr>
          <p:nvPr>
            <p:ph type="sldNum" idx="12"/>
          </p:nvPr>
        </p:nvSpPr>
        <p:spPr>
          <a:xfrm>
            <a:off x="478800" y="6444000"/>
            <a:ext cx="288000" cy="21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888888"/>
              </a:buClr>
              <a:buSzPts val="800"/>
              <a:buFont typeface="Arial"/>
              <a:buNone/>
            </a:pPr>
            <a:fld id="{00000000-1234-1234-1234-123412341234}" type="slidenum">
              <a:rPr lang="en-US"/>
              <a:t>7</a:t>
            </a:fld>
            <a:endParaRPr/>
          </a:p>
        </p:txBody>
      </p:sp>
      <p:graphicFrame>
        <p:nvGraphicFramePr>
          <p:cNvPr id="235" name="Google Shape;235;p29"/>
          <p:cNvGraphicFramePr/>
          <p:nvPr/>
        </p:nvGraphicFramePr>
        <p:xfrm>
          <a:off x="386663" y="1277913"/>
          <a:ext cx="11418675" cy="4506970"/>
        </p:xfrm>
        <a:graphic>
          <a:graphicData uri="http://schemas.openxmlformats.org/drawingml/2006/table">
            <a:tbl>
              <a:tblPr>
                <a:noFill/>
              </a:tblPr>
              <a:tblGrid>
                <a:gridCol w="2002200"/>
                <a:gridCol w="9416475"/>
              </a:tblGrid>
              <a:tr h="396200">
                <a:tc>
                  <a:txBody>
                    <a:bodyPr/>
                    <a:lstStyle/>
                    <a:p>
                      <a:pPr marL="0" lvl="0" indent="0" algn="l" rtl="0">
                        <a:spcBef>
                          <a:spcPts val="0"/>
                        </a:spcBef>
                        <a:spcAft>
                          <a:spcPts val="0"/>
                        </a:spcAft>
                        <a:buNone/>
                      </a:pPr>
                      <a:r>
                        <a:rPr lang="en-US" dirty="0"/>
                        <a:t>Name</a:t>
                      </a:r>
                      <a:endParaRPr dirty="0"/>
                    </a:p>
                  </a:txBody>
                  <a:tcPr marL="91425" marR="91425" marT="91425" marB="91425">
                    <a:solidFill>
                      <a:srgbClr val="7F7F7F"/>
                    </a:solidFill>
                  </a:tcPr>
                </a:tc>
                <a:tc>
                  <a:txBody>
                    <a:bodyPr/>
                    <a:lstStyle/>
                    <a:p>
                      <a:pPr marL="0" lvl="0" indent="0" algn="l" rtl="0">
                        <a:spcBef>
                          <a:spcPts val="0"/>
                        </a:spcBef>
                        <a:spcAft>
                          <a:spcPts val="0"/>
                        </a:spcAft>
                        <a:buNone/>
                      </a:pPr>
                      <a:r>
                        <a:rPr lang="en-US"/>
                        <a:t>Definition</a:t>
                      </a:r>
                      <a:endParaRPr/>
                    </a:p>
                  </a:txBody>
                  <a:tcPr marL="91425" marR="91425" marT="91425" marB="91425">
                    <a:solidFill>
                      <a:srgbClr val="7F7F7F"/>
                    </a:solidFill>
                  </a:tcPr>
                </a:tc>
              </a:tr>
              <a:tr h="397700">
                <a:tc>
                  <a:txBody>
                    <a:bodyPr/>
                    <a:lstStyle/>
                    <a:p>
                      <a:pPr marL="0" lvl="0" indent="0" algn="l" rtl="0">
                        <a:spcBef>
                          <a:spcPts val="0"/>
                        </a:spcBef>
                        <a:spcAft>
                          <a:spcPts val="0"/>
                        </a:spcAft>
                        <a:buNone/>
                      </a:pPr>
                      <a:r>
                        <a:rPr lang="en-US" sz="1200" b="1">
                          <a:solidFill>
                            <a:srgbClr val="212529"/>
                          </a:solidFill>
                          <a:highlight>
                            <a:srgbClr val="FFFFFF"/>
                          </a:highlight>
                          <a:latin typeface="Roboto"/>
                          <a:ea typeface="Roboto"/>
                          <a:cs typeface="Roboto"/>
                          <a:sym typeface="Roboto"/>
                        </a:rPr>
                        <a:t>design problem</a:t>
                      </a:r>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a:solidFill>
                            <a:srgbClr val="212529"/>
                          </a:solidFill>
                          <a:highlight>
                            <a:srgbClr val="FFFFFF"/>
                          </a:highlight>
                          <a:latin typeface="Roboto"/>
                          <a:ea typeface="Roboto"/>
                          <a:cs typeface="Roboto"/>
                          <a:sym typeface="Roboto"/>
                        </a:rPr>
                        <a:t>An engineering problem such that a “shape” (a set of variables) has to be changed to match or improve criteria under constraints</a:t>
                      </a:r>
                      <a:endParaRPr b="1"/>
                    </a:p>
                  </a:txBody>
                  <a:tcPr marL="91425" marR="91425" marT="91425" marB="91425">
                    <a:lnB w="9525" cap="flat" cmpd="sng">
                      <a:solidFill>
                        <a:srgbClr val="9E9E9E"/>
                      </a:solidFill>
                      <a:prstDash val="solid"/>
                      <a:round/>
                      <a:headEnd type="none" w="sm" len="sm"/>
                      <a:tailEnd type="none" w="sm" len="sm"/>
                    </a:lnB>
                  </a:tcPr>
                </a:tc>
              </a:tr>
              <a:tr h="337350">
                <a:tc>
                  <a:txBody>
                    <a:bodyPr/>
                    <a:lstStyle/>
                    <a:p>
                      <a:pPr marL="0" lvl="0" indent="0" algn="l" rtl="0">
                        <a:spcBef>
                          <a:spcPts val="0"/>
                        </a:spcBef>
                        <a:spcAft>
                          <a:spcPts val="0"/>
                        </a:spcAft>
                        <a:buNone/>
                      </a:pPr>
                      <a:r>
                        <a:rPr lang="en-US" sz="1200" b="1">
                          <a:solidFill>
                            <a:srgbClr val="212529"/>
                          </a:solidFill>
                          <a:highlight>
                            <a:srgbClr val="FFFFFF"/>
                          </a:highlight>
                          <a:latin typeface="Roboto"/>
                          <a:ea typeface="Roboto"/>
                          <a:cs typeface="Roboto"/>
                          <a:sym typeface="Roboto"/>
                        </a:rPr>
                        <a:t>optimization problem</a:t>
                      </a:r>
                      <a:endParaRPr sz="1200" b="1">
                        <a:solidFill>
                          <a:srgbClr val="212529"/>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200">
                          <a:solidFill>
                            <a:srgbClr val="212529"/>
                          </a:solidFill>
                          <a:highlight>
                            <a:srgbClr val="FFFFFF"/>
                          </a:highlight>
                          <a:latin typeface="Roboto"/>
                          <a:ea typeface="Roboto"/>
                          <a:cs typeface="Roboto"/>
                          <a:sym typeface="Roboto"/>
                        </a:rPr>
                        <a:t>A mathematical problem consisting in finding [the values of ] a set of variables [i.e. the point in Design Space] which minimizes or maximizes a mathematical function, while satisfying constraints on these variables</a:t>
                      </a:r>
                      <a:endParaRPr sz="1200">
                        <a:solidFill>
                          <a:srgbClr val="212529"/>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37350">
                <a:tc>
                  <a:txBody>
                    <a:bodyPr/>
                    <a:lstStyle/>
                    <a:p>
                      <a:pPr marL="0" lvl="0" indent="0" algn="l" rtl="0">
                        <a:spcBef>
                          <a:spcPts val="0"/>
                        </a:spcBef>
                        <a:spcAft>
                          <a:spcPts val="0"/>
                        </a:spcAft>
                        <a:buNone/>
                      </a:pPr>
                      <a:r>
                        <a:rPr lang="en-US" sz="1200" b="1">
                          <a:solidFill>
                            <a:srgbClr val="212529"/>
                          </a:solidFill>
                          <a:highlight>
                            <a:srgbClr val="FFFFFF"/>
                          </a:highlight>
                          <a:latin typeface="Roboto"/>
                          <a:ea typeface="Roboto"/>
                          <a:cs typeface="Roboto"/>
                          <a:sym typeface="Roboto"/>
                        </a:rPr>
                        <a:t>design variables</a:t>
                      </a:r>
                      <a:endParaRPr sz="1200" b="1">
                        <a:solidFill>
                          <a:srgbClr val="212529"/>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a:solidFill>
                            <a:srgbClr val="212529"/>
                          </a:solidFill>
                          <a:highlight>
                            <a:srgbClr val="FFFFFF"/>
                          </a:highlight>
                          <a:latin typeface="Roboto"/>
                          <a:ea typeface="Roboto"/>
                          <a:cs typeface="Roboto"/>
                          <a:sym typeface="Roboto"/>
                        </a:rPr>
                        <a:t>The unknowns of the optimization problem</a:t>
                      </a:r>
                      <a:endParaRPr sz="1200">
                        <a:solidFill>
                          <a:srgbClr val="212529"/>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7650">
                <a:tc>
                  <a:txBody>
                    <a:bodyPr/>
                    <a:lstStyle/>
                    <a:p>
                      <a:pPr marL="0" lvl="0" indent="0" algn="l" rtl="0">
                        <a:spcBef>
                          <a:spcPts val="0"/>
                        </a:spcBef>
                        <a:spcAft>
                          <a:spcPts val="0"/>
                        </a:spcAft>
                        <a:buNone/>
                      </a:pPr>
                      <a:r>
                        <a:rPr lang="en-US" sz="1200" b="1">
                          <a:solidFill>
                            <a:srgbClr val="212529"/>
                          </a:solidFill>
                          <a:highlight>
                            <a:srgbClr val="FFFFFF"/>
                          </a:highlight>
                          <a:latin typeface="Roboto"/>
                          <a:ea typeface="Roboto"/>
                          <a:cs typeface="Roboto"/>
                          <a:sym typeface="Roboto"/>
                        </a:rPr>
                        <a:t>design space</a:t>
                      </a:r>
                      <a:endParaRPr sz="1200" b="1">
                        <a:solidFill>
                          <a:srgbClr val="212529"/>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a:solidFill>
                            <a:srgbClr val="212529"/>
                          </a:solidFill>
                          <a:highlight>
                            <a:srgbClr val="FFFFFF"/>
                          </a:highlight>
                          <a:latin typeface="Roboto"/>
                          <a:ea typeface="Roboto"/>
                          <a:cs typeface="Roboto"/>
                          <a:sym typeface="Roboto"/>
                        </a:rPr>
                        <a:t>The mathematical set containing the design variables of an optimization problem</a:t>
                      </a:r>
                      <a:endParaRPr sz="1200">
                        <a:solidFill>
                          <a:srgbClr val="212529"/>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437950">
                <a:tc>
                  <a:txBody>
                    <a:bodyPr/>
                    <a:lstStyle/>
                    <a:p>
                      <a:pPr marL="0" lvl="0" indent="0" algn="l" rtl="0">
                        <a:spcBef>
                          <a:spcPts val="0"/>
                        </a:spcBef>
                        <a:spcAft>
                          <a:spcPts val="0"/>
                        </a:spcAft>
                        <a:buClr>
                          <a:schemeClr val="dk1"/>
                        </a:buClr>
                        <a:buSzPts val="1100"/>
                        <a:buFont typeface="Arial"/>
                        <a:buNone/>
                      </a:pPr>
                      <a:r>
                        <a:rPr lang="en-US" sz="1200" b="1">
                          <a:solidFill>
                            <a:srgbClr val="212529"/>
                          </a:solidFill>
                          <a:highlight>
                            <a:srgbClr val="FFFFFF"/>
                          </a:highlight>
                          <a:latin typeface="Roboto"/>
                          <a:ea typeface="Roboto"/>
                          <a:cs typeface="Roboto"/>
                          <a:sym typeface="Roboto"/>
                        </a:rPr>
                        <a:t>[optimization study]</a:t>
                      </a:r>
                      <a:endParaRPr sz="1200" b="1">
                        <a:solidFill>
                          <a:srgbClr val="212529"/>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200">
                          <a:solidFill>
                            <a:srgbClr val="212529"/>
                          </a:solidFill>
                          <a:highlight>
                            <a:srgbClr val="FFFFFF"/>
                          </a:highlight>
                          <a:latin typeface="Roboto"/>
                          <a:ea typeface="Roboto"/>
                          <a:cs typeface="Roboto"/>
                          <a:sym typeface="Roboto"/>
                        </a:rPr>
                        <a:t>[A mathematical study consisting in solving an optimization problem]</a:t>
                      </a:r>
                      <a:endParaRPr sz="1200">
                        <a:solidFill>
                          <a:srgbClr val="212529"/>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437950">
                <a:tc>
                  <a:txBody>
                    <a:bodyPr/>
                    <a:lstStyle/>
                    <a:p>
                      <a:pPr marL="0" lvl="0" indent="0" algn="l" rtl="0">
                        <a:spcBef>
                          <a:spcPts val="0"/>
                        </a:spcBef>
                        <a:spcAft>
                          <a:spcPts val="0"/>
                        </a:spcAft>
                        <a:buNone/>
                      </a:pPr>
                      <a:r>
                        <a:rPr lang="en-US" sz="1200" b="1">
                          <a:solidFill>
                            <a:srgbClr val="212529"/>
                          </a:solidFill>
                          <a:highlight>
                            <a:srgbClr val="FFFFFF"/>
                          </a:highlight>
                          <a:latin typeface="Roboto"/>
                          <a:ea typeface="Roboto"/>
                          <a:cs typeface="Roboto"/>
                          <a:sym typeface="Roboto"/>
                        </a:rPr>
                        <a:t>trade-off [study]</a:t>
                      </a:r>
                      <a:endParaRPr sz="1200" b="1">
                        <a:solidFill>
                          <a:srgbClr val="212529"/>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a:solidFill>
                            <a:srgbClr val="212529"/>
                          </a:solidFill>
                          <a:highlight>
                            <a:srgbClr val="FFFFFF"/>
                          </a:highlight>
                          <a:latin typeface="Roboto"/>
                          <a:ea typeface="Roboto"/>
                          <a:cs typeface="Roboto"/>
                          <a:sym typeface="Roboto"/>
                        </a:rPr>
                        <a:t>A mathematical study consisting in comparing different options [(few selected points in the design space)] in terms of design variables, and analyse their impacts [on the response surface of the studied system]</a:t>
                      </a:r>
                      <a:endParaRPr sz="1200">
                        <a:solidFill>
                          <a:srgbClr val="212529"/>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437950">
                <a:tc>
                  <a:txBody>
                    <a:bodyPr/>
                    <a:lstStyle/>
                    <a:p>
                      <a:pPr marL="0" lvl="0" indent="0" algn="l" rtl="0">
                        <a:spcBef>
                          <a:spcPts val="0"/>
                        </a:spcBef>
                        <a:spcAft>
                          <a:spcPts val="0"/>
                        </a:spcAft>
                        <a:buNone/>
                      </a:pPr>
                      <a:r>
                        <a:rPr lang="en-US" sz="1200" b="1" dirty="0">
                          <a:solidFill>
                            <a:srgbClr val="212529"/>
                          </a:solidFill>
                          <a:highlight>
                            <a:srgbClr val="FFFFFF"/>
                          </a:highlight>
                          <a:latin typeface="Roboto"/>
                          <a:ea typeface="Roboto"/>
                          <a:cs typeface="Roboto"/>
                          <a:sym typeface="Roboto"/>
                        </a:rPr>
                        <a:t>[exploration study]</a:t>
                      </a:r>
                      <a:endParaRPr sz="1200" b="1" dirty="0">
                        <a:solidFill>
                          <a:srgbClr val="212529"/>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US" sz="1200">
                          <a:solidFill>
                            <a:srgbClr val="212529"/>
                          </a:solidFill>
                          <a:highlight>
                            <a:srgbClr val="FFFFFF"/>
                          </a:highlight>
                          <a:latin typeface="Roboto"/>
                          <a:ea typeface="Roboto"/>
                          <a:cs typeface="Roboto"/>
                          <a:sym typeface="Roboto"/>
                        </a:rPr>
                        <a:t>A mathematical study consisting in exploring the impact of points in the design space on the response surface of the studied system</a:t>
                      </a:r>
                      <a:endParaRPr sz="1200">
                        <a:solidFill>
                          <a:srgbClr val="212529"/>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437950">
                <a:tc>
                  <a:txBody>
                    <a:bodyPr/>
                    <a:lstStyle/>
                    <a:p>
                      <a:pPr marL="0" lvl="0" indent="0" algn="l" rtl="0">
                        <a:spcBef>
                          <a:spcPts val="0"/>
                        </a:spcBef>
                        <a:spcAft>
                          <a:spcPts val="0"/>
                        </a:spcAft>
                        <a:buNone/>
                      </a:pPr>
                      <a:r>
                        <a:rPr lang="en-US" sz="1200" b="1">
                          <a:solidFill>
                            <a:srgbClr val="212529"/>
                          </a:solidFill>
                          <a:highlight>
                            <a:srgbClr val="FFFFFF"/>
                          </a:highlight>
                          <a:latin typeface="Roboto"/>
                          <a:ea typeface="Roboto"/>
                          <a:cs typeface="Roboto"/>
                          <a:sym typeface="Roboto"/>
                        </a:rPr>
                        <a:t>Design Of Experiments</a:t>
                      </a:r>
                      <a:endParaRPr sz="1200" b="1">
                        <a:solidFill>
                          <a:srgbClr val="212529"/>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solidFill>
                            <a:srgbClr val="212529"/>
                          </a:solidFill>
                          <a:highlight>
                            <a:srgbClr val="FFFFFF"/>
                          </a:highlight>
                          <a:latin typeface="Roboto"/>
                          <a:ea typeface="Roboto"/>
                          <a:cs typeface="Roboto"/>
                          <a:sym typeface="Roboto"/>
                        </a:rPr>
                        <a:t>In an exploration study, the sampling of a design space, or a generic method that produces samplings of design spaces</a:t>
                      </a:r>
                      <a:endParaRPr sz="1200" dirty="0">
                        <a:solidFill>
                          <a:srgbClr val="212529"/>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437950">
                <a:tc>
                  <a:txBody>
                    <a:bodyPr/>
                    <a:lstStyle/>
                    <a:p>
                      <a:pPr marL="0" lvl="0" indent="0" algn="l" rtl="0">
                        <a:spcBef>
                          <a:spcPts val="0"/>
                        </a:spcBef>
                        <a:spcAft>
                          <a:spcPts val="0"/>
                        </a:spcAft>
                        <a:buClr>
                          <a:schemeClr val="dk1"/>
                        </a:buClr>
                        <a:buSzPts val="1100"/>
                        <a:buFont typeface="Arial"/>
                        <a:buNone/>
                      </a:pPr>
                      <a:r>
                        <a:rPr lang="en-US" sz="1200" b="1">
                          <a:solidFill>
                            <a:srgbClr val="212529"/>
                          </a:solidFill>
                          <a:highlight>
                            <a:srgbClr val="FFFFFF"/>
                          </a:highlight>
                          <a:latin typeface="Roboto"/>
                          <a:ea typeface="Roboto"/>
                          <a:cs typeface="Roboto"/>
                          <a:sym typeface="Roboto"/>
                        </a:rPr>
                        <a:t>Design Of Experiments study</a:t>
                      </a:r>
                      <a:endParaRPr sz="1200" b="1">
                        <a:solidFill>
                          <a:srgbClr val="212529"/>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solidFill>
                            <a:srgbClr val="212529"/>
                          </a:solidFill>
                          <a:highlight>
                            <a:srgbClr val="FFFFFF"/>
                          </a:highlight>
                          <a:latin typeface="Roboto"/>
                          <a:ea typeface="Roboto"/>
                          <a:cs typeface="Roboto"/>
                          <a:sym typeface="Roboto"/>
                        </a:rPr>
                        <a:t>A exploration study consisting in “exploring the design space” based on a sample obtained by a Design Of Experiment</a:t>
                      </a:r>
                      <a:endParaRPr sz="1200" dirty="0">
                        <a:solidFill>
                          <a:srgbClr val="212529"/>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Tree>
    <p:extLst>
      <p:ext uri="{BB962C8B-B14F-4D97-AF65-F5344CB8AC3E}">
        <p14:creationId xmlns:p14="http://schemas.microsoft.com/office/powerpoint/2010/main" val="34454360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sp>
        <p:nvSpPr>
          <p:cNvPr id="4459" name="Google Shape;4459;p123"/>
          <p:cNvSpPr txBox="1">
            <a:spLocks noGrp="1"/>
          </p:cNvSpPr>
          <p:nvPr>
            <p:ph type="title"/>
          </p:nvPr>
        </p:nvSpPr>
        <p:spPr>
          <a:xfrm>
            <a:off x="194475" y="293825"/>
            <a:ext cx="11232000" cy="900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2500"/>
              <a:buNone/>
            </a:pPr>
            <a:r>
              <a:rPr lang="en-US" dirty="0" smtClean="0"/>
              <a:t>Tree views : doe </a:t>
            </a:r>
            <a:r>
              <a:rPr lang="en-US" dirty="0" err="1" smtClean="0"/>
              <a:t>optim</a:t>
            </a:r>
            <a:endParaRPr dirty="0"/>
          </a:p>
        </p:txBody>
      </p:sp>
      <p:pic>
        <p:nvPicPr>
          <p:cNvPr id="2" name="Picture 1"/>
          <p:cNvPicPr>
            <a:picLocks noChangeAspect="1"/>
          </p:cNvPicPr>
          <p:nvPr/>
        </p:nvPicPr>
        <p:blipFill>
          <a:blip r:embed="rId3"/>
          <a:stretch>
            <a:fillRect/>
          </a:stretch>
        </p:blipFill>
        <p:spPr>
          <a:xfrm>
            <a:off x="506814" y="1105683"/>
            <a:ext cx="2722254" cy="1819396"/>
          </a:xfrm>
          <a:prstGeom prst="rect">
            <a:avLst/>
          </a:prstGeom>
        </p:spPr>
      </p:pic>
      <p:pic>
        <p:nvPicPr>
          <p:cNvPr id="3" name="Picture 2"/>
          <p:cNvPicPr>
            <a:picLocks noChangeAspect="1"/>
          </p:cNvPicPr>
          <p:nvPr/>
        </p:nvPicPr>
        <p:blipFill>
          <a:blip r:embed="rId4"/>
          <a:stretch>
            <a:fillRect/>
          </a:stretch>
        </p:blipFill>
        <p:spPr>
          <a:xfrm>
            <a:off x="815288" y="4442508"/>
            <a:ext cx="2105305" cy="1889990"/>
          </a:xfrm>
          <a:prstGeom prst="rect">
            <a:avLst/>
          </a:prstGeom>
        </p:spPr>
      </p:pic>
      <p:pic>
        <p:nvPicPr>
          <p:cNvPr id="4" name="Picture 3"/>
          <p:cNvPicPr>
            <a:picLocks noChangeAspect="1"/>
          </p:cNvPicPr>
          <p:nvPr/>
        </p:nvPicPr>
        <p:blipFill>
          <a:blip r:embed="rId5"/>
          <a:stretch>
            <a:fillRect/>
          </a:stretch>
        </p:blipFill>
        <p:spPr>
          <a:xfrm>
            <a:off x="815288" y="3642408"/>
            <a:ext cx="2047875" cy="800100"/>
          </a:xfrm>
          <a:prstGeom prst="rect">
            <a:avLst/>
          </a:prstGeom>
        </p:spPr>
      </p:pic>
      <p:pic>
        <p:nvPicPr>
          <p:cNvPr id="5" name="Picture 4"/>
          <p:cNvPicPr>
            <a:picLocks noChangeAspect="1"/>
          </p:cNvPicPr>
          <p:nvPr/>
        </p:nvPicPr>
        <p:blipFill>
          <a:blip r:embed="rId6"/>
          <a:stretch>
            <a:fillRect/>
          </a:stretch>
        </p:blipFill>
        <p:spPr>
          <a:xfrm>
            <a:off x="4231812" y="1148363"/>
            <a:ext cx="2272811" cy="1776715"/>
          </a:xfrm>
          <a:prstGeom prst="rect">
            <a:avLst/>
          </a:prstGeom>
        </p:spPr>
      </p:pic>
      <p:sp>
        <p:nvSpPr>
          <p:cNvPr id="7" name="Google Shape;4512;p123"/>
          <p:cNvSpPr txBox="1"/>
          <p:nvPr/>
        </p:nvSpPr>
        <p:spPr>
          <a:xfrm>
            <a:off x="4116045" y="2709185"/>
            <a:ext cx="28619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smtClean="0"/>
              <a:t>DoE on </a:t>
            </a:r>
            <a:r>
              <a:rPr lang="en-US" dirty="0" err="1" smtClean="0"/>
              <a:t>SellarCoupling</a:t>
            </a:r>
            <a:endParaRPr dirty="0"/>
          </a:p>
        </p:txBody>
      </p:sp>
      <p:sp>
        <p:nvSpPr>
          <p:cNvPr id="8" name="Google Shape;4512;p123"/>
          <p:cNvSpPr txBox="1"/>
          <p:nvPr/>
        </p:nvSpPr>
        <p:spPr>
          <a:xfrm>
            <a:off x="679507" y="2709186"/>
            <a:ext cx="28619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smtClean="0"/>
              <a:t>DoE on MDS</a:t>
            </a:r>
            <a:endParaRPr dirty="0"/>
          </a:p>
        </p:txBody>
      </p:sp>
    </p:spTree>
    <p:extLst>
      <p:ext uri="{BB962C8B-B14F-4D97-AF65-F5344CB8AC3E}">
        <p14:creationId xmlns:p14="http://schemas.microsoft.com/office/powerpoint/2010/main" val="36058698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sp>
        <p:nvSpPr>
          <p:cNvPr id="4459" name="Google Shape;4459;p123"/>
          <p:cNvSpPr txBox="1">
            <a:spLocks noGrp="1"/>
          </p:cNvSpPr>
          <p:nvPr>
            <p:ph type="title"/>
          </p:nvPr>
        </p:nvSpPr>
        <p:spPr>
          <a:xfrm>
            <a:off x="194475" y="293825"/>
            <a:ext cx="11232000" cy="900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2500"/>
              <a:buNone/>
            </a:pPr>
            <a:r>
              <a:rPr lang="en-US" dirty="0" smtClean="0"/>
              <a:t>Doe in </a:t>
            </a:r>
            <a:r>
              <a:rPr lang="en-US" dirty="0" err="1" smtClean="0"/>
              <a:t>SoSTrades</a:t>
            </a:r>
            <a:r>
              <a:rPr lang="en-US" dirty="0" smtClean="0"/>
              <a:t> </a:t>
            </a:r>
            <a:endParaRPr dirty="0"/>
          </a:p>
        </p:txBody>
      </p:sp>
      <p:sp>
        <p:nvSpPr>
          <p:cNvPr id="9" name="Rectangle 8"/>
          <p:cNvSpPr/>
          <p:nvPr/>
        </p:nvSpPr>
        <p:spPr>
          <a:xfrm>
            <a:off x="1366890" y="991270"/>
            <a:ext cx="2121152"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SoS</a:t>
            </a:r>
            <a:r>
              <a:rPr lang="en-GB" dirty="0" err="1">
                <a:solidFill>
                  <a:schemeClr val="tx1"/>
                </a:solidFill>
              </a:rPr>
              <a:t>DOEScenario</a:t>
            </a:r>
            <a:endParaRPr lang="en-GB" dirty="0">
              <a:solidFill>
                <a:schemeClr val="tx1"/>
              </a:solidFill>
            </a:endParaRPr>
          </a:p>
        </p:txBody>
      </p:sp>
      <p:sp>
        <p:nvSpPr>
          <p:cNvPr id="12" name="Rectangle 11"/>
          <p:cNvSpPr/>
          <p:nvPr/>
        </p:nvSpPr>
        <p:spPr>
          <a:xfrm>
            <a:off x="1162008" y="4159373"/>
            <a:ext cx="2121152"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SoS</a:t>
            </a:r>
            <a:r>
              <a:rPr lang="en-GB" dirty="0" err="1" smtClean="0">
                <a:solidFill>
                  <a:schemeClr val="tx1"/>
                </a:solidFill>
              </a:rPr>
              <a:t>DOE_Eval</a:t>
            </a:r>
            <a:endParaRPr lang="en-GB" dirty="0">
              <a:solidFill>
                <a:schemeClr val="tx1"/>
              </a:solidFill>
            </a:endParaRPr>
          </a:p>
        </p:txBody>
      </p:sp>
      <p:sp>
        <p:nvSpPr>
          <p:cNvPr id="11" name="Rectangle 10"/>
          <p:cNvSpPr/>
          <p:nvPr/>
        </p:nvSpPr>
        <p:spPr>
          <a:xfrm>
            <a:off x="3775684" y="1110095"/>
            <a:ext cx="6096000" cy="523220"/>
          </a:xfrm>
          <a:prstGeom prst="rect">
            <a:avLst/>
          </a:prstGeom>
        </p:spPr>
        <p:txBody>
          <a:bodyPr>
            <a:spAutoFit/>
          </a:bodyPr>
          <a:lstStyle/>
          <a:p>
            <a:r>
              <a:rPr lang="en-GB" dirty="0" smtClean="0">
                <a:solidFill>
                  <a:srgbClr val="222222"/>
                </a:solidFill>
                <a:latin typeface="Arial" panose="020B0604020202020204" pitchFamily="34" charset="0"/>
              </a:rPr>
              <a:t>Advantages: Fully </a:t>
            </a:r>
            <a:r>
              <a:rPr lang="en-GB" dirty="0">
                <a:solidFill>
                  <a:srgbClr val="222222"/>
                </a:solidFill>
                <a:latin typeface="Arial" panose="020B0604020202020204" pitchFamily="34" charset="0"/>
              </a:rPr>
              <a:t>using GEMSEO implementation</a:t>
            </a:r>
          </a:p>
          <a:p>
            <a:r>
              <a:rPr lang="en-GB" dirty="0" smtClean="0">
                <a:solidFill>
                  <a:srgbClr val="222222"/>
                </a:solidFill>
                <a:latin typeface="Arial" panose="020B0604020202020204" pitchFamily="34" charset="0"/>
              </a:rPr>
              <a:t>Drawbacks: need </a:t>
            </a:r>
            <a:r>
              <a:rPr lang="en-GB" dirty="0">
                <a:solidFill>
                  <a:srgbClr val="222222"/>
                </a:solidFill>
                <a:latin typeface="Arial" panose="020B0604020202020204" pitchFamily="34" charset="0"/>
              </a:rPr>
              <a:t>to implement an </a:t>
            </a:r>
            <a:r>
              <a:rPr lang="en-GB" dirty="0" err="1">
                <a:solidFill>
                  <a:srgbClr val="222222"/>
                </a:solidFill>
                <a:latin typeface="Arial" panose="020B0604020202020204" pitchFamily="34" charset="0"/>
              </a:rPr>
              <a:t>MDOFormulation</a:t>
            </a:r>
            <a:r>
              <a:rPr lang="en-GB" dirty="0">
                <a:solidFill>
                  <a:srgbClr val="222222"/>
                </a:solidFill>
                <a:latin typeface="Arial" panose="020B0604020202020204" pitchFamily="34" charset="0"/>
              </a:rPr>
              <a:t> for a DOE</a:t>
            </a:r>
          </a:p>
        </p:txBody>
      </p:sp>
      <p:sp>
        <p:nvSpPr>
          <p:cNvPr id="14" name="Rectangle 13"/>
          <p:cNvSpPr/>
          <p:nvPr/>
        </p:nvSpPr>
        <p:spPr>
          <a:xfrm>
            <a:off x="3488042" y="4119666"/>
            <a:ext cx="6671285" cy="954107"/>
          </a:xfrm>
          <a:prstGeom prst="rect">
            <a:avLst/>
          </a:prstGeom>
        </p:spPr>
        <p:txBody>
          <a:bodyPr wrap="square">
            <a:spAutoFit/>
          </a:bodyPr>
          <a:lstStyle/>
          <a:p>
            <a:r>
              <a:rPr lang="en-GB" dirty="0" smtClean="0">
                <a:solidFill>
                  <a:srgbClr val="222222"/>
                </a:solidFill>
                <a:latin typeface="Arial" panose="020B0604020202020204" pitchFamily="34" charset="0"/>
              </a:rPr>
              <a:t>Advantages: </a:t>
            </a:r>
            <a:r>
              <a:rPr lang="en-GB" dirty="0"/>
              <a:t>Using DOE wrapper in GEMSEO</a:t>
            </a:r>
          </a:p>
          <a:p>
            <a:r>
              <a:rPr lang="en-GB" dirty="0" smtClean="0"/>
              <a:t>                     No </a:t>
            </a:r>
            <a:r>
              <a:rPr lang="en-GB" dirty="0"/>
              <a:t>MDO Formulation required for a </a:t>
            </a:r>
            <a:r>
              <a:rPr lang="en-GB" dirty="0" smtClean="0"/>
              <a:t>DOE</a:t>
            </a:r>
          </a:p>
          <a:p>
            <a:r>
              <a:rPr lang="en-GB" dirty="0" smtClean="0"/>
              <a:t>                     Output </a:t>
            </a:r>
            <a:r>
              <a:rPr lang="en-GB" dirty="0"/>
              <a:t>as a </a:t>
            </a:r>
            <a:r>
              <a:rPr lang="en-GB" dirty="0" err="1"/>
              <a:t>dataframe</a:t>
            </a:r>
            <a:r>
              <a:rPr lang="en-GB" dirty="0"/>
              <a:t> for all </a:t>
            </a:r>
            <a:r>
              <a:rPr lang="en-GB" dirty="0" smtClean="0"/>
              <a:t>evaluations</a:t>
            </a:r>
            <a:endParaRPr lang="en-GB" dirty="0"/>
          </a:p>
          <a:p>
            <a:r>
              <a:rPr lang="en-GB" dirty="0" smtClean="0">
                <a:solidFill>
                  <a:srgbClr val="222222"/>
                </a:solidFill>
                <a:latin typeface="Arial" panose="020B0604020202020204" pitchFamily="34" charset="0"/>
              </a:rPr>
              <a:t>Drawbacks:  </a:t>
            </a:r>
            <a:r>
              <a:rPr lang="en-GB" dirty="0" smtClean="0"/>
              <a:t>Divergence </a:t>
            </a:r>
            <a:r>
              <a:rPr lang="en-GB" dirty="0"/>
              <a:t>with GEMSEO implementation (which is strange)</a:t>
            </a:r>
          </a:p>
        </p:txBody>
      </p:sp>
      <p:sp>
        <p:nvSpPr>
          <p:cNvPr id="13" name="Rectangle 12"/>
          <p:cNvSpPr/>
          <p:nvPr/>
        </p:nvSpPr>
        <p:spPr>
          <a:xfrm>
            <a:off x="7813617" y="1634277"/>
            <a:ext cx="4116134" cy="954107"/>
          </a:xfrm>
          <a:prstGeom prst="rect">
            <a:avLst/>
          </a:prstGeom>
        </p:spPr>
        <p:txBody>
          <a:bodyPr wrap="square">
            <a:spAutoFit/>
          </a:bodyPr>
          <a:lstStyle/>
          <a:p>
            <a:r>
              <a:rPr lang="en-GB" dirty="0"/>
              <a:t>{DOE + formulation} </a:t>
            </a:r>
            <a:endParaRPr lang="en-GB" dirty="0" smtClean="0"/>
          </a:p>
          <a:p>
            <a:r>
              <a:rPr lang="en-GB" dirty="0" smtClean="0">
                <a:solidFill>
                  <a:srgbClr val="222222"/>
                </a:solidFill>
                <a:latin typeface="Arial" panose="020B0604020202020204" pitchFamily="34" charset="0"/>
              </a:rPr>
              <a:t>In </a:t>
            </a:r>
            <a:r>
              <a:rPr lang="en-GB" dirty="0">
                <a:solidFill>
                  <a:srgbClr val="222222"/>
                </a:solidFill>
                <a:latin typeface="Arial" panose="020B0604020202020204" pitchFamily="34" charset="0"/>
              </a:rPr>
              <a:t>all books or lectures on doe </a:t>
            </a:r>
            <a:r>
              <a:rPr lang="en-GB" dirty="0" smtClean="0">
                <a:solidFill>
                  <a:srgbClr val="222222"/>
                </a:solidFill>
                <a:latin typeface="Arial" panose="020B0604020202020204" pitchFamily="34" charset="0"/>
              </a:rPr>
              <a:t>I </a:t>
            </a:r>
            <a:r>
              <a:rPr lang="en-GB" dirty="0">
                <a:solidFill>
                  <a:srgbClr val="222222"/>
                </a:solidFill>
                <a:latin typeface="Arial" panose="020B0604020202020204" pitchFamily="34" charset="0"/>
              </a:rPr>
              <a:t>have </a:t>
            </a:r>
            <a:r>
              <a:rPr lang="en-GB" dirty="0" smtClean="0">
                <a:solidFill>
                  <a:srgbClr val="222222"/>
                </a:solidFill>
                <a:latin typeface="Arial" panose="020B0604020202020204" pitchFamily="34" charset="0"/>
              </a:rPr>
              <a:t>looked,</a:t>
            </a:r>
          </a:p>
          <a:p>
            <a:r>
              <a:rPr lang="en-GB" dirty="0" smtClean="0">
                <a:solidFill>
                  <a:srgbClr val="222222"/>
                </a:solidFill>
                <a:latin typeface="Arial" panose="020B0604020202020204" pitchFamily="34" charset="0"/>
              </a:rPr>
              <a:t> </a:t>
            </a:r>
            <a:r>
              <a:rPr lang="en-GB" dirty="0">
                <a:solidFill>
                  <a:srgbClr val="222222"/>
                </a:solidFill>
                <a:latin typeface="Arial" panose="020B0604020202020204" pitchFamily="34" charset="0"/>
              </a:rPr>
              <a:t>they never need or speak about formulation ... </a:t>
            </a:r>
          </a:p>
          <a:p>
            <a:r>
              <a:rPr lang="en-GB" dirty="0">
                <a:solidFill>
                  <a:srgbClr val="222222"/>
                </a:solidFill>
                <a:latin typeface="Arial" panose="020B0604020202020204" pitchFamily="34" charset="0"/>
              </a:rPr>
              <a:t>Do </a:t>
            </a:r>
            <a:r>
              <a:rPr lang="en-GB" dirty="0" smtClean="0">
                <a:solidFill>
                  <a:srgbClr val="222222"/>
                </a:solidFill>
                <a:latin typeface="Arial" panose="020B0604020202020204" pitchFamily="34" charset="0"/>
              </a:rPr>
              <a:t>you have </a:t>
            </a:r>
            <a:r>
              <a:rPr lang="en-GB" dirty="0">
                <a:solidFill>
                  <a:srgbClr val="222222"/>
                </a:solidFill>
                <a:latin typeface="Arial" panose="020B0604020202020204" pitchFamily="34" charset="0"/>
              </a:rPr>
              <a:t>references on this subject ?</a:t>
            </a:r>
          </a:p>
        </p:txBody>
      </p:sp>
      <p:cxnSp>
        <p:nvCxnSpPr>
          <p:cNvPr id="16" name="Straight Arrow Connector 15"/>
          <p:cNvCxnSpPr/>
          <p:nvPr/>
        </p:nvCxnSpPr>
        <p:spPr>
          <a:xfrm flipH="1" flipV="1">
            <a:off x="7194087" y="1633315"/>
            <a:ext cx="679239" cy="412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5807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3724213" y="1555200"/>
            <a:ext cx="8057800" cy="5075714"/>
          </a:xfrm>
        </p:spPr>
        <p:txBody>
          <a:bodyPr/>
          <a:lstStyle/>
          <a:p>
            <a:pPr marL="133350" indent="0">
              <a:buNone/>
            </a:pPr>
            <a:r>
              <a:rPr lang="en-US" dirty="0" smtClean="0"/>
              <a:t>How </a:t>
            </a:r>
            <a:r>
              <a:rPr lang="en-US" dirty="0"/>
              <a:t>it is done : (direct integration in </a:t>
            </a:r>
            <a:r>
              <a:rPr lang="en-US" dirty="0" err="1"/>
              <a:t>SoSTrades</a:t>
            </a:r>
            <a:r>
              <a:rPr lang="en-US" dirty="0"/>
              <a:t>)</a:t>
            </a:r>
            <a:endParaRPr lang="en-GB" dirty="0"/>
          </a:p>
          <a:p>
            <a:pPr marL="342900" indent="-342900">
              <a:buFont typeface="+mj-lt"/>
              <a:buAutoNum type="arabicPeriod"/>
            </a:pPr>
            <a:r>
              <a:rPr lang="en-GB" dirty="0"/>
              <a:t>Use </a:t>
            </a:r>
            <a:r>
              <a:rPr lang="en-GB" dirty="0" err="1"/>
              <a:t>DOEScenario</a:t>
            </a:r>
            <a:r>
              <a:rPr lang="en-GB" dirty="0"/>
              <a:t>.__</a:t>
            </a:r>
            <a:r>
              <a:rPr lang="en-GB" dirty="0" err="1"/>
              <a:t>init</a:t>
            </a:r>
            <a:r>
              <a:rPr lang="en-GB" dirty="0"/>
              <a:t>__ to create the doe scenario </a:t>
            </a:r>
          </a:p>
          <a:p>
            <a:pPr marL="342900" indent="-342900">
              <a:buFont typeface="+mj-lt"/>
              <a:buAutoNum type="arabicPeriod"/>
            </a:pPr>
            <a:r>
              <a:rPr lang="en-GB" dirty="0"/>
              <a:t>Define a _</a:t>
            </a:r>
            <a:r>
              <a:rPr lang="en-GB" dirty="0" err="1"/>
              <a:t>run_algorithm</a:t>
            </a:r>
            <a:r>
              <a:rPr lang="en-GB" dirty="0"/>
              <a:t> function that creates the </a:t>
            </a:r>
            <a:r>
              <a:rPr lang="en-GB" dirty="0" err="1"/>
              <a:t>algo</a:t>
            </a:r>
            <a:r>
              <a:rPr lang="en-GB" dirty="0"/>
              <a:t> option </a:t>
            </a:r>
            <a:endParaRPr lang="en-GB" dirty="0" smtClean="0"/>
          </a:p>
          <a:p>
            <a:pPr marL="0" indent="0">
              <a:buNone/>
            </a:pPr>
            <a:r>
              <a:rPr lang="en-GB" dirty="0" smtClean="0"/>
              <a:t>	from </a:t>
            </a:r>
            <a:r>
              <a:rPr lang="en-GB" dirty="0"/>
              <a:t>lib = self._</a:t>
            </a:r>
            <a:r>
              <a:rPr lang="en-GB" dirty="0" err="1"/>
              <a:t>algo_factory.create</a:t>
            </a:r>
            <a:r>
              <a:rPr lang="en-GB" dirty="0"/>
              <a:t>(</a:t>
            </a:r>
            <a:r>
              <a:rPr lang="en-GB" dirty="0" err="1"/>
              <a:t>algo_name</a:t>
            </a:r>
            <a:r>
              <a:rPr lang="en-GB" dirty="0"/>
              <a:t>) and execute it. </a:t>
            </a:r>
          </a:p>
          <a:p>
            <a:pPr marL="0" indent="0">
              <a:buNone/>
            </a:pPr>
            <a:r>
              <a:rPr lang="en-GB" dirty="0" smtClean="0"/>
              <a:t>	It </a:t>
            </a:r>
            <a:r>
              <a:rPr lang="en-GB" dirty="0"/>
              <a:t>is using </a:t>
            </a:r>
            <a:r>
              <a:rPr lang="en-GB" dirty="0" err="1"/>
              <a:t>self.ALGO_OPTIONS</a:t>
            </a:r>
            <a:endParaRPr lang="en-GB" dirty="0"/>
          </a:p>
          <a:p>
            <a:pPr marL="0" indent="0">
              <a:buNone/>
            </a:pPr>
            <a:r>
              <a:rPr lang="en-GB" dirty="0" smtClean="0"/>
              <a:t>3.    </a:t>
            </a:r>
            <a:r>
              <a:rPr lang="en-GB" dirty="0" err="1" smtClean="0"/>
              <a:t>DOEScenario</a:t>
            </a:r>
            <a:r>
              <a:rPr lang="en-GB" dirty="0"/>
              <a:t>._run(self) to run the scenario by using previous  _</a:t>
            </a:r>
            <a:r>
              <a:rPr lang="en-GB" dirty="0" err="1" smtClean="0"/>
              <a:t>run_algorithm</a:t>
            </a:r>
            <a:endParaRPr lang="en-GB" dirty="0"/>
          </a:p>
          <a:p>
            <a:pPr marL="133350" indent="0">
              <a:buNone/>
            </a:pPr>
            <a:endParaRPr lang="en-GB" dirty="0" smtClean="0"/>
          </a:p>
          <a:p>
            <a:pPr marL="133350" indent="0">
              <a:buNone/>
            </a:pPr>
            <a:r>
              <a:rPr lang="en-GB" dirty="0" smtClean="0"/>
              <a:t>How </a:t>
            </a:r>
            <a:r>
              <a:rPr lang="en-GB" dirty="0"/>
              <a:t>it is done : </a:t>
            </a:r>
          </a:p>
          <a:p>
            <a:pPr marL="342900" indent="-342900">
              <a:buFont typeface="+mj-lt"/>
              <a:buAutoNum type="arabicPeriod"/>
            </a:pPr>
            <a:r>
              <a:rPr lang="en-GB" dirty="0"/>
              <a:t>Creation of the sample :</a:t>
            </a:r>
          </a:p>
          <a:p>
            <a:pPr marL="457200" lvl="4" indent="0">
              <a:buNone/>
            </a:pPr>
            <a:r>
              <a:rPr lang="en-GB" dirty="0" smtClean="0"/>
              <a:t>1a) In </a:t>
            </a:r>
            <a:r>
              <a:rPr lang="en-GB" dirty="0"/>
              <a:t>the case of Custom DOE they do not use </a:t>
            </a:r>
            <a:r>
              <a:rPr lang="en-GB" dirty="0" err="1"/>
              <a:t>gemseo</a:t>
            </a:r>
            <a:r>
              <a:rPr lang="en-GB" dirty="0"/>
              <a:t> to create the sample</a:t>
            </a:r>
          </a:p>
          <a:p>
            <a:pPr marL="0" indent="0">
              <a:buNone/>
            </a:pPr>
            <a:r>
              <a:rPr lang="en-GB" dirty="0"/>
              <a:t> </a:t>
            </a:r>
            <a:r>
              <a:rPr lang="en-GB" dirty="0" smtClean="0"/>
              <a:t>               Here </a:t>
            </a:r>
            <a:r>
              <a:rPr lang="en-GB" dirty="0" err="1" smtClean="0"/>
              <a:t>samples_df</a:t>
            </a:r>
            <a:r>
              <a:rPr lang="en-GB" dirty="0" smtClean="0"/>
              <a:t>  </a:t>
            </a:r>
            <a:r>
              <a:rPr lang="en-GB" dirty="0"/>
              <a:t>is construct directly or form a file </a:t>
            </a:r>
            <a:r>
              <a:rPr lang="en-GB" dirty="0" smtClean="0"/>
              <a:t> and put in </a:t>
            </a:r>
            <a:r>
              <a:rPr lang="en-GB" dirty="0" err="1"/>
              <a:t>disc_dict</a:t>
            </a:r>
            <a:r>
              <a:rPr lang="en-GB" dirty="0"/>
              <a:t>[</a:t>
            </a:r>
          </a:p>
          <a:p>
            <a:pPr marL="457200" lvl="1" indent="0">
              <a:buNone/>
            </a:pPr>
            <a:r>
              <a:rPr lang="en-GB" dirty="0" smtClean="0"/>
              <a:t>1b) In </a:t>
            </a:r>
            <a:r>
              <a:rPr lang="en-GB" dirty="0"/>
              <a:t>case of Doe with </a:t>
            </a:r>
            <a:r>
              <a:rPr lang="en-GB" dirty="0" err="1"/>
              <a:t>algo</a:t>
            </a:r>
            <a:r>
              <a:rPr lang="en-GB" dirty="0"/>
              <a:t> :</a:t>
            </a:r>
          </a:p>
          <a:p>
            <a:pPr marL="0" indent="0">
              <a:buNone/>
            </a:pPr>
            <a:r>
              <a:rPr lang="en-GB" dirty="0" smtClean="0"/>
              <a:t>               </a:t>
            </a:r>
            <a:r>
              <a:rPr lang="en-GB" dirty="0"/>
              <a:t>- </a:t>
            </a:r>
            <a:r>
              <a:rPr lang="en-GB" dirty="0" smtClean="0"/>
              <a:t>use </a:t>
            </a:r>
            <a:r>
              <a:rPr lang="en-GB" dirty="0" err="1"/>
              <a:t>get_algo_options</a:t>
            </a:r>
            <a:r>
              <a:rPr lang="en-GB" dirty="0"/>
              <a:t> to get the </a:t>
            </a:r>
            <a:r>
              <a:rPr lang="en-GB" dirty="0" smtClean="0"/>
              <a:t>options</a:t>
            </a:r>
          </a:p>
          <a:p>
            <a:pPr marL="0" indent="0">
              <a:buNone/>
            </a:pPr>
            <a:r>
              <a:rPr lang="en-GB" dirty="0" smtClean="0"/>
              <a:t>               - use </a:t>
            </a:r>
            <a:r>
              <a:rPr lang="en-GB" dirty="0" err="1"/>
              <a:t>self.doe_factory.create</a:t>
            </a:r>
            <a:r>
              <a:rPr lang="en-GB" dirty="0"/>
              <a:t>(</a:t>
            </a:r>
            <a:r>
              <a:rPr lang="en-GB" dirty="0" err="1"/>
              <a:t>algo_name</a:t>
            </a:r>
            <a:r>
              <a:rPr lang="en-GB" dirty="0"/>
              <a:t>) </a:t>
            </a:r>
          </a:p>
          <a:p>
            <a:pPr marL="0" indent="0">
              <a:buNone/>
            </a:pPr>
            <a:r>
              <a:rPr lang="en-GB" dirty="0" smtClean="0"/>
              <a:t>                 (where </a:t>
            </a:r>
            <a:r>
              <a:rPr lang="en-GB" dirty="0" err="1"/>
              <a:t>doe_factory</a:t>
            </a:r>
            <a:r>
              <a:rPr lang="en-GB" dirty="0"/>
              <a:t> is based on </a:t>
            </a:r>
            <a:r>
              <a:rPr lang="en-GB" dirty="0" err="1"/>
              <a:t>DOEFactory</a:t>
            </a:r>
            <a:r>
              <a:rPr lang="en-GB" dirty="0"/>
              <a:t>() of </a:t>
            </a:r>
            <a:r>
              <a:rPr lang="en-GB" dirty="0" smtClean="0"/>
              <a:t>Gemseo)</a:t>
            </a:r>
          </a:p>
          <a:p>
            <a:pPr marL="0" indent="0">
              <a:buNone/>
            </a:pPr>
            <a:r>
              <a:rPr lang="en-GB" dirty="0"/>
              <a:t> </a:t>
            </a:r>
            <a:r>
              <a:rPr lang="en-GB" dirty="0" smtClean="0"/>
              <a:t>                </a:t>
            </a:r>
            <a:r>
              <a:rPr lang="en-GB" dirty="0"/>
              <a:t>to create the sample from doe </a:t>
            </a:r>
            <a:r>
              <a:rPr lang="en-GB" dirty="0" err="1"/>
              <a:t>algo</a:t>
            </a:r>
            <a:r>
              <a:rPr lang="en-GB" dirty="0"/>
              <a:t> but </a:t>
            </a:r>
            <a:r>
              <a:rPr lang="en-GB" dirty="0" smtClean="0"/>
              <a:t>not create a </a:t>
            </a:r>
            <a:r>
              <a:rPr lang="en-GB" dirty="0" err="1"/>
              <a:t>gemseo</a:t>
            </a:r>
            <a:r>
              <a:rPr lang="en-GB" dirty="0"/>
              <a:t> scenario. </a:t>
            </a:r>
          </a:p>
          <a:p>
            <a:pPr marL="0" indent="0">
              <a:buNone/>
            </a:pPr>
            <a:r>
              <a:rPr lang="en-GB" dirty="0" smtClean="0"/>
              <a:t>2. Then the </a:t>
            </a:r>
            <a:r>
              <a:rPr lang="en-GB" dirty="0"/>
              <a:t>run </a:t>
            </a:r>
            <a:r>
              <a:rPr lang="en-GB" dirty="0" smtClean="0"/>
              <a:t>on this sample is </a:t>
            </a:r>
            <a:r>
              <a:rPr lang="en-GB" dirty="0"/>
              <a:t>done </a:t>
            </a:r>
            <a:endParaRPr lang="en-GB" dirty="0" smtClean="0"/>
          </a:p>
          <a:p>
            <a:pPr marL="0" indent="0">
              <a:buNone/>
            </a:pPr>
            <a:r>
              <a:rPr lang="en-GB" dirty="0"/>
              <a:t> </a:t>
            </a:r>
            <a:r>
              <a:rPr lang="en-GB" dirty="0" smtClean="0"/>
              <a:t>     - without </a:t>
            </a:r>
            <a:r>
              <a:rPr lang="en-GB" dirty="0" err="1"/>
              <a:t>gemseo</a:t>
            </a:r>
            <a:r>
              <a:rPr lang="en-GB" dirty="0"/>
              <a:t> </a:t>
            </a:r>
            <a:r>
              <a:rPr lang="en-GB" dirty="0" err="1" smtClean="0"/>
              <a:t>DOEScenario</a:t>
            </a:r>
            <a:endParaRPr lang="en-GB" dirty="0" smtClean="0"/>
          </a:p>
          <a:p>
            <a:pPr marL="0" indent="0">
              <a:buNone/>
            </a:pPr>
            <a:r>
              <a:rPr lang="en-GB" dirty="0"/>
              <a:t> </a:t>
            </a:r>
            <a:r>
              <a:rPr lang="en-GB" dirty="0" smtClean="0"/>
              <a:t>     - but with </a:t>
            </a:r>
            <a:r>
              <a:rPr lang="en-GB" dirty="0" err="1" smtClean="0"/>
              <a:t>SoSTrades</a:t>
            </a:r>
            <a:r>
              <a:rPr lang="en-GB" dirty="0" smtClean="0"/>
              <a:t> </a:t>
            </a:r>
            <a:r>
              <a:rPr lang="en-GB" dirty="0"/>
              <a:t>capabilities</a:t>
            </a:r>
          </a:p>
          <a:p>
            <a:endParaRPr lang="en-GB" dirty="0"/>
          </a:p>
        </p:txBody>
      </p:sp>
      <p:sp>
        <p:nvSpPr>
          <p:cNvPr id="3" name="Title 2"/>
          <p:cNvSpPr>
            <a:spLocks noGrp="1"/>
          </p:cNvSpPr>
          <p:nvPr>
            <p:ph type="title"/>
          </p:nvPr>
        </p:nvSpPr>
        <p:spPr/>
        <p:txBody>
          <a:bodyPr/>
          <a:lstStyle/>
          <a:p>
            <a:r>
              <a:rPr lang="en-US" dirty="0"/>
              <a:t>Doe in </a:t>
            </a:r>
            <a:r>
              <a:rPr lang="en-US" dirty="0" err="1"/>
              <a:t>SoSTrades</a:t>
            </a:r>
            <a:r>
              <a:rPr lang="en-US" dirty="0"/>
              <a:t> </a:t>
            </a:r>
            <a:endParaRPr lang="en-GB" dirty="0"/>
          </a:p>
        </p:txBody>
      </p:sp>
      <p:sp>
        <p:nvSpPr>
          <p:cNvPr id="4" name="Rectangle 3"/>
          <p:cNvSpPr/>
          <p:nvPr/>
        </p:nvSpPr>
        <p:spPr>
          <a:xfrm>
            <a:off x="1325846" y="1633166"/>
            <a:ext cx="2121152"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SoS</a:t>
            </a:r>
            <a:r>
              <a:rPr lang="en-GB" dirty="0" err="1">
                <a:solidFill>
                  <a:schemeClr val="tx1"/>
                </a:solidFill>
              </a:rPr>
              <a:t>DOEScenario</a:t>
            </a:r>
            <a:endParaRPr lang="en-GB" dirty="0">
              <a:solidFill>
                <a:schemeClr val="tx1"/>
              </a:solidFill>
            </a:endParaRPr>
          </a:p>
        </p:txBody>
      </p:sp>
      <p:sp>
        <p:nvSpPr>
          <p:cNvPr id="5" name="Rectangle 4"/>
          <p:cNvSpPr/>
          <p:nvPr/>
        </p:nvSpPr>
        <p:spPr>
          <a:xfrm>
            <a:off x="1325846" y="3331100"/>
            <a:ext cx="2121152"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SoS</a:t>
            </a:r>
            <a:r>
              <a:rPr lang="en-GB" dirty="0" err="1" smtClean="0">
                <a:solidFill>
                  <a:schemeClr val="tx1"/>
                </a:solidFill>
              </a:rPr>
              <a:t>DOE_Eval</a:t>
            </a:r>
            <a:endParaRPr lang="en-GB" dirty="0">
              <a:solidFill>
                <a:schemeClr val="tx1"/>
              </a:solidFill>
            </a:endParaRPr>
          </a:p>
        </p:txBody>
      </p:sp>
      <p:cxnSp>
        <p:nvCxnSpPr>
          <p:cNvPr id="7" name="Straight Arrow Connector 6"/>
          <p:cNvCxnSpPr/>
          <p:nvPr/>
        </p:nvCxnSpPr>
        <p:spPr>
          <a:xfrm flipH="1">
            <a:off x="2558955" y="4606414"/>
            <a:ext cx="1282890" cy="53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5886" y="5165702"/>
            <a:ext cx="3536546" cy="954107"/>
          </a:xfrm>
          <a:prstGeom prst="rect">
            <a:avLst/>
          </a:prstGeom>
          <a:noFill/>
        </p:spPr>
        <p:txBody>
          <a:bodyPr wrap="none" rtlCol="0">
            <a:spAutoFit/>
          </a:bodyPr>
          <a:lstStyle/>
          <a:p>
            <a:r>
              <a:rPr lang="en-US" dirty="0" err="1" smtClean="0"/>
              <a:t>D’après</a:t>
            </a:r>
            <a:r>
              <a:rPr lang="en-US" dirty="0" smtClean="0"/>
              <a:t> François : </a:t>
            </a:r>
          </a:p>
          <a:p>
            <a:r>
              <a:rPr lang="en-US" dirty="0" err="1" smtClean="0"/>
              <a:t>C’est</a:t>
            </a:r>
            <a:r>
              <a:rPr lang="en-US" dirty="0" smtClean="0"/>
              <a:t> </a:t>
            </a:r>
            <a:r>
              <a:rPr lang="en-US" dirty="0" err="1" smtClean="0"/>
              <a:t>indirectement</a:t>
            </a:r>
            <a:r>
              <a:rPr lang="en-US" dirty="0" smtClean="0"/>
              <a:t> </a:t>
            </a:r>
            <a:r>
              <a:rPr lang="en-US" dirty="0" err="1" smtClean="0"/>
              <a:t>une</a:t>
            </a:r>
            <a:r>
              <a:rPr lang="en-US" dirty="0" smtClean="0"/>
              <a:t> </a:t>
            </a:r>
          </a:p>
          <a:p>
            <a:r>
              <a:rPr lang="fr-FR" dirty="0" smtClean="0"/>
              <a:t>«</a:t>
            </a:r>
            <a:r>
              <a:rPr lang="fr-FR" dirty="0"/>
              <a:t> </a:t>
            </a:r>
            <a:r>
              <a:rPr lang="fr-FR" dirty="0" err="1"/>
              <a:t>réimplémentation</a:t>
            </a:r>
            <a:r>
              <a:rPr lang="fr-FR" dirty="0"/>
              <a:t> de MDF » </a:t>
            </a:r>
            <a:endParaRPr lang="fr-FR" dirty="0" smtClean="0"/>
          </a:p>
          <a:p>
            <a:r>
              <a:rPr lang="fr-FR" dirty="0" smtClean="0"/>
              <a:t>plutôt </a:t>
            </a:r>
            <a:r>
              <a:rPr lang="fr-FR" dirty="0"/>
              <a:t>que utilisation </a:t>
            </a:r>
            <a:r>
              <a:rPr lang="fr-FR" dirty="0" smtClean="0"/>
              <a:t>du MDF de </a:t>
            </a:r>
            <a:r>
              <a:rPr lang="fr-FR" dirty="0" err="1" smtClean="0"/>
              <a:t>gemseo</a:t>
            </a:r>
            <a:r>
              <a:rPr lang="fr-FR" dirty="0" smtClean="0"/>
              <a:t> ..</a:t>
            </a:r>
            <a:endParaRPr lang="en-GB" dirty="0"/>
          </a:p>
        </p:txBody>
      </p:sp>
    </p:spTree>
    <p:extLst>
      <p:ext uri="{BB962C8B-B14F-4D97-AF65-F5344CB8AC3E}">
        <p14:creationId xmlns:p14="http://schemas.microsoft.com/office/powerpoint/2010/main" val="34957990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sp>
        <p:nvSpPr>
          <p:cNvPr id="4459" name="Google Shape;4459;p123"/>
          <p:cNvSpPr txBox="1">
            <a:spLocks noGrp="1"/>
          </p:cNvSpPr>
          <p:nvPr>
            <p:ph type="title"/>
          </p:nvPr>
        </p:nvSpPr>
        <p:spPr>
          <a:xfrm>
            <a:off x="194475" y="293825"/>
            <a:ext cx="11232000" cy="900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2500"/>
              <a:buNone/>
            </a:pPr>
            <a:r>
              <a:rPr lang="en-US" dirty="0" smtClean="0"/>
              <a:t>Tree views : other processes</a:t>
            </a:r>
            <a:endParaRPr dirty="0"/>
          </a:p>
        </p:txBody>
      </p:sp>
      <p:pic>
        <p:nvPicPr>
          <p:cNvPr id="3" name="Picture 2"/>
          <p:cNvPicPr>
            <a:picLocks noChangeAspect="1"/>
          </p:cNvPicPr>
          <p:nvPr/>
        </p:nvPicPr>
        <p:blipFill>
          <a:blip r:embed="rId3"/>
          <a:stretch>
            <a:fillRect/>
          </a:stretch>
        </p:blipFill>
        <p:spPr>
          <a:xfrm>
            <a:off x="409937" y="1097243"/>
            <a:ext cx="3200400" cy="2371725"/>
          </a:xfrm>
          <a:prstGeom prst="rect">
            <a:avLst/>
          </a:prstGeom>
        </p:spPr>
      </p:pic>
      <p:pic>
        <p:nvPicPr>
          <p:cNvPr id="11" name="Picture 10"/>
          <p:cNvPicPr>
            <a:picLocks noChangeAspect="1"/>
          </p:cNvPicPr>
          <p:nvPr/>
        </p:nvPicPr>
        <p:blipFill>
          <a:blip r:embed="rId4"/>
          <a:stretch>
            <a:fillRect/>
          </a:stretch>
        </p:blipFill>
        <p:spPr>
          <a:xfrm>
            <a:off x="5022448" y="1097243"/>
            <a:ext cx="4114800" cy="3276600"/>
          </a:xfrm>
          <a:prstGeom prst="rect">
            <a:avLst/>
          </a:prstGeom>
        </p:spPr>
      </p:pic>
    </p:spTree>
    <p:extLst>
      <p:ext uri="{BB962C8B-B14F-4D97-AF65-F5344CB8AC3E}">
        <p14:creationId xmlns:p14="http://schemas.microsoft.com/office/powerpoint/2010/main" val="20733773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08cee4503e_0_9"/>
          <p:cNvSpPr txBox="1">
            <a:spLocks noGrp="1"/>
          </p:cNvSpPr>
          <p:nvPr>
            <p:ph type="title"/>
          </p:nvPr>
        </p:nvSpPr>
        <p:spPr>
          <a:xfrm>
            <a:off x="3905794" y="2054627"/>
            <a:ext cx="7158900" cy="1372200"/>
          </a:xfrm>
          <a:prstGeom prst="rect">
            <a:avLst/>
          </a:prstGeom>
          <a:noFill/>
          <a:ln>
            <a:noFill/>
          </a:ln>
        </p:spPr>
        <p:txBody>
          <a:bodyPr spcFirstLastPara="1" wrap="square" lIns="0" tIns="0" rIns="0" bIns="0" anchor="b" anchorCtr="0">
            <a:noAutofit/>
          </a:bodyPr>
          <a:lstStyle/>
          <a:p>
            <a:pPr marL="0" lvl="0" indent="0" algn="l" rtl="0">
              <a:lnSpc>
                <a:spcPct val="110000"/>
              </a:lnSpc>
              <a:spcBef>
                <a:spcPts val="0"/>
              </a:spcBef>
              <a:spcAft>
                <a:spcPts val="0"/>
              </a:spcAft>
              <a:buClr>
                <a:schemeClr val="dk2"/>
              </a:buClr>
              <a:buSzPts val="2500"/>
              <a:buFont typeface="Arial"/>
              <a:buNone/>
            </a:pPr>
            <a:r>
              <a:rPr lang="en-US" b="1" dirty="0"/>
              <a:t>7</a:t>
            </a:r>
            <a:r>
              <a:rPr lang="en-US" b="1" dirty="0" smtClean="0"/>
              <a:t>. </a:t>
            </a:r>
            <a:r>
              <a:rPr lang="en-US" b="1" dirty="0" err="1" smtClean="0"/>
              <a:t>Synthèse</a:t>
            </a:r>
            <a:r>
              <a:rPr lang="en-US" b="1" dirty="0" smtClean="0"/>
              <a:t> des </a:t>
            </a:r>
            <a:r>
              <a:rPr lang="en-US" b="1" dirty="0" err="1" smtClean="0"/>
              <a:t>informations</a:t>
            </a:r>
            <a:r>
              <a:rPr lang="en-US" b="1" dirty="0" smtClean="0"/>
              <a:t> et des discussions </a:t>
            </a:r>
            <a:r>
              <a:rPr lang="en-US" b="1" dirty="0" err="1" smtClean="0"/>
              <a:t>lors</a:t>
            </a:r>
            <a:r>
              <a:rPr lang="en-US" b="1" dirty="0" smtClean="0"/>
              <a:t> de </a:t>
            </a:r>
            <a:r>
              <a:rPr lang="en-US" b="1" dirty="0" err="1" smtClean="0"/>
              <a:t>notre</a:t>
            </a:r>
            <a:r>
              <a:rPr lang="en-US" b="1" dirty="0" smtClean="0"/>
              <a:t> reunion de travail du 20/01/2022</a:t>
            </a:r>
            <a:endParaRPr dirty="0"/>
          </a:p>
        </p:txBody>
      </p:sp>
    </p:spTree>
    <p:extLst>
      <p:ext uri="{BB962C8B-B14F-4D97-AF65-F5344CB8AC3E}">
        <p14:creationId xmlns:p14="http://schemas.microsoft.com/office/powerpoint/2010/main" val="39263703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44800" y="1555200"/>
            <a:ext cx="11700000" cy="5302800"/>
          </a:xfrm>
        </p:spPr>
        <p:txBody>
          <a:bodyPr/>
          <a:lstStyle/>
          <a:p>
            <a:pPr marL="133350" indent="0">
              <a:buNone/>
            </a:pPr>
            <a:r>
              <a:rPr lang="fr-FR" sz="1800" dirty="0"/>
              <a:t>Le but </a:t>
            </a:r>
            <a:r>
              <a:rPr lang="fr-FR" sz="1800" dirty="0" smtClean="0"/>
              <a:t>est </a:t>
            </a:r>
            <a:r>
              <a:rPr lang="fr-FR" sz="1800" dirty="0"/>
              <a:t>que l’utilisateur puisse :</a:t>
            </a:r>
            <a:endParaRPr lang="en-GB" sz="1800" dirty="0"/>
          </a:p>
          <a:p>
            <a:pPr marL="476250" lvl="0" indent="-342900">
              <a:buFont typeface="+mj-lt"/>
              <a:buAutoNum type="arabicPeriod"/>
            </a:pPr>
            <a:r>
              <a:rPr lang="fr-FR" sz="1800" dirty="0"/>
              <a:t>Exprimer et explorer simplement son problème de design et d’optimisation </a:t>
            </a:r>
            <a:r>
              <a:rPr lang="fr-FR" sz="1800" dirty="0" smtClean="0"/>
              <a:t>associée </a:t>
            </a:r>
            <a:r>
              <a:rPr lang="fr-FR" sz="1800" dirty="0"/>
              <a:t>en </a:t>
            </a:r>
            <a:r>
              <a:rPr lang="fr-FR" sz="1800" dirty="0" smtClean="0"/>
              <a:t>bénéficiant </a:t>
            </a:r>
            <a:r>
              <a:rPr lang="fr-FR" sz="1800" dirty="0"/>
              <a:t>des fonctionnalités de </a:t>
            </a:r>
            <a:r>
              <a:rPr lang="fr-FR" sz="1800" dirty="0" err="1"/>
              <a:t>gemseo</a:t>
            </a:r>
            <a:r>
              <a:rPr lang="fr-FR" sz="1800" dirty="0"/>
              <a:t> : exploration des variables (libre, couplées, …) et des couplages de disciplines</a:t>
            </a:r>
            <a:r>
              <a:rPr lang="fr-FR" sz="1800" dirty="0" smtClean="0"/>
              <a:t>. Il peut donc être amener d’abord d’exprimer/de définir/d’explorer son problème dans une première version simple (« original </a:t>
            </a:r>
            <a:r>
              <a:rPr lang="fr-FR" sz="1800" dirty="0" err="1" smtClean="0"/>
              <a:t>problem</a:t>
            </a:r>
            <a:r>
              <a:rPr lang="fr-FR" sz="1800" dirty="0" smtClean="0"/>
              <a:t> » </a:t>
            </a:r>
            <a:r>
              <a:rPr lang="fr-FR" sz="1800" dirty="0" err="1" smtClean="0"/>
              <a:t>specification</a:t>
            </a:r>
            <a:r>
              <a:rPr lang="fr-FR" sz="1800" dirty="0" smtClean="0"/>
              <a:t>) :</a:t>
            </a:r>
            <a:endParaRPr lang="en-GB" sz="1800" dirty="0"/>
          </a:p>
          <a:p>
            <a:pPr marL="933450" lvl="1" indent="-342900">
              <a:buFont typeface="+mj-lt"/>
              <a:buAutoNum type="arabicPeriod"/>
            </a:pPr>
            <a:r>
              <a:rPr lang="fr-FR" sz="1800" dirty="0"/>
              <a:t>Visualisation par la table des variables et leurs « </a:t>
            </a:r>
            <a:r>
              <a:rPr lang="fr-FR" sz="1800" dirty="0" err="1"/>
              <a:t>status</a:t>
            </a:r>
            <a:r>
              <a:rPr lang="fr-FR" sz="1800" dirty="0"/>
              <a:t> » naturel : libre, couplée, ….</a:t>
            </a:r>
            <a:endParaRPr lang="en-GB" sz="1800" dirty="0"/>
          </a:p>
          <a:p>
            <a:pPr marL="933450" lvl="1" indent="-342900">
              <a:buFont typeface="+mj-lt"/>
              <a:buAutoNum type="arabicPeriod"/>
            </a:pPr>
            <a:r>
              <a:rPr lang="fr-FR" sz="1800" dirty="0"/>
              <a:t>Visualisation par graphe ou N2 plot</a:t>
            </a:r>
            <a:endParaRPr lang="en-GB" sz="1800" dirty="0"/>
          </a:p>
          <a:p>
            <a:pPr marL="933450" lvl="1" indent="-342900">
              <a:buFont typeface="+mj-lt"/>
              <a:buAutoNum type="arabicPeriod"/>
            </a:pPr>
            <a:r>
              <a:rPr lang="fr-FR" sz="1800" dirty="0"/>
              <a:t>Visualisation arborescente</a:t>
            </a:r>
            <a:endParaRPr lang="en-GB" sz="1800" dirty="0"/>
          </a:p>
          <a:p>
            <a:pPr marL="933450" lvl="1" indent="-342900">
              <a:buFont typeface="+mj-lt"/>
              <a:buAutoNum type="arabicPeriod"/>
            </a:pPr>
            <a:r>
              <a:rPr lang="fr-FR" sz="1800" dirty="0"/>
              <a:t>Question : est-il possible d’avoir une visualisation XDSM plus rapidement (première visualisation avec les valeurs par défaut d’un MDF</a:t>
            </a:r>
            <a:r>
              <a:rPr lang="fr-FR" sz="1800" dirty="0" smtClean="0"/>
              <a:t>?). Utile ou pas ?</a:t>
            </a:r>
            <a:endParaRPr lang="en-GB" sz="1800" dirty="0"/>
          </a:p>
        </p:txBody>
      </p:sp>
      <p:sp>
        <p:nvSpPr>
          <p:cNvPr id="3" name="Title 2"/>
          <p:cNvSpPr>
            <a:spLocks noGrp="1"/>
          </p:cNvSpPr>
          <p:nvPr>
            <p:ph type="title"/>
          </p:nvPr>
        </p:nvSpPr>
        <p:spPr/>
        <p:txBody>
          <a:bodyPr/>
          <a:lstStyle/>
          <a:p>
            <a:r>
              <a:rPr lang="en-US" dirty="0" err="1" smtClean="0"/>
              <a:t>Une</a:t>
            </a:r>
            <a:r>
              <a:rPr lang="en-US" dirty="0" smtClean="0"/>
              <a:t> première </a:t>
            </a:r>
            <a:r>
              <a:rPr lang="en-US" dirty="0" err="1" smtClean="0"/>
              <a:t>liste</a:t>
            </a:r>
            <a:r>
              <a:rPr lang="en-US" dirty="0" smtClean="0"/>
              <a:t> de </a:t>
            </a:r>
            <a:r>
              <a:rPr lang="en-US" dirty="0" err="1" smtClean="0"/>
              <a:t>besoins</a:t>
            </a:r>
            <a:r>
              <a:rPr lang="en-US" dirty="0" smtClean="0"/>
              <a:t> </a:t>
            </a:r>
            <a:r>
              <a:rPr lang="en-US" dirty="0" err="1" smtClean="0"/>
              <a:t>utilisateur</a:t>
            </a:r>
            <a:r>
              <a:rPr lang="en-US" dirty="0" smtClean="0"/>
              <a:t> déjà </a:t>
            </a:r>
            <a:r>
              <a:rPr lang="en-US" dirty="0" err="1" smtClean="0"/>
              <a:t>couverts</a:t>
            </a:r>
            <a:r>
              <a:rPr lang="en-US" dirty="0" smtClean="0"/>
              <a:t> pas la </a:t>
            </a:r>
            <a:r>
              <a:rPr lang="en-US" dirty="0" err="1" smtClean="0"/>
              <a:t>maquette</a:t>
            </a:r>
            <a:r>
              <a:rPr lang="en-US" dirty="0" smtClean="0"/>
              <a:t> </a:t>
            </a:r>
            <a:r>
              <a:rPr lang="en-US" dirty="0" err="1" smtClean="0"/>
              <a:t>proposée</a:t>
            </a:r>
            <a:endParaRPr lang="en-GB" dirty="0"/>
          </a:p>
        </p:txBody>
      </p:sp>
    </p:spTree>
    <p:extLst>
      <p:ext uri="{BB962C8B-B14F-4D97-AF65-F5344CB8AC3E}">
        <p14:creationId xmlns:p14="http://schemas.microsoft.com/office/powerpoint/2010/main" val="32691630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44800" y="1555200"/>
            <a:ext cx="11700000" cy="5302800"/>
          </a:xfrm>
        </p:spPr>
        <p:txBody>
          <a:bodyPr/>
          <a:lstStyle/>
          <a:p>
            <a:pPr marL="133350" indent="0">
              <a:buNone/>
            </a:pPr>
            <a:r>
              <a:rPr lang="fr-FR" sz="1800" dirty="0"/>
              <a:t>Le but </a:t>
            </a:r>
            <a:r>
              <a:rPr lang="fr-FR" sz="1800" dirty="0" smtClean="0"/>
              <a:t>est </a:t>
            </a:r>
            <a:r>
              <a:rPr lang="fr-FR" sz="1800" dirty="0"/>
              <a:t>que l’utilisateur puisse :</a:t>
            </a:r>
            <a:endParaRPr lang="en-GB" sz="1800" dirty="0"/>
          </a:p>
          <a:p>
            <a:pPr marL="476250" lvl="0" indent="-342900">
              <a:buFont typeface="+mj-lt"/>
              <a:buAutoNum type="arabicPeriod" startAt="2"/>
            </a:pPr>
            <a:r>
              <a:rPr lang="fr-FR" sz="1800" dirty="0" smtClean="0"/>
              <a:t>Faire du « </a:t>
            </a:r>
            <a:r>
              <a:rPr lang="fr-FR" sz="1800" dirty="0" err="1" smtClean="0"/>
              <a:t>study</a:t>
            </a:r>
            <a:r>
              <a:rPr lang="fr-FR" sz="1800" dirty="0" smtClean="0"/>
              <a:t> </a:t>
            </a:r>
            <a:r>
              <a:rPr lang="fr-FR" sz="1800" dirty="0" err="1" smtClean="0"/>
              <a:t>prototyping</a:t>
            </a:r>
            <a:r>
              <a:rPr lang="fr-FR" sz="1800" dirty="0" smtClean="0"/>
              <a:t> ». Les </a:t>
            </a:r>
            <a:r>
              <a:rPr lang="fr-FR" sz="1800" dirty="0"/>
              <a:t>utilisateurs </a:t>
            </a:r>
            <a:r>
              <a:rPr lang="fr-FR" sz="1800" dirty="0" smtClean="0"/>
              <a:t>peuvent avoir besoins dans </a:t>
            </a:r>
            <a:r>
              <a:rPr lang="fr-FR" sz="1800" dirty="0"/>
              <a:t>les phases </a:t>
            </a:r>
            <a:r>
              <a:rPr lang="fr-FR" sz="1800" dirty="0" smtClean="0"/>
              <a:t>amonts </a:t>
            </a:r>
            <a:r>
              <a:rPr lang="fr-FR" sz="1800" dirty="0"/>
              <a:t>de faire du « </a:t>
            </a:r>
            <a:r>
              <a:rPr lang="fr-FR" sz="1800" dirty="0" err="1"/>
              <a:t>study</a:t>
            </a:r>
            <a:r>
              <a:rPr lang="fr-FR" sz="1800" dirty="0"/>
              <a:t> </a:t>
            </a:r>
            <a:r>
              <a:rPr lang="fr-FR" sz="1800" dirty="0" err="1"/>
              <a:t>prototyping</a:t>
            </a:r>
            <a:r>
              <a:rPr lang="fr-FR" sz="1800" dirty="0"/>
              <a:t> » sur leur disciplines (même parfois sans avoir de </a:t>
            </a:r>
            <a:r>
              <a:rPr lang="fr-FR" sz="1800" dirty="0" err="1"/>
              <a:t>run</a:t>
            </a:r>
            <a:r>
              <a:rPr lang="fr-FR" sz="1800" dirty="0"/>
              <a:t> définit pour une discipline</a:t>
            </a:r>
            <a:r>
              <a:rPr lang="fr-FR" sz="1800" dirty="0" smtClean="0"/>
              <a:t>) : c’est-à-dire explorer les variable et les couplages</a:t>
            </a:r>
            <a:endParaRPr lang="en-GB" sz="1800" dirty="0"/>
          </a:p>
          <a:p>
            <a:pPr marL="476250" lvl="0" indent="-342900">
              <a:buFont typeface="+mj-lt"/>
              <a:buAutoNum type="arabicPeriod" startAt="2"/>
            </a:pPr>
            <a:r>
              <a:rPr lang="fr-FR" sz="1800" dirty="0"/>
              <a:t>Pouvoir </a:t>
            </a:r>
            <a:r>
              <a:rPr lang="fr-FR" sz="1800" dirty="0" smtClean="0"/>
              <a:t>résoudre un problème d’optimisation ou de </a:t>
            </a:r>
            <a:r>
              <a:rPr lang="fr-FR" sz="1800" dirty="0" err="1" smtClean="0"/>
              <a:t>doe</a:t>
            </a:r>
            <a:r>
              <a:rPr lang="fr-FR" sz="1800" dirty="0" smtClean="0"/>
              <a:t> </a:t>
            </a:r>
            <a:r>
              <a:rPr lang="fr-FR" sz="1800" dirty="0"/>
              <a:t>simplement tel qu’énoncé </a:t>
            </a:r>
            <a:r>
              <a:rPr lang="fr-FR" sz="1800" dirty="0" smtClean="0"/>
              <a:t>naturellement </a:t>
            </a:r>
            <a:r>
              <a:rPr lang="fr-FR" sz="1800" dirty="0"/>
              <a:t>(« original </a:t>
            </a:r>
            <a:r>
              <a:rPr lang="fr-FR" sz="1800" dirty="0" err="1"/>
              <a:t>problem</a:t>
            </a:r>
            <a:r>
              <a:rPr lang="fr-FR" sz="1800" dirty="0"/>
              <a:t> » </a:t>
            </a:r>
            <a:r>
              <a:rPr lang="fr-FR" sz="1800" dirty="0" err="1"/>
              <a:t>specification</a:t>
            </a:r>
            <a:r>
              <a:rPr lang="fr-FR" sz="1800" dirty="0"/>
              <a:t>) en </a:t>
            </a:r>
            <a:r>
              <a:rPr lang="fr-FR" sz="1800" dirty="0" smtClean="0"/>
              <a:t>utilisant </a:t>
            </a:r>
            <a:r>
              <a:rPr lang="fr-FR" sz="1800" dirty="0"/>
              <a:t>les options de défaut de </a:t>
            </a:r>
            <a:r>
              <a:rPr lang="fr-FR" sz="1800" dirty="0" err="1"/>
              <a:t>gemseo</a:t>
            </a:r>
            <a:r>
              <a:rPr lang="fr-FR" sz="1800" dirty="0"/>
              <a:t> (MDF avec options default). </a:t>
            </a:r>
            <a:endParaRPr lang="en-GB" sz="1800" dirty="0"/>
          </a:p>
          <a:p>
            <a:pPr marL="133350" indent="0">
              <a:buNone/>
            </a:pPr>
            <a:endParaRPr lang="fr-FR" sz="1800" dirty="0" smtClean="0"/>
          </a:p>
          <a:p>
            <a:pPr marL="133350" indent="0">
              <a:buNone/>
            </a:pPr>
            <a:r>
              <a:rPr lang="fr-FR" sz="1800" dirty="0" smtClean="0"/>
              <a:t>Ces </a:t>
            </a:r>
            <a:r>
              <a:rPr lang="fr-FR" sz="1800" dirty="0"/>
              <a:t>fonctionnalités sont déjà prises en comptes dans la proposition d’interface actuelle qui avait été </a:t>
            </a:r>
            <a:r>
              <a:rPr lang="fr-FR" sz="1800" dirty="0" smtClean="0"/>
              <a:t>inspirée </a:t>
            </a:r>
            <a:r>
              <a:rPr lang="fr-FR" sz="1800" dirty="0"/>
              <a:t>de </a:t>
            </a:r>
            <a:r>
              <a:rPr lang="fr-FR" sz="1800" dirty="0" err="1"/>
              <a:t>Whatsopt</a:t>
            </a:r>
            <a:r>
              <a:rPr lang="fr-FR" sz="1800" dirty="0"/>
              <a:t>/</a:t>
            </a:r>
            <a:r>
              <a:rPr lang="fr-FR" sz="1800" dirty="0" err="1"/>
              <a:t>OpenMDAO</a:t>
            </a:r>
            <a:r>
              <a:rPr lang="fr-FR" sz="1800" dirty="0"/>
              <a:t> qui adresse les formulations de types MDF/IDF.</a:t>
            </a:r>
            <a:endParaRPr lang="en-GB" sz="1800" dirty="0"/>
          </a:p>
          <a:p>
            <a:endParaRPr lang="en-GB" dirty="0"/>
          </a:p>
        </p:txBody>
      </p:sp>
      <p:sp>
        <p:nvSpPr>
          <p:cNvPr id="3" name="Title 2"/>
          <p:cNvSpPr>
            <a:spLocks noGrp="1"/>
          </p:cNvSpPr>
          <p:nvPr>
            <p:ph type="title"/>
          </p:nvPr>
        </p:nvSpPr>
        <p:spPr/>
        <p:txBody>
          <a:bodyPr/>
          <a:lstStyle/>
          <a:p>
            <a:r>
              <a:rPr lang="en-US" dirty="0" err="1" smtClean="0"/>
              <a:t>Une</a:t>
            </a:r>
            <a:r>
              <a:rPr lang="en-US" dirty="0" smtClean="0"/>
              <a:t> première </a:t>
            </a:r>
            <a:r>
              <a:rPr lang="en-US" dirty="0" err="1" smtClean="0"/>
              <a:t>liste</a:t>
            </a:r>
            <a:r>
              <a:rPr lang="en-US" dirty="0" smtClean="0"/>
              <a:t> de </a:t>
            </a:r>
            <a:r>
              <a:rPr lang="en-US" dirty="0" err="1" smtClean="0"/>
              <a:t>besoins</a:t>
            </a:r>
            <a:r>
              <a:rPr lang="en-US" dirty="0" smtClean="0"/>
              <a:t> </a:t>
            </a:r>
            <a:r>
              <a:rPr lang="en-US" dirty="0" err="1" smtClean="0"/>
              <a:t>utilisateur</a:t>
            </a:r>
            <a:r>
              <a:rPr lang="en-US" dirty="0" smtClean="0"/>
              <a:t> déjà </a:t>
            </a:r>
            <a:r>
              <a:rPr lang="en-US" dirty="0" err="1" smtClean="0"/>
              <a:t>couverts</a:t>
            </a:r>
            <a:r>
              <a:rPr lang="en-US" dirty="0" smtClean="0"/>
              <a:t> pas la </a:t>
            </a:r>
            <a:r>
              <a:rPr lang="en-US" dirty="0" err="1" smtClean="0"/>
              <a:t>maquette</a:t>
            </a:r>
            <a:r>
              <a:rPr lang="en-US" dirty="0" smtClean="0"/>
              <a:t> </a:t>
            </a:r>
            <a:r>
              <a:rPr lang="en-US" dirty="0" err="1" smtClean="0"/>
              <a:t>proposée</a:t>
            </a:r>
            <a:endParaRPr lang="en-GB" dirty="0"/>
          </a:p>
        </p:txBody>
      </p:sp>
    </p:spTree>
    <p:extLst>
      <p:ext uri="{BB962C8B-B14F-4D97-AF65-F5344CB8AC3E}">
        <p14:creationId xmlns:p14="http://schemas.microsoft.com/office/powerpoint/2010/main" val="32069646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44800" y="1555200"/>
            <a:ext cx="11700000" cy="5302800"/>
          </a:xfrm>
        </p:spPr>
        <p:txBody>
          <a:bodyPr/>
          <a:lstStyle/>
          <a:p>
            <a:pPr marL="133350" indent="0">
              <a:buNone/>
            </a:pPr>
            <a:r>
              <a:rPr lang="fr-FR" sz="2000" dirty="0"/>
              <a:t>Cependant cette résolution simple ne sera possible ou efficace que pour des problèmes simples. </a:t>
            </a:r>
            <a:endParaRPr lang="fr-FR" sz="2000" dirty="0" smtClean="0"/>
          </a:p>
          <a:p>
            <a:pPr marL="133350" indent="0">
              <a:buNone/>
            </a:pPr>
            <a:endParaRPr lang="fr-FR" sz="2000" dirty="0"/>
          </a:p>
          <a:p>
            <a:pPr marL="133350" indent="0">
              <a:buNone/>
            </a:pPr>
            <a:r>
              <a:rPr lang="fr-FR" sz="2000" dirty="0" smtClean="0"/>
              <a:t>Pour des problèmes plus complexes (tels que souvent rencontrés dans l’industrie), l’utilisateur </a:t>
            </a:r>
            <a:r>
              <a:rPr lang="fr-FR" sz="2000" dirty="0"/>
              <a:t>aura </a:t>
            </a:r>
            <a:r>
              <a:rPr lang="fr-FR" sz="2000" dirty="0" smtClean="0"/>
              <a:t>alors besoin </a:t>
            </a:r>
            <a:r>
              <a:rPr lang="fr-FR" sz="2000" dirty="0"/>
              <a:t>d’utiliser d’autres algorithmes, formulations et options adaptées à son </a:t>
            </a:r>
            <a:r>
              <a:rPr lang="fr-FR" sz="2000" dirty="0" smtClean="0"/>
              <a:t>problème sinon la phase de résolution ne sera pas efficace. </a:t>
            </a:r>
          </a:p>
          <a:p>
            <a:pPr marL="133350" indent="0">
              <a:buNone/>
            </a:pPr>
            <a:endParaRPr lang="fr-FR" sz="2000" dirty="0"/>
          </a:p>
          <a:p>
            <a:pPr marL="133350" indent="0">
              <a:buNone/>
            </a:pPr>
            <a:r>
              <a:rPr lang="fr-FR" sz="2000" dirty="0" smtClean="0"/>
              <a:t>C’est </a:t>
            </a:r>
            <a:r>
              <a:rPr lang="fr-FR" sz="2000" dirty="0"/>
              <a:t>une des fonctions clefs fournies par </a:t>
            </a:r>
            <a:r>
              <a:rPr lang="fr-FR" sz="2000" dirty="0" err="1"/>
              <a:t>gemseo</a:t>
            </a:r>
            <a:r>
              <a:rPr lang="fr-FR" sz="2000" dirty="0"/>
              <a:t> et pas forcément disponibles sur d’autres plateformes de MDO : </a:t>
            </a:r>
            <a:r>
              <a:rPr lang="fr-FR" sz="2000" dirty="0" smtClean="0"/>
              <a:t>la possibilité </a:t>
            </a:r>
            <a:r>
              <a:rPr lang="fr-FR" sz="2000" dirty="0"/>
              <a:t>de </a:t>
            </a:r>
            <a:r>
              <a:rPr lang="fr-FR" sz="2000" dirty="0" smtClean="0"/>
              <a:t>proposer/de construire efficacement et rapidement d’autres </a:t>
            </a:r>
            <a:r>
              <a:rPr lang="fr-FR" sz="2000" dirty="0"/>
              <a:t>formulations plus complexes (</a:t>
            </a:r>
            <a:r>
              <a:rPr lang="fr-FR" sz="2000" dirty="0" err="1"/>
              <a:t>bilevel</a:t>
            </a:r>
            <a:r>
              <a:rPr lang="fr-FR" sz="2000" dirty="0"/>
              <a:t> , …, mélange de plusieurs formulations …) qui vont permettre à l’utilisateur de résoudre son problème plus </a:t>
            </a:r>
            <a:r>
              <a:rPr lang="fr-FR" sz="2000" dirty="0" smtClean="0"/>
              <a:t>efficacement, en moins longtemps ou sur un temps désormais possible. </a:t>
            </a:r>
            <a:endParaRPr lang="en-GB" sz="2000" dirty="0"/>
          </a:p>
          <a:p>
            <a:endParaRPr lang="en-GB" dirty="0"/>
          </a:p>
        </p:txBody>
      </p:sp>
      <p:sp>
        <p:nvSpPr>
          <p:cNvPr id="3" name="Title 2"/>
          <p:cNvSpPr>
            <a:spLocks noGrp="1"/>
          </p:cNvSpPr>
          <p:nvPr>
            <p:ph type="title"/>
          </p:nvPr>
        </p:nvSpPr>
        <p:spPr/>
        <p:txBody>
          <a:bodyPr/>
          <a:lstStyle/>
          <a:p>
            <a:r>
              <a:rPr lang="en-US" dirty="0" err="1" smtClean="0"/>
              <a:t>Oui</a:t>
            </a:r>
            <a:r>
              <a:rPr lang="en-US" dirty="0" smtClean="0"/>
              <a:t> </a:t>
            </a:r>
            <a:r>
              <a:rPr lang="en-US" dirty="0" err="1" smtClean="0"/>
              <a:t>mais</a:t>
            </a:r>
            <a:r>
              <a:rPr lang="en-US" dirty="0" smtClean="0"/>
              <a:t> ….</a:t>
            </a:r>
            <a:endParaRPr lang="en-GB" dirty="0"/>
          </a:p>
        </p:txBody>
      </p:sp>
    </p:spTree>
    <p:extLst>
      <p:ext uri="{BB962C8B-B14F-4D97-AF65-F5344CB8AC3E}">
        <p14:creationId xmlns:p14="http://schemas.microsoft.com/office/powerpoint/2010/main" val="18434356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44800" y="1555200"/>
            <a:ext cx="11700000" cy="5302800"/>
          </a:xfrm>
        </p:spPr>
        <p:txBody>
          <a:bodyPr/>
          <a:lstStyle/>
          <a:p>
            <a:pPr marL="133350" indent="0">
              <a:buNone/>
            </a:pPr>
            <a:r>
              <a:rPr lang="fr-FR" sz="1800" dirty="0"/>
              <a:t>Le but </a:t>
            </a:r>
            <a:r>
              <a:rPr lang="fr-FR" sz="1800" dirty="0" smtClean="0"/>
              <a:t>est donc que </a:t>
            </a:r>
            <a:r>
              <a:rPr lang="fr-FR" sz="1800" dirty="0"/>
              <a:t>l’utilisateur puisse </a:t>
            </a:r>
            <a:r>
              <a:rPr lang="fr-FR" sz="1800" dirty="0" smtClean="0"/>
              <a:t>aussi : </a:t>
            </a:r>
            <a:r>
              <a:rPr lang="fr-FR" sz="1800" b="1" dirty="0" smtClean="0"/>
              <a:t>en allant du plus simple au plus sophistiqué</a:t>
            </a:r>
            <a:endParaRPr lang="en-GB" sz="1800" b="1" dirty="0" smtClean="0"/>
          </a:p>
          <a:p>
            <a:pPr marL="476250" indent="-342900">
              <a:buFont typeface="+mj-lt"/>
              <a:buAutoNum type="arabicPeriod"/>
            </a:pPr>
            <a:r>
              <a:rPr lang="fr-FR" sz="1800" dirty="0"/>
              <a:t>Choisir d’autres options pour sa formulation MDF (choix de MDA différents ou/et ou d’algorithmes de MDA différents, …) en modifiant les options par défaut du MDF</a:t>
            </a:r>
            <a:endParaRPr lang="en-GB" sz="1800" dirty="0"/>
          </a:p>
          <a:p>
            <a:pPr marL="476250" indent="-342900">
              <a:buFont typeface="+mj-lt"/>
              <a:buAutoNum type="arabicPeriod"/>
            </a:pPr>
            <a:r>
              <a:rPr lang="fr-FR" sz="1800" dirty="0" smtClean="0"/>
              <a:t>Choisir </a:t>
            </a:r>
            <a:r>
              <a:rPr lang="fr-FR" sz="1800" dirty="0"/>
              <a:t>et modifier les options d’une formulation </a:t>
            </a:r>
            <a:r>
              <a:rPr lang="fr-FR" sz="1800" dirty="0" smtClean="0"/>
              <a:t>IDF</a:t>
            </a:r>
          </a:p>
          <a:p>
            <a:pPr marL="476250" lvl="0" indent="-342900">
              <a:buFont typeface="+mj-lt"/>
              <a:buAutoNum type="arabicPeriod" startAt="3"/>
            </a:pPr>
            <a:r>
              <a:rPr lang="fr-FR" sz="1800" dirty="0"/>
              <a:t>Dans le cas général il doit pouvoir conjointement à la définition de sa formulation </a:t>
            </a:r>
            <a:r>
              <a:rPr lang="fr-FR" sz="1800" dirty="0" smtClean="0"/>
              <a:t>:</a:t>
            </a:r>
            <a:endParaRPr lang="en-GB" sz="1800" dirty="0"/>
          </a:p>
          <a:p>
            <a:pPr marL="933450" lvl="1" indent="-342900">
              <a:buFont typeface="+mj-lt"/>
              <a:buAutoNum type="arabicPeriod"/>
            </a:pPr>
            <a:r>
              <a:rPr lang="fr-FR" sz="1800" dirty="0" smtClean="0"/>
              <a:t>Rajouter des designs variables à partir de variables couplées</a:t>
            </a:r>
            <a:endParaRPr lang="en-GB" sz="1800" dirty="0"/>
          </a:p>
          <a:p>
            <a:pPr marL="933450" lvl="1" indent="-342900">
              <a:buFont typeface="+mj-lt"/>
              <a:buAutoNum type="arabicPeriod"/>
            </a:pPr>
            <a:r>
              <a:rPr lang="fr-FR" sz="1800" dirty="0" smtClean="0"/>
              <a:t>Répartir </a:t>
            </a:r>
            <a:r>
              <a:rPr lang="fr-FR" sz="1800" dirty="0"/>
              <a:t>ainsi le rôle des variables en fonction de la formulation que l’on veut </a:t>
            </a:r>
            <a:r>
              <a:rPr lang="fr-FR" sz="1800" dirty="0" smtClean="0"/>
              <a:t>construire</a:t>
            </a:r>
            <a:endParaRPr lang="en-GB" sz="1800" dirty="0" smtClean="0"/>
          </a:p>
          <a:p>
            <a:pPr marL="933450" lvl="1" indent="-342900">
              <a:buFont typeface="+mj-lt"/>
              <a:buAutoNum type="arabicPeriod"/>
            </a:pPr>
            <a:r>
              <a:rPr lang="fr-FR" sz="1800" dirty="0" smtClean="0"/>
              <a:t>Les </a:t>
            </a:r>
            <a:r>
              <a:rPr lang="fr-FR" sz="1800" dirty="0"/>
              <a:t>algorithmes de formulation utilisent </a:t>
            </a:r>
            <a:r>
              <a:rPr lang="fr-FR" sz="1800" dirty="0" smtClean="0"/>
              <a:t>entre autre une </a:t>
            </a:r>
            <a:r>
              <a:rPr lang="fr-FR" sz="1800" dirty="0"/>
              <a:t>décomposition par partitionnement des variables (</a:t>
            </a:r>
            <a:r>
              <a:rPr lang="fr-FR" sz="1800" dirty="0" err="1"/>
              <a:t>e.g</a:t>
            </a:r>
            <a:r>
              <a:rPr lang="fr-FR" sz="1800" dirty="0"/>
              <a:t>. </a:t>
            </a:r>
            <a:r>
              <a:rPr lang="fr-FR" sz="1800" dirty="0" err="1"/>
              <a:t>Blenders</a:t>
            </a:r>
            <a:r>
              <a:rPr lang="fr-FR" sz="1800" dirty="0" smtClean="0"/>
              <a:t>). D’autres </a:t>
            </a:r>
            <a:r>
              <a:rPr lang="fr-FR" sz="1800" dirty="0"/>
              <a:t>algorithmes utilisent une décomposition par les prix (</a:t>
            </a:r>
            <a:r>
              <a:rPr lang="fr-FR" sz="1800" dirty="0" err="1"/>
              <a:t>e.g</a:t>
            </a:r>
            <a:r>
              <a:rPr lang="fr-FR" sz="1800" dirty="0"/>
              <a:t>. Dantzig-Wolfe) ou par les ressources. Il est donc important de proposer un principe de partitionnent de la table des </a:t>
            </a:r>
            <a:r>
              <a:rPr lang="fr-FR" sz="1800" dirty="0" smtClean="0"/>
              <a:t>variables</a:t>
            </a:r>
            <a:endParaRPr lang="en-GB" sz="1800" dirty="0" smtClean="0"/>
          </a:p>
          <a:p>
            <a:pPr marL="476250" indent="-342900">
              <a:buFont typeface="+mj-lt"/>
              <a:buAutoNum type="arabicPeriod" startAt="4"/>
            </a:pPr>
            <a:r>
              <a:rPr lang="fr-FR" sz="1800" dirty="0"/>
              <a:t>Pouvoir mélanger les formulations sur un problème plus complexe</a:t>
            </a:r>
            <a:endParaRPr lang="en-GB" sz="1800" dirty="0"/>
          </a:p>
          <a:p>
            <a:pPr marL="476250" indent="-342900">
              <a:buFont typeface="+mj-lt"/>
              <a:buAutoNum type="arabicPeriod" startAt="4"/>
            </a:pPr>
            <a:r>
              <a:rPr lang="fr-FR" sz="1800" dirty="0"/>
              <a:t>Pouvoir (dans le cadre d’un utilisateur plus expérimenté) créer rapidement son problème et sa formulation adéquate : arriver rapidement vers cette formulation finale sans devoir ressaisir 2 fois la même chose ou devoir être contraint de faire une première étape préparatoire qui serait une contrainte imposée pour lui (si c’était le cas</a:t>
            </a:r>
            <a:r>
              <a:rPr lang="fr-FR" sz="1600" dirty="0" smtClean="0"/>
              <a:t>). Il faut qu’il puisse faire sa construction simplement en évitant trop « d’allers-retours». </a:t>
            </a:r>
            <a:endParaRPr lang="en-GB" sz="1400" dirty="0"/>
          </a:p>
          <a:p>
            <a:pPr marL="133350" indent="0">
              <a:buNone/>
            </a:pPr>
            <a:endParaRPr lang="en-GB" sz="1800" dirty="0"/>
          </a:p>
          <a:p>
            <a:pPr marL="133350" indent="0">
              <a:buNone/>
            </a:pPr>
            <a:endParaRPr lang="en-GB" dirty="0"/>
          </a:p>
        </p:txBody>
      </p:sp>
      <p:sp>
        <p:nvSpPr>
          <p:cNvPr id="3" name="Title 2"/>
          <p:cNvSpPr>
            <a:spLocks noGrp="1"/>
          </p:cNvSpPr>
          <p:nvPr>
            <p:ph type="title"/>
          </p:nvPr>
        </p:nvSpPr>
        <p:spPr/>
        <p:txBody>
          <a:bodyPr/>
          <a:lstStyle/>
          <a:p>
            <a:r>
              <a:rPr lang="en-US" dirty="0" err="1"/>
              <a:t>Une</a:t>
            </a:r>
            <a:r>
              <a:rPr lang="en-US" dirty="0"/>
              <a:t> </a:t>
            </a:r>
            <a:r>
              <a:rPr lang="en-US" dirty="0" err="1" smtClean="0"/>
              <a:t>deuxième</a:t>
            </a:r>
            <a:r>
              <a:rPr lang="en-US" dirty="0" smtClean="0"/>
              <a:t> </a:t>
            </a:r>
            <a:r>
              <a:rPr lang="en-US" dirty="0" err="1"/>
              <a:t>liste</a:t>
            </a:r>
            <a:r>
              <a:rPr lang="en-US" dirty="0"/>
              <a:t> de </a:t>
            </a:r>
            <a:r>
              <a:rPr lang="en-US" dirty="0" err="1"/>
              <a:t>besoins</a:t>
            </a:r>
            <a:r>
              <a:rPr lang="en-US" dirty="0"/>
              <a:t> </a:t>
            </a:r>
            <a:r>
              <a:rPr lang="en-US" dirty="0" err="1"/>
              <a:t>utilisateur</a:t>
            </a:r>
            <a:r>
              <a:rPr lang="en-US" dirty="0"/>
              <a:t> </a:t>
            </a:r>
            <a:r>
              <a:rPr lang="en-US" dirty="0" err="1" smtClean="0"/>
              <a:t>disponibles</a:t>
            </a:r>
            <a:r>
              <a:rPr lang="en-US" dirty="0" smtClean="0"/>
              <a:t> </a:t>
            </a:r>
            <a:r>
              <a:rPr lang="en-US" dirty="0" err="1" smtClean="0"/>
              <a:t>dans</a:t>
            </a:r>
            <a:r>
              <a:rPr lang="en-US" dirty="0" smtClean="0"/>
              <a:t> Gemseo </a:t>
            </a:r>
            <a:r>
              <a:rPr lang="en-US" dirty="0" err="1" smtClean="0"/>
              <a:t>mais</a:t>
            </a:r>
            <a:r>
              <a:rPr lang="en-US" dirty="0" smtClean="0"/>
              <a:t> non déjà </a:t>
            </a:r>
            <a:r>
              <a:rPr lang="en-US" dirty="0" err="1"/>
              <a:t>couverts</a:t>
            </a:r>
            <a:r>
              <a:rPr lang="en-US" dirty="0"/>
              <a:t> pas la </a:t>
            </a:r>
            <a:r>
              <a:rPr lang="en-US" dirty="0" err="1"/>
              <a:t>maquette</a:t>
            </a:r>
            <a:r>
              <a:rPr lang="en-US" dirty="0"/>
              <a:t> </a:t>
            </a:r>
            <a:r>
              <a:rPr lang="en-US" dirty="0" err="1"/>
              <a:t>proposée</a:t>
            </a:r>
            <a:endParaRPr lang="en-GB" dirty="0"/>
          </a:p>
        </p:txBody>
      </p:sp>
    </p:spTree>
    <p:extLst>
      <p:ext uri="{BB962C8B-B14F-4D97-AF65-F5344CB8AC3E}">
        <p14:creationId xmlns:p14="http://schemas.microsoft.com/office/powerpoint/2010/main" val="20591188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44800" y="1555200"/>
            <a:ext cx="11700000" cy="5302800"/>
          </a:xfrm>
        </p:spPr>
        <p:txBody>
          <a:bodyPr/>
          <a:lstStyle/>
          <a:p>
            <a:pPr marL="133350" indent="0">
              <a:buNone/>
            </a:pPr>
            <a:r>
              <a:rPr lang="fr-FR" sz="1800" dirty="0"/>
              <a:t>Il faut pouvoir rajouter ces fonctionnalités dans le GUI proposée en restant </a:t>
            </a:r>
            <a:r>
              <a:rPr lang="fr-FR" sz="1800" dirty="0" smtClean="0"/>
              <a:t>« </a:t>
            </a:r>
            <a:r>
              <a:rPr lang="fr-FR" sz="1800" dirty="0" err="1" smtClean="0"/>
              <a:t>user’s</a:t>
            </a:r>
            <a:r>
              <a:rPr lang="fr-FR" sz="1800" dirty="0" smtClean="0"/>
              <a:t> </a:t>
            </a:r>
            <a:r>
              <a:rPr lang="fr-FR" sz="1800" dirty="0" err="1" smtClean="0"/>
              <a:t>friendly</a:t>
            </a:r>
            <a:r>
              <a:rPr lang="fr-FR" sz="1800" dirty="0" smtClean="0"/>
              <a:t> »</a:t>
            </a:r>
            <a:r>
              <a:rPr lang="fr-FR" sz="1800" dirty="0"/>
              <a:t> :</a:t>
            </a:r>
            <a:endParaRPr lang="en-GB" sz="1800" dirty="0"/>
          </a:p>
          <a:p>
            <a:pPr marL="476250" lvl="0" indent="-342900">
              <a:buFont typeface="+mj-lt"/>
              <a:buAutoNum type="arabicPeriod"/>
            </a:pPr>
            <a:r>
              <a:rPr lang="fr-FR" sz="1800" dirty="0"/>
              <a:t>Que l’utilisateur puisse toujours saisir/définir/explorer/résoudre et faire simplement un cas simple </a:t>
            </a:r>
            <a:endParaRPr lang="en-GB" sz="1800" dirty="0"/>
          </a:p>
          <a:p>
            <a:pPr marL="476250" lvl="0" indent="-342900">
              <a:buFont typeface="+mj-lt"/>
              <a:buAutoNum type="arabicPeriod"/>
            </a:pPr>
            <a:r>
              <a:rPr lang="fr-FR" sz="1800" dirty="0"/>
              <a:t>Que l’utilisateur puisse toujours saisir/définir explorer/tenter de lancer la résolution simplement d’un cas complexe</a:t>
            </a:r>
            <a:endParaRPr lang="en-GB" sz="1800" dirty="0"/>
          </a:p>
          <a:p>
            <a:pPr marL="476250" lvl="0" indent="-342900">
              <a:buFont typeface="+mj-lt"/>
              <a:buAutoNum type="arabicPeriod"/>
            </a:pPr>
            <a:r>
              <a:rPr lang="fr-FR" sz="1800" dirty="0"/>
              <a:t>Que l’utilisateur puisse reformuler de façon abordable son problème différemment (à base de formulations et scénarios) pour obtenir une résolution efficace de son </a:t>
            </a:r>
            <a:r>
              <a:rPr lang="fr-FR" sz="1800" dirty="0" smtClean="0"/>
              <a:t>problème</a:t>
            </a:r>
          </a:p>
          <a:p>
            <a:pPr marL="476250" lvl="0" indent="-342900">
              <a:buFont typeface="+mj-lt"/>
              <a:buAutoNum type="arabicPeriod"/>
            </a:pPr>
            <a:r>
              <a:rPr lang="fr-FR" sz="1800" dirty="0" smtClean="0"/>
              <a:t>Qu’un utilisateur expérimenté puisse créer rapidement la formulation complexe dont il a besoin</a:t>
            </a:r>
          </a:p>
          <a:p>
            <a:pPr marL="476250" lvl="0" indent="-342900">
              <a:buFont typeface="+mj-lt"/>
              <a:buAutoNum type="arabicPeriod"/>
            </a:pPr>
            <a:r>
              <a:rPr lang="fr-FR" sz="1800" dirty="0" smtClean="0"/>
              <a:t>A-t-on besoin d’un mode expert (comme dans </a:t>
            </a:r>
            <a:r>
              <a:rPr lang="fr-FR" sz="1800" dirty="0" err="1" smtClean="0"/>
              <a:t>SoSTrades</a:t>
            </a:r>
            <a:r>
              <a:rPr lang="fr-FR" sz="1800" dirty="0" smtClean="0"/>
              <a:t>) pour filtrer l’interface en limitant les inputs (nombres d’options possibles offertes …) pour un utilisateur non expert?</a:t>
            </a:r>
            <a:endParaRPr lang="en-GB" sz="1800" dirty="0"/>
          </a:p>
          <a:p>
            <a:pPr marL="133350" indent="0">
              <a:buNone/>
            </a:pPr>
            <a:endParaRPr lang="en-GB" dirty="0"/>
          </a:p>
        </p:txBody>
      </p:sp>
      <p:sp>
        <p:nvSpPr>
          <p:cNvPr id="3" name="Title 2"/>
          <p:cNvSpPr>
            <a:spLocks noGrp="1"/>
          </p:cNvSpPr>
          <p:nvPr>
            <p:ph type="title"/>
          </p:nvPr>
        </p:nvSpPr>
        <p:spPr/>
        <p:txBody>
          <a:bodyPr/>
          <a:lstStyle/>
          <a:p>
            <a:r>
              <a:rPr lang="en-US" dirty="0" smtClean="0"/>
              <a:t>Attention …</a:t>
            </a:r>
            <a:endParaRPr lang="en-GB" dirty="0"/>
          </a:p>
        </p:txBody>
      </p:sp>
    </p:spTree>
    <p:extLst>
      <p:ext uri="{BB962C8B-B14F-4D97-AF65-F5344CB8AC3E}">
        <p14:creationId xmlns:p14="http://schemas.microsoft.com/office/powerpoint/2010/main" val="1494823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body" idx="1"/>
          </p:nvPr>
        </p:nvSpPr>
        <p:spPr>
          <a:xfrm>
            <a:off x="422725" y="787800"/>
            <a:ext cx="11713200" cy="6070200"/>
          </a:xfrm>
          <a:prstGeom prst="rect">
            <a:avLst/>
          </a:prstGeom>
        </p:spPr>
        <p:txBody>
          <a:bodyPr spcFirstLastPara="1" wrap="square" lIns="0" tIns="0" rIns="0" bIns="0" anchor="t" anchorCtr="0">
            <a:noAutofit/>
          </a:bodyPr>
          <a:lstStyle/>
          <a:p>
            <a:pPr marL="0" lvl="0" indent="0" algn="l" rtl="0">
              <a:lnSpc>
                <a:spcPct val="110000"/>
              </a:lnSpc>
              <a:spcBef>
                <a:spcPts val="0"/>
              </a:spcBef>
              <a:spcAft>
                <a:spcPts val="0"/>
              </a:spcAft>
              <a:buClr>
                <a:schemeClr val="dk1"/>
              </a:buClr>
              <a:buSzPts val="1100"/>
              <a:buFont typeface="Arial"/>
              <a:buNone/>
            </a:pPr>
            <a:r>
              <a:rPr lang="en-US" sz="2300">
                <a:solidFill>
                  <a:schemeClr val="dk2"/>
                </a:solidFill>
              </a:rPr>
              <a:t>In gemseo glossary (</a:t>
            </a:r>
            <a:r>
              <a:rPr lang="en-US" sz="2300" u="sng">
                <a:solidFill>
                  <a:schemeClr val="hlink"/>
                </a:solidFill>
                <a:hlinkClick r:id="rId3"/>
              </a:rPr>
              <a:t>here</a:t>
            </a:r>
            <a:r>
              <a:rPr lang="en-US" sz="2300">
                <a:solidFill>
                  <a:schemeClr val="dk2"/>
                </a:solidFill>
              </a:rPr>
              <a:t>) the terminology is as follows :</a:t>
            </a:r>
            <a:endParaRPr sz="2300">
              <a:solidFill>
                <a:schemeClr val="dk2"/>
              </a:solidFill>
            </a:endParaRPr>
          </a:p>
          <a:p>
            <a:pPr marL="0" lvl="0" indent="0" algn="l" rtl="0">
              <a:lnSpc>
                <a:spcPct val="110000"/>
              </a:lnSpc>
              <a:spcBef>
                <a:spcPts val="0"/>
              </a:spcBef>
              <a:spcAft>
                <a:spcPts val="0"/>
              </a:spcAft>
              <a:buClr>
                <a:schemeClr val="dk1"/>
              </a:buClr>
              <a:buSzPts val="1100"/>
              <a:buFont typeface="Arial"/>
              <a:buNone/>
            </a:pPr>
            <a:endParaRPr sz="2300">
              <a:solidFill>
                <a:schemeClr val="dk2"/>
              </a:solidFill>
            </a:endParaRPr>
          </a:p>
          <a:p>
            <a:pPr marL="0" lvl="0" indent="0" algn="l" rtl="0">
              <a:lnSpc>
                <a:spcPct val="110000"/>
              </a:lnSpc>
              <a:spcBef>
                <a:spcPts val="0"/>
              </a:spcBef>
              <a:spcAft>
                <a:spcPts val="0"/>
              </a:spcAft>
              <a:buClr>
                <a:schemeClr val="dk1"/>
              </a:buClr>
              <a:buSzPts val="1100"/>
              <a:buFont typeface="Arial"/>
              <a:buNone/>
            </a:pPr>
            <a:r>
              <a:rPr lang="en-US" sz="2300">
                <a:solidFill>
                  <a:schemeClr val="dk2"/>
                </a:solidFill>
              </a:rPr>
              <a:t> </a:t>
            </a:r>
            <a:endParaRPr sz="2300">
              <a:solidFill>
                <a:schemeClr val="dk2"/>
              </a:solidFill>
            </a:endParaRPr>
          </a:p>
        </p:txBody>
      </p:sp>
      <p:sp>
        <p:nvSpPr>
          <p:cNvPr id="242" name="Google Shape;242;p30"/>
          <p:cNvSpPr txBox="1">
            <a:spLocks noGrp="1"/>
          </p:cNvSpPr>
          <p:nvPr>
            <p:ph type="title"/>
          </p:nvPr>
        </p:nvSpPr>
        <p:spPr>
          <a:xfrm>
            <a:off x="332700" y="309825"/>
            <a:ext cx="11232000" cy="5190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b="1"/>
              <a:t>Set up of the used terminology / Definition of your need</a:t>
            </a:r>
            <a:endParaRPr b="1"/>
          </a:p>
        </p:txBody>
      </p:sp>
      <p:sp>
        <p:nvSpPr>
          <p:cNvPr id="243" name="Google Shape;243;p30"/>
          <p:cNvSpPr txBox="1">
            <a:spLocks noGrp="1"/>
          </p:cNvSpPr>
          <p:nvPr>
            <p:ph type="sldNum" idx="12"/>
          </p:nvPr>
        </p:nvSpPr>
        <p:spPr>
          <a:xfrm>
            <a:off x="478800" y="6444000"/>
            <a:ext cx="288000" cy="21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888888"/>
              </a:buClr>
              <a:buSzPts val="800"/>
              <a:buFont typeface="Arial"/>
              <a:buNone/>
            </a:pPr>
            <a:fld id="{00000000-1234-1234-1234-123412341234}" type="slidenum">
              <a:rPr lang="en-US"/>
              <a:t>8</a:t>
            </a:fld>
            <a:endParaRPr/>
          </a:p>
        </p:txBody>
      </p:sp>
      <p:graphicFrame>
        <p:nvGraphicFramePr>
          <p:cNvPr id="244" name="Google Shape;244;p30"/>
          <p:cNvGraphicFramePr/>
          <p:nvPr/>
        </p:nvGraphicFramePr>
        <p:xfrm>
          <a:off x="386663" y="1277913"/>
          <a:ext cx="11418675" cy="4023150"/>
        </p:xfrm>
        <a:graphic>
          <a:graphicData uri="http://schemas.openxmlformats.org/drawingml/2006/table">
            <a:tbl>
              <a:tblPr>
                <a:noFill/>
              </a:tblPr>
              <a:tblGrid>
                <a:gridCol w="2002200"/>
                <a:gridCol w="9416475"/>
              </a:tblGrid>
              <a:tr h="396200">
                <a:tc>
                  <a:txBody>
                    <a:bodyPr/>
                    <a:lstStyle/>
                    <a:p>
                      <a:pPr marL="0" lvl="0" indent="0" algn="l" rtl="0">
                        <a:spcBef>
                          <a:spcPts val="0"/>
                        </a:spcBef>
                        <a:spcAft>
                          <a:spcPts val="0"/>
                        </a:spcAft>
                        <a:buNone/>
                      </a:pPr>
                      <a:r>
                        <a:rPr lang="en-US"/>
                        <a:t>Name</a:t>
                      </a:r>
                      <a:endParaRPr/>
                    </a:p>
                  </a:txBody>
                  <a:tcPr marL="91425" marR="91425" marT="91425" marB="91425">
                    <a:solidFill>
                      <a:srgbClr val="7F7F7F"/>
                    </a:solidFill>
                  </a:tcPr>
                </a:tc>
                <a:tc>
                  <a:txBody>
                    <a:bodyPr/>
                    <a:lstStyle/>
                    <a:p>
                      <a:pPr marL="0" lvl="0" indent="0" algn="l" rtl="0">
                        <a:spcBef>
                          <a:spcPts val="0"/>
                        </a:spcBef>
                        <a:spcAft>
                          <a:spcPts val="0"/>
                        </a:spcAft>
                        <a:buNone/>
                      </a:pPr>
                      <a:r>
                        <a:rPr lang="en-US"/>
                        <a:t>Definition</a:t>
                      </a:r>
                      <a:endParaRPr/>
                    </a:p>
                  </a:txBody>
                  <a:tcPr marL="91425" marR="91425" marT="91425" marB="91425">
                    <a:solidFill>
                      <a:srgbClr val="7F7F7F"/>
                    </a:solidFill>
                  </a:tcPr>
                </a:tc>
              </a:tr>
              <a:tr h="548600">
                <a:tc>
                  <a:txBody>
                    <a:bodyPr/>
                    <a:lstStyle/>
                    <a:p>
                      <a:pPr marL="0" lvl="0" indent="0" algn="l" rtl="0">
                        <a:spcBef>
                          <a:spcPts val="0"/>
                        </a:spcBef>
                        <a:spcAft>
                          <a:spcPts val="0"/>
                        </a:spcAft>
                        <a:buNone/>
                      </a:pPr>
                      <a:r>
                        <a:rPr lang="en-US" sz="1200" b="1">
                          <a:solidFill>
                            <a:srgbClr val="212529"/>
                          </a:solidFill>
                          <a:highlight>
                            <a:srgbClr val="FFFFFF"/>
                          </a:highlight>
                          <a:latin typeface="Roboto"/>
                          <a:ea typeface="Roboto"/>
                          <a:cs typeface="Roboto"/>
                          <a:sym typeface="Roboto"/>
                        </a:rPr>
                        <a:t>discipline</a:t>
                      </a:r>
                      <a:endParaRPr sz="1200" b="1">
                        <a:solidFill>
                          <a:srgbClr val="212529"/>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a:solidFill>
                            <a:srgbClr val="212529"/>
                          </a:solidFill>
                          <a:highlight>
                            <a:srgbClr val="FFFFFF"/>
                          </a:highlight>
                          <a:latin typeface="Roboto"/>
                          <a:ea typeface="Roboto"/>
                          <a:cs typeface="Roboto"/>
                          <a:sym typeface="Roboto"/>
                        </a:rPr>
                        <a:t>One program, or an arbitrary set of simulation software, that can be viewed as </a:t>
                      </a:r>
                      <a:r>
                        <a:rPr lang="en-US" sz="1200" b="1">
                          <a:solidFill>
                            <a:srgbClr val="212529"/>
                          </a:solidFill>
                          <a:highlight>
                            <a:srgbClr val="FFFFFF"/>
                          </a:highlight>
                          <a:latin typeface="Roboto"/>
                          <a:ea typeface="Roboto"/>
                          <a:cs typeface="Roboto"/>
                          <a:sym typeface="Roboto"/>
                        </a:rPr>
                        <a:t>a mathematical multivalued function</a:t>
                      </a:r>
                      <a:r>
                        <a:rPr lang="en-US" sz="1200">
                          <a:solidFill>
                            <a:srgbClr val="212529"/>
                          </a:solidFill>
                          <a:highlight>
                            <a:srgbClr val="FFFFFF"/>
                          </a:highlight>
                          <a:latin typeface="Roboto"/>
                          <a:ea typeface="Roboto"/>
                          <a:cs typeface="Roboto"/>
                          <a:sym typeface="Roboto"/>
                        </a:rPr>
                        <a:t>, taking inputs and producing outputs through its execution</a:t>
                      </a:r>
                      <a:endParaRPr sz="1200">
                        <a:solidFill>
                          <a:srgbClr val="212529"/>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US" sz="1200" b="1">
                          <a:solidFill>
                            <a:srgbClr val="212529"/>
                          </a:solidFill>
                          <a:highlight>
                            <a:srgbClr val="FFFFFF"/>
                          </a:highlight>
                          <a:latin typeface="Roboto"/>
                          <a:ea typeface="Roboto"/>
                          <a:cs typeface="Roboto"/>
                          <a:sym typeface="Roboto"/>
                        </a:rPr>
                        <a:t>multidisciplinary problem</a:t>
                      </a:r>
                      <a:endParaRPr sz="1200" b="1">
                        <a:solidFill>
                          <a:srgbClr val="212529"/>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a:solidFill>
                            <a:srgbClr val="212529"/>
                          </a:solidFill>
                          <a:highlight>
                            <a:srgbClr val="FFFFFF"/>
                          </a:highlight>
                          <a:latin typeface="Roboto"/>
                          <a:ea typeface="Roboto"/>
                          <a:cs typeface="Roboto"/>
                          <a:sym typeface="Roboto"/>
                        </a:rPr>
                        <a:t>A mathematical problem with a set of disciplines </a:t>
                      </a:r>
                      <a:endParaRPr sz="1200">
                        <a:solidFill>
                          <a:srgbClr val="212529"/>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47400">
                <a:tc>
                  <a:txBody>
                    <a:bodyPr/>
                    <a:lstStyle/>
                    <a:p>
                      <a:pPr marL="0" lvl="0" indent="0" algn="l" rtl="0">
                        <a:spcBef>
                          <a:spcPts val="0"/>
                        </a:spcBef>
                        <a:spcAft>
                          <a:spcPts val="0"/>
                        </a:spcAft>
                        <a:buNone/>
                      </a:pPr>
                      <a:r>
                        <a:rPr lang="en-US" sz="1200" b="1">
                          <a:solidFill>
                            <a:srgbClr val="212529"/>
                          </a:solidFill>
                          <a:highlight>
                            <a:srgbClr val="FFFFFF"/>
                          </a:highlight>
                          <a:latin typeface="Roboto"/>
                          <a:ea typeface="Roboto"/>
                          <a:cs typeface="Roboto"/>
                          <a:sym typeface="Roboto"/>
                        </a:rPr>
                        <a:t>coupling variables</a:t>
                      </a:r>
                      <a:endParaRPr sz="1200" b="1">
                        <a:solidFill>
                          <a:srgbClr val="212529"/>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a:solidFill>
                            <a:srgbClr val="212529"/>
                          </a:solidFill>
                          <a:highlight>
                            <a:srgbClr val="FFFFFF"/>
                          </a:highlight>
                          <a:latin typeface="Roboto"/>
                          <a:ea typeface="Roboto"/>
                          <a:cs typeface="Roboto"/>
                          <a:sym typeface="Roboto"/>
                        </a:rPr>
                        <a:t>In a set of disciplines, variables that are both used as inputs of a discipline and outputs of another one, or the same discipline</a:t>
                      </a:r>
                      <a:endParaRPr sz="1200">
                        <a:solidFill>
                          <a:srgbClr val="212529"/>
                        </a:solidFill>
                        <a:highlight>
                          <a:srgbClr val="FFFFFF"/>
                        </a:highlight>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US" sz="1200" b="1">
                          <a:solidFill>
                            <a:srgbClr val="212529"/>
                          </a:solidFill>
                          <a:highlight>
                            <a:srgbClr val="FFFFFF"/>
                          </a:highlight>
                          <a:latin typeface="Roboto"/>
                          <a:ea typeface="Roboto"/>
                          <a:cs typeface="Roboto"/>
                          <a:sym typeface="Roboto"/>
                        </a:rPr>
                        <a:t>coupled problem</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a:solidFill>
                            <a:srgbClr val="212529"/>
                          </a:solidFill>
                          <a:highlight>
                            <a:srgbClr val="FFFFFF"/>
                          </a:highlight>
                          <a:latin typeface="Roboto"/>
                          <a:ea typeface="Roboto"/>
                          <a:cs typeface="Roboto"/>
                          <a:sym typeface="Roboto"/>
                        </a:rPr>
                        <a:t>A multidisciplinary problem with coupling variables</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US" sz="1200" b="1">
                          <a:solidFill>
                            <a:srgbClr val="212529"/>
                          </a:solidFill>
                          <a:highlight>
                            <a:srgbClr val="FFFFFF"/>
                          </a:highlight>
                          <a:latin typeface="Roboto"/>
                          <a:ea typeface="Roboto"/>
                          <a:cs typeface="Roboto"/>
                          <a:sym typeface="Roboto"/>
                        </a:rPr>
                        <a:t>MDO formulation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a:solidFill>
                            <a:srgbClr val="212529"/>
                          </a:solidFill>
                          <a:highlight>
                            <a:srgbClr val="FFFFFF"/>
                          </a:highlight>
                          <a:latin typeface="Roboto"/>
                          <a:ea typeface="Roboto"/>
                          <a:cs typeface="Roboto"/>
                          <a:sym typeface="Roboto"/>
                        </a:rPr>
                        <a:t>The mathematical strategy used </a:t>
                      </a:r>
                      <a:r>
                        <a:rPr lang="en-US" sz="1200" b="1">
                          <a:solidFill>
                            <a:srgbClr val="212529"/>
                          </a:solidFill>
                          <a:highlight>
                            <a:srgbClr val="FFFFFF"/>
                          </a:highlight>
                          <a:latin typeface="Roboto"/>
                          <a:ea typeface="Roboto"/>
                          <a:cs typeface="Roboto"/>
                          <a:sym typeface="Roboto"/>
                        </a:rPr>
                        <a:t>to define</a:t>
                      </a:r>
                      <a:r>
                        <a:rPr lang="en-US" sz="1200">
                          <a:solidFill>
                            <a:srgbClr val="212529"/>
                          </a:solidFill>
                          <a:highlight>
                            <a:srgbClr val="FFFFFF"/>
                          </a:highlight>
                          <a:latin typeface="Roboto"/>
                          <a:ea typeface="Roboto"/>
                          <a:cs typeface="Roboto"/>
                          <a:sym typeface="Roboto"/>
                        </a:rPr>
                        <a:t> the optimization problem(s) to </a:t>
                      </a:r>
                      <a:r>
                        <a:rPr lang="en-US" sz="1200" b="1">
                          <a:solidFill>
                            <a:srgbClr val="212529"/>
                          </a:solidFill>
                          <a:highlight>
                            <a:srgbClr val="FFFFFF"/>
                          </a:highlight>
                          <a:latin typeface="Roboto"/>
                          <a:ea typeface="Roboto"/>
                          <a:cs typeface="Roboto"/>
                          <a:sym typeface="Roboto"/>
                        </a:rPr>
                        <a:t>be solved</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96200">
                <a:tc>
                  <a:txBody>
                    <a:bodyPr/>
                    <a:lstStyle/>
                    <a:p>
                      <a:pPr marL="0" lvl="0" indent="0" algn="l" rtl="0">
                        <a:spcBef>
                          <a:spcPts val="0"/>
                        </a:spcBef>
                        <a:spcAft>
                          <a:spcPts val="0"/>
                        </a:spcAft>
                        <a:buNone/>
                      </a:pPr>
                      <a:r>
                        <a:rPr lang="en-US" sz="1200" b="1">
                          <a:solidFill>
                            <a:srgbClr val="212529"/>
                          </a:solidFill>
                          <a:highlight>
                            <a:srgbClr val="FFFFFF"/>
                          </a:highlight>
                          <a:latin typeface="Roboto"/>
                          <a:ea typeface="Roboto"/>
                          <a:cs typeface="Roboto"/>
                          <a:sym typeface="Roboto"/>
                        </a:rPr>
                        <a:t>process</a:t>
                      </a:r>
                      <a:endParaRPr b="1"/>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a:solidFill>
                            <a:srgbClr val="212529"/>
                          </a:solidFill>
                          <a:highlight>
                            <a:srgbClr val="FFFFFF"/>
                          </a:highlight>
                          <a:latin typeface="Roboto"/>
                          <a:ea typeface="Roboto"/>
                          <a:cs typeface="Roboto"/>
                          <a:sym typeface="Roboto"/>
                        </a:rPr>
                        <a:t>A series of executions and data exchanges, ie the workflow and the data flow.</a:t>
                      </a:r>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96200">
                <a:tc>
                  <a:txBody>
                    <a:bodyPr/>
                    <a:lstStyle/>
                    <a:p>
                      <a:pPr marL="0" lvl="0" indent="0" algn="l" rtl="0">
                        <a:spcBef>
                          <a:spcPts val="0"/>
                        </a:spcBef>
                        <a:spcAft>
                          <a:spcPts val="0"/>
                        </a:spcAft>
                        <a:buNone/>
                      </a:pPr>
                      <a:r>
                        <a:rPr lang="en-US" sz="1200" b="1">
                          <a:solidFill>
                            <a:srgbClr val="212529"/>
                          </a:solidFill>
                          <a:highlight>
                            <a:srgbClr val="FFFFFF"/>
                          </a:highlight>
                          <a:latin typeface="Roboto"/>
                          <a:ea typeface="Roboto"/>
                          <a:cs typeface="Roboto"/>
                          <a:sym typeface="Roboto"/>
                        </a:rPr>
                        <a:t>workflow</a:t>
                      </a:r>
                      <a:endParaRPr sz="1200" b="1">
                        <a:solidFill>
                          <a:srgbClr val="212529"/>
                        </a:solidFill>
                        <a:highlight>
                          <a:srgbClr val="FFFFFF"/>
                        </a:highlight>
                        <a:latin typeface="Roboto"/>
                        <a:ea typeface="Roboto"/>
                        <a:cs typeface="Roboto"/>
                        <a:sym typeface="Roboto"/>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a:solidFill>
                            <a:srgbClr val="212529"/>
                          </a:solidFill>
                          <a:highlight>
                            <a:srgbClr val="FFFFFF"/>
                          </a:highlight>
                          <a:latin typeface="Roboto"/>
                          <a:ea typeface="Roboto"/>
                          <a:cs typeface="Roboto"/>
                          <a:sym typeface="Roboto"/>
                        </a:rPr>
                        <a:t>The execution sequence of the disciplines in a process</a:t>
                      </a:r>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96200">
                <a:tc>
                  <a:txBody>
                    <a:bodyPr/>
                    <a:lstStyle/>
                    <a:p>
                      <a:pPr marL="0" lvl="0" indent="0" algn="l" rtl="0">
                        <a:spcBef>
                          <a:spcPts val="0"/>
                        </a:spcBef>
                        <a:spcAft>
                          <a:spcPts val="0"/>
                        </a:spcAft>
                        <a:buNone/>
                      </a:pPr>
                      <a:r>
                        <a:rPr lang="en-US" sz="1200" b="1">
                          <a:solidFill>
                            <a:srgbClr val="212529"/>
                          </a:solidFill>
                          <a:highlight>
                            <a:srgbClr val="FFFFFF"/>
                          </a:highlight>
                          <a:latin typeface="Roboto"/>
                          <a:ea typeface="Roboto"/>
                          <a:cs typeface="Roboto"/>
                          <a:sym typeface="Roboto"/>
                        </a:rPr>
                        <a:t>data flow</a:t>
                      </a:r>
                      <a:endParaRPr sz="1200" b="1">
                        <a:solidFill>
                          <a:srgbClr val="212529"/>
                        </a:solidFill>
                        <a:highlight>
                          <a:srgbClr val="FFFFFF"/>
                        </a:highlight>
                        <a:latin typeface="Roboto"/>
                        <a:ea typeface="Roboto"/>
                        <a:cs typeface="Roboto"/>
                        <a:sym typeface="Roboto"/>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a:solidFill>
                            <a:srgbClr val="212529"/>
                          </a:solidFill>
                          <a:highlight>
                            <a:srgbClr val="FFFFFF"/>
                          </a:highlight>
                          <a:latin typeface="Roboto"/>
                          <a:ea typeface="Roboto"/>
                          <a:cs typeface="Roboto"/>
                          <a:sym typeface="Roboto"/>
                        </a:rPr>
                        <a:t>The sequence of data creation by, and exchanges between disciplines in a process</a:t>
                      </a:r>
                      <a:endParaRPr sz="1200">
                        <a:solidFill>
                          <a:srgbClr val="212529"/>
                        </a:solidFill>
                        <a:highlight>
                          <a:srgbClr val="FFFFFF"/>
                        </a:highlight>
                        <a:latin typeface="Roboto"/>
                        <a:ea typeface="Roboto"/>
                        <a:cs typeface="Roboto"/>
                        <a:sym typeface="Roboto"/>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US" sz="1200" b="1">
                          <a:solidFill>
                            <a:srgbClr val="212529"/>
                          </a:solidFill>
                          <a:highlight>
                            <a:srgbClr val="FFFFFF"/>
                          </a:highlight>
                          <a:latin typeface="Roboto"/>
                          <a:ea typeface="Roboto"/>
                          <a:cs typeface="Roboto"/>
                          <a:sym typeface="Roboto"/>
                        </a:rPr>
                        <a:t>scenario</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a:solidFill>
                            <a:srgbClr val="212529"/>
                          </a:solidFill>
                          <a:highlight>
                            <a:srgbClr val="FFFFFF"/>
                          </a:highlight>
                          <a:latin typeface="Roboto"/>
                          <a:ea typeface="Roboto"/>
                          <a:cs typeface="Roboto"/>
                          <a:sym typeface="Roboto"/>
                        </a:rPr>
                        <a:t>The translation of a design problem into an </a:t>
                      </a:r>
                      <a:r>
                        <a:rPr lang="en-US" sz="1200" b="1">
                          <a:solidFill>
                            <a:srgbClr val="212529"/>
                          </a:solidFill>
                          <a:highlight>
                            <a:srgbClr val="FFFFFF"/>
                          </a:highlight>
                          <a:latin typeface="Roboto"/>
                          <a:ea typeface="Roboto"/>
                          <a:cs typeface="Roboto"/>
                          <a:sym typeface="Roboto"/>
                        </a:rPr>
                        <a:t>executable</a:t>
                      </a:r>
                      <a:r>
                        <a:rPr lang="en-US" sz="1200">
                          <a:solidFill>
                            <a:srgbClr val="212529"/>
                          </a:solidFill>
                          <a:highlight>
                            <a:srgbClr val="FFFFFF"/>
                          </a:highlight>
                          <a:latin typeface="Roboto"/>
                          <a:ea typeface="Roboto"/>
                          <a:cs typeface="Roboto"/>
                          <a:sym typeface="Roboto"/>
                        </a:rPr>
                        <a:t>. When executed, a scenario generates a </a:t>
                      </a:r>
                      <a:r>
                        <a:rPr lang="en-US" sz="1200" b="1">
                          <a:solidFill>
                            <a:srgbClr val="212529"/>
                          </a:solidFill>
                          <a:highlight>
                            <a:srgbClr val="FFFFFF"/>
                          </a:highlight>
                          <a:latin typeface="Roboto"/>
                          <a:ea typeface="Roboto"/>
                          <a:cs typeface="Roboto"/>
                          <a:sym typeface="Roboto"/>
                        </a:rPr>
                        <a:t>process</a:t>
                      </a:r>
                      <a:endParaRPr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r>
            </a:tbl>
          </a:graphicData>
        </a:graphic>
      </p:graphicFrame>
    </p:spTree>
    <p:extLst>
      <p:ext uri="{BB962C8B-B14F-4D97-AF65-F5344CB8AC3E}">
        <p14:creationId xmlns:p14="http://schemas.microsoft.com/office/powerpoint/2010/main" val="4918976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44800" y="1555200"/>
            <a:ext cx="11700000" cy="5302800"/>
          </a:xfrm>
        </p:spPr>
        <p:txBody>
          <a:bodyPr/>
          <a:lstStyle/>
          <a:p>
            <a:pPr marL="476250" lvl="0" indent="-342900">
              <a:buFont typeface="+mj-lt"/>
              <a:buAutoNum type="arabicPeriod"/>
            </a:pPr>
            <a:r>
              <a:rPr lang="fr-FR" sz="1600" dirty="0"/>
              <a:t>Il faut pouvoir traiter un grand nombre de variables</a:t>
            </a:r>
            <a:endParaRPr lang="en-GB" sz="1600" dirty="0"/>
          </a:p>
          <a:p>
            <a:pPr marL="476250" lvl="0" indent="-342900">
              <a:buFont typeface="+mj-lt"/>
              <a:buAutoNum type="arabicPeriod"/>
            </a:pPr>
            <a:r>
              <a:rPr lang="fr-FR" sz="1600" dirty="0"/>
              <a:t>Dans le cas d’un MDF, il faut que le système donne la visibilité sur les variables libre et couplées pour que l’utilisateur :</a:t>
            </a:r>
            <a:endParaRPr lang="en-GB" sz="1600" dirty="0"/>
          </a:p>
          <a:p>
            <a:pPr marL="933450" lvl="1" indent="-342900">
              <a:buFont typeface="+mj-lt"/>
              <a:buAutoNum type="arabicPeriod"/>
            </a:pPr>
            <a:r>
              <a:rPr lang="fr-FR" sz="1600" dirty="0"/>
              <a:t>Puisse décider quelles variables il vaut laisser libre et pouvoir donner une valeur fixe aux variables qu’il veut ne pas faire varier. </a:t>
            </a:r>
            <a:endParaRPr lang="en-GB" sz="1600" dirty="0"/>
          </a:p>
          <a:p>
            <a:pPr marL="933450" lvl="1" indent="-342900">
              <a:buFont typeface="+mj-lt"/>
              <a:buAutoNum type="arabicPeriod"/>
            </a:pPr>
            <a:r>
              <a:rPr lang="fr-FR" sz="1600" dirty="0"/>
              <a:t>Pour les variables </a:t>
            </a:r>
            <a:r>
              <a:rPr lang="fr-FR" sz="1600" dirty="0" smtClean="0"/>
              <a:t>gardées libres (gardé dans le design </a:t>
            </a:r>
            <a:r>
              <a:rPr lang="fr-FR" sz="1600" dirty="0" err="1" smtClean="0"/>
              <a:t>space</a:t>
            </a:r>
            <a:r>
              <a:rPr lang="fr-FR" sz="1600" dirty="0" smtClean="0"/>
              <a:t>), il </a:t>
            </a:r>
            <a:r>
              <a:rPr lang="fr-FR" sz="1600" dirty="0"/>
              <a:t>donnera des bornes (les bornes physiques connues de cette variable) car elles sont utilisées dans la normalisation</a:t>
            </a:r>
            <a:endParaRPr lang="en-GB" sz="1600" dirty="0"/>
          </a:p>
          <a:p>
            <a:pPr marL="476250" lvl="0" indent="-342900">
              <a:buFont typeface="+mj-lt"/>
              <a:buAutoNum type="arabicPeriod"/>
            </a:pPr>
            <a:r>
              <a:rPr lang="fr-FR" sz="1600" dirty="0"/>
              <a:t>Dans le cas général il doit pouvoir conjointement à la définition de sa formulation :</a:t>
            </a:r>
            <a:endParaRPr lang="en-GB" sz="1600" dirty="0"/>
          </a:p>
          <a:p>
            <a:pPr marL="933450" lvl="1" indent="-342900">
              <a:buFont typeface="+mj-lt"/>
              <a:buAutoNum type="arabicPeriod"/>
            </a:pPr>
            <a:r>
              <a:rPr lang="fr-FR" sz="1600" dirty="0"/>
              <a:t>Rajouter des designs variables à partir de variables </a:t>
            </a:r>
            <a:r>
              <a:rPr lang="fr-FR" sz="1600" dirty="0" smtClean="0"/>
              <a:t>couplées</a:t>
            </a:r>
            <a:endParaRPr lang="en-GB" sz="1600" dirty="0"/>
          </a:p>
          <a:p>
            <a:pPr marL="933450" lvl="1" indent="-342900">
              <a:buFont typeface="+mj-lt"/>
              <a:buAutoNum type="arabicPeriod"/>
            </a:pPr>
            <a:r>
              <a:rPr lang="fr-FR" sz="1600" dirty="0"/>
              <a:t>Répartir ainsi le rôle des variables en fonction de la formulation que l’on veut construire</a:t>
            </a:r>
            <a:endParaRPr lang="en-GB" sz="1600" dirty="0"/>
          </a:p>
          <a:p>
            <a:pPr marL="933450" lvl="1" indent="-342900">
              <a:buFont typeface="+mj-lt"/>
              <a:buAutoNum type="arabicPeriod"/>
            </a:pPr>
            <a:r>
              <a:rPr lang="fr-FR" sz="1600" dirty="0"/>
              <a:t>Les algorithmes de formulation utilisent une décomposition par partitionnement des variables (</a:t>
            </a:r>
            <a:r>
              <a:rPr lang="fr-FR" sz="1600" dirty="0" err="1"/>
              <a:t>e.g</a:t>
            </a:r>
            <a:r>
              <a:rPr lang="fr-FR" sz="1600" dirty="0"/>
              <a:t>. </a:t>
            </a:r>
            <a:r>
              <a:rPr lang="fr-FR" sz="1600" dirty="0" err="1"/>
              <a:t>Blenders</a:t>
            </a:r>
            <a:r>
              <a:rPr lang="fr-FR" sz="1600" dirty="0"/>
              <a:t>). D’autres algorithmes utilisent une décomposition par les prix (</a:t>
            </a:r>
            <a:r>
              <a:rPr lang="fr-FR" sz="1600" dirty="0" err="1"/>
              <a:t>e.g</a:t>
            </a:r>
            <a:r>
              <a:rPr lang="fr-FR" sz="1600" dirty="0"/>
              <a:t>. Dantzig-Wolfe) ou par les ressources. Il est donc important de proposer un principe de partitionnent de la table des </a:t>
            </a:r>
            <a:r>
              <a:rPr lang="fr-FR" sz="1600" dirty="0" smtClean="0"/>
              <a:t>variables : découpe, filtrage …</a:t>
            </a:r>
            <a:endParaRPr lang="en-GB" sz="1600" dirty="0"/>
          </a:p>
          <a:p>
            <a:pPr marL="933450" lvl="1" indent="-342900">
              <a:buFont typeface="+mj-lt"/>
              <a:buAutoNum type="arabicPeriod"/>
            </a:pPr>
            <a:r>
              <a:rPr lang="fr-FR" sz="1600" dirty="0"/>
              <a:t>Les variables de la table proviennent des disciplines sélectionnées lorsqu’il y en a</a:t>
            </a:r>
            <a:endParaRPr lang="en-GB" sz="1600" dirty="0"/>
          </a:p>
          <a:p>
            <a:pPr marL="933450" lvl="1" indent="-342900">
              <a:buFont typeface="+mj-lt"/>
              <a:buAutoNum type="arabicPeriod"/>
            </a:pPr>
            <a:r>
              <a:rPr lang="fr-FR" sz="1600" dirty="0"/>
              <a:t>On veut aussi pouvoir ajouter des variables qui ne proviennent pas de disciplines (To Be </a:t>
            </a:r>
            <a:r>
              <a:rPr lang="fr-FR" sz="1600" dirty="0" err="1"/>
              <a:t>Confirmed</a:t>
            </a:r>
            <a:r>
              <a:rPr lang="fr-FR" sz="1600" dirty="0"/>
              <a:t>):</a:t>
            </a:r>
            <a:endParaRPr lang="en-GB" sz="1600" dirty="0"/>
          </a:p>
          <a:p>
            <a:pPr marL="1390650" lvl="2" indent="-342900">
              <a:buFont typeface="+mj-lt"/>
              <a:buAutoNum type="arabicPeriod"/>
            </a:pPr>
            <a:r>
              <a:rPr lang="fr-FR" sz="1600" dirty="0" smtClean="0"/>
              <a:t>En définissant dans le gui (ou chargeant un fichier) de design </a:t>
            </a:r>
            <a:r>
              <a:rPr lang="fr-FR" sz="1600" dirty="0" err="1" smtClean="0"/>
              <a:t>space</a:t>
            </a:r>
            <a:r>
              <a:rPr lang="fr-FR" sz="1600" dirty="0" smtClean="0"/>
              <a:t> </a:t>
            </a:r>
          </a:p>
          <a:p>
            <a:pPr marL="1390650" lvl="2" indent="-342900">
              <a:buFont typeface="+mj-lt"/>
              <a:buAutoNum type="arabicPeriod"/>
            </a:pPr>
            <a:r>
              <a:rPr lang="fr-FR" sz="1600" dirty="0" smtClean="0"/>
              <a:t>Car l’utilisateur connait des </a:t>
            </a:r>
            <a:r>
              <a:rPr lang="fr-FR" sz="1600" dirty="0" err="1" smtClean="0"/>
              <a:t>bounds</a:t>
            </a:r>
            <a:r>
              <a:rPr lang="fr-FR" sz="1600" dirty="0" smtClean="0"/>
              <a:t> pour ces variables et veut les renseigner</a:t>
            </a:r>
          </a:p>
          <a:p>
            <a:pPr marL="1390650" lvl="2" indent="-342900">
              <a:buFont typeface="+mj-lt"/>
              <a:buAutoNum type="arabicPeriod"/>
            </a:pPr>
            <a:r>
              <a:rPr lang="fr-FR" sz="1600" dirty="0" smtClean="0"/>
              <a:t>Elles </a:t>
            </a:r>
            <a:r>
              <a:rPr lang="fr-FR" sz="1600" dirty="0"/>
              <a:t>serviront alors lors de la création de disciplines</a:t>
            </a:r>
            <a:endParaRPr lang="en-GB" sz="1600" dirty="0"/>
          </a:p>
          <a:p>
            <a:pPr marL="1390650" lvl="2" indent="-342900">
              <a:buFont typeface="+mj-lt"/>
              <a:buAutoNum type="arabicPeriod"/>
            </a:pPr>
            <a:r>
              <a:rPr lang="fr-FR" sz="1600" dirty="0"/>
              <a:t>Ou devront être synchronisées avec l’ajout de disciplines</a:t>
            </a:r>
            <a:endParaRPr lang="en-GB" sz="1600" dirty="0"/>
          </a:p>
          <a:p>
            <a:pPr marL="133350" indent="0">
              <a:buNone/>
            </a:pPr>
            <a:endParaRPr lang="en-GB" dirty="0"/>
          </a:p>
        </p:txBody>
      </p:sp>
      <p:sp>
        <p:nvSpPr>
          <p:cNvPr id="3" name="Title 2"/>
          <p:cNvSpPr>
            <a:spLocks noGrp="1"/>
          </p:cNvSpPr>
          <p:nvPr>
            <p:ph type="title"/>
          </p:nvPr>
        </p:nvSpPr>
        <p:spPr/>
        <p:txBody>
          <a:bodyPr/>
          <a:lstStyle/>
          <a:p>
            <a:r>
              <a:rPr lang="fr-FR" dirty="0"/>
              <a:t>Au sujet de la table des variables (… du « design </a:t>
            </a:r>
            <a:r>
              <a:rPr lang="fr-FR" dirty="0" err="1"/>
              <a:t>space</a:t>
            </a:r>
            <a:r>
              <a:rPr lang="fr-FR" dirty="0"/>
              <a:t> ») </a:t>
            </a:r>
            <a:endParaRPr lang="en-GB" dirty="0"/>
          </a:p>
        </p:txBody>
      </p:sp>
    </p:spTree>
    <p:extLst>
      <p:ext uri="{BB962C8B-B14F-4D97-AF65-F5344CB8AC3E}">
        <p14:creationId xmlns:p14="http://schemas.microsoft.com/office/powerpoint/2010/main" val="27258574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08cee4503e_0_9"/>
          <p:cNvSpPr txBox="1">
            <a:spLocks noGrp="1"/>
          </p:cNvSpPr>
          <p:nvPr>
            <p:ph type="title"/>
          </p:nvPr>
        </p:nvSpPr>
        <p:spPr>
          <a:xfrm>
            <a:off x="3905794" y="2054627"/>
            <a:ext cx="7158900" cy="1372200"/>
          </a:xfrm>
          <a:prstGeom prst="rect">
            <a:avLst/>
          </a:prstGeom>
          <a:noFill/>
          <a:ln>
            <a:noFill/>
          </a:ln>
        </p:spPr>
        <p:txBody>
          <a:bodyPr spcFirstLastPara="1" wrap="square" lIns="0" tIns="0" rIns="0" bIns="0" anchor="b" anchorCtr="0">
            <a:noAutofit/>
          </a:bodyPr>
          <a:lstStyle/>
          <a:p>
            <a:pPr marL="0" lvl="0" indent="0" algn="l" rtl="0">
              <a:lnSpc>
                <a:spcPct val="110000"/>
              </a:lnSpc>
              <a:spcBef>
                <a:spcPts val="0"/>
              </a:spcBef>
              <a:spcAft>
                <a:spcPts val="0"/>
              </a:spcAft>
              <a:buClr>
                <a:schemeClr val="dk2"/>
              </a:buClr>
              <a:buSzPts val="2500"/>
              <a:buFont typeface="Arial"/>
              <a:buNone/>
            </a:pPr>
            <a:r>
              <a:rPr lang="en-US" b="1" dirty="0"/>
              <a:t>8</a:t>
            </a:r>
            <a:r>
              <a:rPr lang="en-US" b="1" dirty="0" smtClean="0"/>
              <a:t>. </a:t>
            </a:r>
            <a:r>
              <a:rPr lang="en-US" b="1" dirty="0" err="1" smtClean="0"/>
              <a:t>Analyse</a:t>
            </a:r>
            <a:r>
              <a:rPr lang="en-US" b="1" dirty="0" smtClean="0"/>
              <a:t> du flux </a:t>
            </a:r>
            <a:r>
              <a:rPr lang="en-US" b="1" dirty="0" err="1" smtClean="0"/>
              <a:t>d’inputs</a:t>
            </a:r>
            <a:r>
              <a:rPr lang="en-US" b="1" dirty="0" smtClean="0"/>
              <a:t> et </a:t>
            </a:r>
            <a:r>
              <a:rPr lang="en-US" b="1" dirty="0" err="1" smtClean="0"/>
              <a:t>d’actions</a:t>
            </a:r>
            <a:r>
              <a:rPr lang="en-US" b="1" dirty="0" smtClean="0"/>
              <a:t/>
            </a:r>
            <a:br>
              <a:rPr lang="en-US" b="1" dirty="0" smtClean="0"/>
            </a:br>
            <a:r>
              <a:rPr lang="en-US" b="1" dirty="0" smtClean="0"/>
              <a:t>Pour la </a:t>
            </a:r>
            <a:r>
              <a:rPr lang="en-US" b="1" dirty="0" err="1" smtClean="0"/>
              <a:t>réunion</a:t>
            </a:r>
            <a:r>
              <a:rPr lang="en-US" b="1" dirty="0" smtClean="0"/>
              <a:t> du 27/01/2022 </a:t>
            </a:r>
            <a:endParaRPr dirty="0"/>
          </a:p>
        </p:txBody>
      </p:sp>
    </p:spTree>
    <p:extLst>
      <p:ext uri="{BB962C8B-B14F-4D97-AF65-F5344CB8AC3E}">
        <p14:creationId xmlns:p14="http://schemas.microsoft.com/office/powerpoint/2010/main" val="3753045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27348" y="1087120"/>
            <a:ext cx="3291356" cy="2952445"/>
          </a:xfrm>
        </p:spPr>
        <p:txBody>
          <a:bodyPr/>
          <a:lstStyle/>
          <a:p>
            <a:pPr marL="133350" indent="0">
              <a:buNone/>
            </a:pPr>
            <a:r>
              <a:rPr lang="en-US" dirty="0" smtClean="0"/>
              <a:t>MDO or DOE</a:t>
            </a:r>
            <a:endParaRPr lang="en-GB" dirty="0" smtClean="0"/>
          </a:p>
          <a:p>
            <a:r>
              <a:rPr lang="en-GB" dirty="0" smtClean="0"/>
              <a:t>'</a:t>
            </a:r>
            <a:r>
              <a:rPr lang="en-GB" dirty="0" err="1" smtClean="0"/>
              <a:t>linearization_mode</a:t>
            </a:r>
            <a:r>
              <a:rPr lang="en-GB" dirty="0" smtClean="0"/>
              <a:t>’</a:t>
            </a:r>
          </a:p>
          <a:p>
            <a:r>
              <a:rPr lang="en-US" dirty="0" smtClean="0"/>
              <a:t>'</a:t>
            </a:r>
            <a:r>
              <a:rPr lang="en-US" dirty="0" err="1" smtClean="0"/>
              <a:t>jac_approx_type</a:t>
            </a:r>
            <a:r>
              <a:rPr lang="en-US" dirty="0" smtClean="0"/>
              <a:t>‘</a:t>
            </a:r>
          </a:p>
          <a:p>
            <a:r>
              <a:rPr lang="en-US" dirty="0" smtClean="0"/>
              <a:t>'</a:t>
            </a:r>
            <a:r>
              <a:rPr lang="en-US" dirty="0" err="1" smtClean="0"/>
              <a:t>jax_approx_step</a:t>
            </a:r>
            <a:r>
              <a:rPr lang="en-US" dirty="0" smtClean="0"/>
              <a:t>‘</a:t>
            </a:r>
          </a:p>
          <a:p>
            <a:r>
              <a:rPr lang="en-US" dirty="0" smtClean="0"/>
              <a:t>'</a:t>
            </a:r>
            <a:r>
              <a:rPr lang="en-US" dirty="0" err="1" smtClean="0"/>
              <a:t>jac_approx_use_threading</a:t>
            </a:r>
            <a:r>
              <a:rPr lang="en-US" dirty="0" smtClean="0"/>
              <a:t>‘</a:t>
            </a:r>
          </a:p>
          <a:p>
            <a:r>
              <a:rPr lang="en-US" dirty="0"/>
              <a:t>'</a:t>
            </a:r>
            <a:r>
              <a:rPr lang="en-US" dirty="0" err="1"/>
              <a:t>jac_approx_wait_time</a:t>
            </a:r>
            <a:r>
              <a:rPr lang="en-US" dirty="0"/>
              <a:t>'</a:t>
            </a:r>
          </a:p>
          <a:p>
            <a:r>
              <a:rPr lang="en-GB" dirty="0" smtClean="0"/>
              <a:t>'</a:t>
            </a:r>
            <a:r>
              <a:rPr lang="en-GB" dirty="0" err="1" smtClean="0"/>
              <a:t>cache_type</a:t>
            </a:r>
            <a:r>
              <a:rPr lang="en-GB" dirty="0" smtClean="0"/>
              <a:t>‘</a:t>
            </a:r>
          </a:p>
          <a:p>
            <a:r>
              <a:rPr lang="en-GB" dirty="0" smtClean="0"/>
              <a:t>'</a:t>
            </a:r>
            <a:r>
              <a:rPr lang="en-GB" dirty="0" err="1" smtClean="0"/>
              <a:t>cache_hdf_file</a:t>
            </a:r>
            <a:r>
              <a:rPr lang="en-GB" dirty="0" smtClean="0"/>
              <a:t>‘</a:t>
            </a:r>
          </a:p>
          <a:p>
            <a:r>
              <a:rPr lang="en-GB" dirty="0" smtClean="0"/>
              <a:t>'</a:t>
            </a:r>
            <a:r>
              <a:rPr lang="en-GB" dirty="0" err="1" smtClean="0"/>
              <a:t>cache_hdf_node_name</a:t>
            </a:r>
            <a:r>
              <a:rPr lang="en-GB" dirty="0" smtClean="0"/>
              <a:t>‘</a:t>
            </a:r>
          </a:p>
          <a:p>
            <a:r>
              <a:rPr lang="en-GB" dirty="0" smtClean="0"/>
              <a:t>'name‘</a:t>
            </a:r>
          </a:p>
          <a:p>
            <a:r>
              <a:rPr lang="en-GB" dirty="0"/>
              <a:t>'</a:t>
            </a:r>
            <a:r>
              <a:rPr lang="en-GB" dirty="0" err="1"/>
              <a:t>grammar_type</a:t>
            </a:r>
            <a:r>
              <a:rPr lang="en-GB" dirty="0"/>
              <a:t>'</a:t>
            </a:r>
          </a:p>
        </p:txBody>
      </p:sp>
      <p:sp>
        <p:nvSpPr>
          <p:cNvPr id="3" name="Title 2"/>
          <p:cNvSpPr>
            <a:spLocks noGrp="1"/>
          </p:cNvSpPr>
          <p:nvPr>
            <p:ph type="title"/>
          </p:nvPr>
        </p:nvSpPr>
        <p:spPr>
          <a:xfrm>
            <a:off x="478799" y="655200"/>
            <a:ext cx="9252055" cy="431920"/>
          </a:xfrm>
        </p:spPr>
        <p:txBody>
          <a:bodyPr/>
          <a:lstStyle/>
          <a:p>
            <a:r>
              <a:rPr lang="en-US" dirty="0" smtClean="0"/>
              <a:t>Exploration des </a:t>
            </a:r>
            <a:r>
              <a:rPr lang="en-US" dirty="0" err="1" smtClean="0"/>
              <a:t>jeux</a:t>
            </a:r>
            <a:r>
              <a:rPr lang="en-US" dirty="0" smtClean="0"/>
              <a:t> de </a:t>
            </a:r>
            <a:r>
              <a:rPr lang="en-US" dirty="0" err="1" smtClean="0"/>
              <a:t>paramètres</a:t>
            </a:r>
            <a:r>
              <a:rPr lang="en-US" dirty="0" smtClean="0"/>
              <a:t> : MDO/DOE Options</a:t>
            </a:r>
            <a:endParaRPr lang="en-GB" dirty="0"/>
          </a:p>
        </p:txBody>
      </p:sp>
    </p:spTree>
    <p:extLst>
      <p:ext uri="{BB962C8B-B14F-4D97-AF65-F5344CB8AC3E}">
        <p14:creationId xmlns:p14="http://schemas.microsoft.com/office/powerpoint/2010/main" val="374626625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a:t>'</a:t>
            </a:r>
            <a:r>
              <a:rPr lang="en-GB" dirty="0" err="1"/>
              <a:t>maximize_objective</a:t>
            </a:r>
            <a:r>
              <a:rPr lang="en-GB" dirty="0"/>
              <a:t>': False, </a:t>
            </a:r>
          </a:p>
          <a:p>
            <a:r>
              <a:rPr lang="en-GB" dirty="0"/>
              <a:t>'</a:t>
            </a:r>
            <a:r>
              <a:rPr lang="en-GB" dirty="0" err="1"/>
              <a:t>mda_name</a:t>
            </a:r>
            <a:r>
              <a:rPr lang="en-GB" dirty="0"/>
              <a:t>': '</a:t>
            </a:r>
            <a:r>
              <a:rPr lang="en-GB" dirty="0" err="1"/>
              <a:t>MDAChain</a:t>
            </a:r>
            <a:r>
              <a:rPr lang="en-GB" dirty="0"/>
              <a:t>', </a:t>
            </a:r>
          </a:p>
          <a:p>
            <a:r>
              <a:rPr lang="en-GB" dirty="0"/>
              <a:t>'</a:t>
            </a:r>
            <a:r>
              <a:rPr lang="en-GB" dirty="0" err="1"/>
              <a:t>parallel_scenarios</a:t>
            </a:r>
            <a:r>
              <a:rPr lang="en-GB" dirty="0"/>
              <a:t>': False, </a:t>
            </a:r>
          </a:p>
          <a:p>
            <a:r>
              <a:rPr lang="en-GB" dirty="0"/>
              <a:t>'</a:t>
            </a:r>
            <a:r>
              <a:rPr lang="en-GB" dirty="0" err="1"/>
              <a:t>multithread_scenarios</a:t>
            </a:r>
            <a:r>
              <a:rPr lang="en-GB" dirty="0"/>
              <a:t>': True, </a:t>
            </a:r>
          </a:p>
          <a:p>
            <a:r>
              <a:rPr lang="en-GB" dirty="0"/>
              <a:t>'</a:t>
            </a:r>
            <a:r>
              <a:rPr lang="en-GB" dirty="0" err="1"/>
              <a:t>apply_cstr_tosub_scenarios</a:t>
            </a:r>
            <a:r>
              <a:rPr lang="en-GB" dirty="0"/>
              <a:t>': True, </a:t>
            </a:r>
          </a:p>
          <a:p>
            <a:r>
              <a:rPr lang="en-GB" dirty="0"/>
              <a:t>'</a:t>
            </a:r>
            <a:r>
              <a:rPr lang="en-GB" dirty="0" err="1"/>
              <a:t>apply_cstr_to_system</a:t>
            </a:r>
            <a:r>
              <a:rPr lang="en-GB" dirty="0"/>
              <a:t>': True, </a:t>
            </a:r>
          </a:p>
          <a:p>
            <a:r>
              <a:rPr lang="en-GB" dirty="0"/>
              <a:t>'reset_x0_before_opt': False, </a:t>
            </a:r>
          </a:p>
          <a:p>
            <a:r>
              <a:rPr lang="en-GB" dirty="0"/>
              <a:t>'</a:t>
            </a:r>
            <a:r>
              <a:rPr lang="en-GB" dirty="0" err="1"/>
              <a:t>grammar_type</a:t>
            </a:r>
            <a:r>
              <a:rPr lang="en-GB" dirty="0"/>
              <a:t>': '</a:t>
            </a:r>
            <a:r>
              <a:rPr lang="en-GB" dirty="0" err="1"/>
              <a:t>JSONGrammar</a:t>
            </a:r>
            <a:r>
              <a:rPr lang="en-GB" dirty="0"/>
              <a:t>'</a:t>
            </a:r>
          </a:p>
        </p:txBody>
      </p:sp>
      <p:sp>
        <p:nvSpPr>
          <p:cNvPr id="3" name="Title 2"/>
          <p:cNvSpPr>
            <a:spLocks noGrp="1"/>
          </p:cNvSpPr>
          <p:nvPr>
            <p:ph type="title"/>
          </p:nvPr>
        </p:nvSpPr>
        <p:spPr/>
        <p:txBody>
          <a:bodyPr/>
          <a:lstStyle/>
          <a:p>
            <a:r>
              <a:rPr lang="en-US" dirty="0"/>
              <a:t>Exploration des </a:t>
            </a:r>
            <a:r>
              <a:rPr lang="en-US" dirty="0" err="1"/>
              <a:t>jeux</a:t>
            </a:r>
            <a:r>
              <a:rPr lang="en-US" dirty="0"/>
              <a:t> de </a:t>
            </a:r>
            <a:r>
              <a:rPr lang="en-US" dirty="0" err="1"/>
              <a:t>paramètres</a:t>
            </a:r>
            <a:r>
              <a:rPr lang="en-US" dirty="0"/>
              <a:t> : </a:t>
            </a:r>
            <a:r>
              <a:rPr lang="en-US" dirty="0" err="1"/>
              <a:t>Bilevel</a:t>
            </a:r>
            <a:r>
              <a:rPr lang="en-US" dirty="0"/>
              <a:t> </a:t>
            </a:r>
            <a:r>
              <a:rPr lang="en-US" dirty="0" smtClean="0"/>
              <a:t>Options Default</a:t>
            </a:r>
            <a:endParaRPr lang="en-GB" dirty="0"/>
          </a:p>
        </p:txBody>
      </p:sp>
      <p:sp>
        <p:nvSpPr>
          <p:cNvPr id="14" name="TextBox 13"/>
          <p:cNvSpPr txBox="1"/>
          <p:nvPr/>
        </p:nvSpPr>
        <p:spPr>
          <a:xfrm>
            <a:off x="5868364" y="2395959"/>
            <a:ext cx="4328931" cy="3970318"/>
          </a:xfrm>
          <a:prstGeom prst="rect">
            <a:avLst/>
          </a:prstGeom>
          <a:noFill/>
        </p:spPr>
        <p:txBody>
          <a:bodyPr wrap="square" rtlCol="0">
            <a:spAutoFit/>
          </a:bodyPr>
          <a:lstStyle/>
          <a:p>
            <a:r>
              <a:rPr lang="en-US" dirty="0" smtClean="0"/>
              <a:t>You also have  </a:t>
            </a:r>
            <a:r>
              <a:rPr lang="en-US" dirty="0" err="1" smtClean="0"/>
              <a:t>sub_options</a:t>
            </a:r>
            <a:endParaRPr lang="en-US" dirty="0" smtClean="0"/>
          </a:p>
          <a:p>
            <a:endParaRPr lang="en-US" dirty="0"/>
          </a:p>
          <a:p>
            <a:r>
              <a:rPr lang="en-US" dirty="0" smtClean="0"/>
              <a:t>e.g. in case of </a:t>
            </a:r>
            <a:r>
              <a:rPr lang="en-GB" dirty="0" smtClean="0"/>
              <a:t>'</a:t>
            </a:r>
            <a:r>
              <a:rPr lang="en-GB" dirty="0" err="1" smtClean="0"/>
              <a:t>MDAChain</a:t>
            </a:r>
            <a:r>
              <a:rPr lang="en-GB" dirty="0" smtClean="0"/>
              <a:t> :</a:t>
            </a:r>
          </a:p>
          <a:p>
            <a:endParaRPr lang="en-US" dirty="0" smtClean="0"/>
          </a:p>
          <a:p>
            <a:r>
              <a:rPr lang="en-GB" dirty="0"/>
              <a:t>'</a:t>
            </a:r>
            <a:r>
              <a:rPr lang="en-GB" dirty="0" err="1"/>
              <a:t>sub_mda_class</a:t>
            </a:r>
            <a:r>
              <a:rPr lang="en-GB" dirty="0"/>
              <a:t>': '</a:t>
            </a:r>
            <a:r>
              <a:rPr lang="en-GB" dirty="0" err="1"/>
              <a:t>MDAJacobi</a:t>
            </a:r>
            <a:r>
              <a:rPr lang="en-GB" dirty="0"/>
              <a:t>', </a:t>
            </a:r>
          </a:p>
          <a:p>
            <a:r>
              <a:rPr lang="en-GB" dirty="0"/>
              <a:t>'</a:t>
            </a:r>
            <a:r>
              <a:rPr lang="en-GB" dirty="0" err="1"/>
              <a:t>max_mda_iter</a:t>
            </a:r>
            <a:r>
              <a:rPr lang="en-GB" dirty="0"/>
              <a:t>': 20, </a:t>
            </a:r>
          </a:p>
          <a:p>
            <a:r>
              <a:rPr lang="en-GB" dirty="0"/>
              <a:t>'name': None, </a:t>
            </a:r>
          </a:p>
          <a:p>
            <a:r>
              <a:rPr lang="en-GB" dirty="0"/>
              <a:t>'</a:t>
            </a:r>
            <a:r>
              <a:rPr lang="en-GB" dirty="0" err="1"/>
              <a:t>n_processes</a:t>
            </a:r>
            <a:r>
              <a:rPr lang="en-GB" dirty="0"/>
              <a:t>': 4, </a:t>
            </a:r>
          </a:p>
          <a:p>
            <a:r>
              <a:rPr lang="en-GB" dirty="0"/>
              <a:t>'</a:t>
            </a:r>
            <a:r>
              <a:rPr lang="en-GB" dirty="0" err="1"/>
              <a:t>chain_linearize</a:t>
            </a:r>
            <a:r>
              <a:rPr lang="en-GB" dirty="0"/>
              <a:t>': False, </a:t>
            </a:r>
          </a:p>
          <a:p>
            <a:r>
              <a:rPr lang="en-GB" dirty="0"/>
              <a:t>'tolerance': 1e-06, </a:t>
            </a:r>
          </a:p>
          <a:p>
            <a:r>
              <a:rPr lang="en-GB" dirty="0"/>
              <a:t>'</a:t>
            </a:r>
            <a:r>
              <a:rPr lang="en-GB" dirty="0" err="1"/>
              <a:t>linear_solver_tolerance</a:t>
            </a:r>
            <a:r>
              <a:rPr lang="en-GB" dirty="0"/>
              <a:t>': 1e-12, </a:t>
            </a:r>
          </a:p>
          <a:p>
            <a:r>
              <a:rPr lang="en-GB" dirty="0"/>
              <a:t>'</a:t>
            </a:r>
            <a:r>
              <a:rPr lang="en-GB" dirty="0" err="1"/>
              <a:t>use_lu_fact</a:t>
            </a:r>
            <a:r>
              <a:rPr lang="en-GB" dirty="0"/>
              <a:t>': False, </a:t>
            </a:r>
          </a:p>
          <a:p>
            <a:r>
              <a:rPr lang="en-GB" dirty="0"/>
              <a:t>'</a:t>
            </a:r>
            <a:r>
              <a:rPr lang="en-GB" dirty="0" err="1"/>
              <a:t>grammar_type</a:t>
            </a:r>
            <a:r>
              <a:rPr lang="en-GB" dirty="0"/>
              <a:t>': '</a:t>
            </a:r>
            <a:r>
              <a:rPr lang="en-GB" dirty="0" err="1"/>
              <a:t>JSONGrammar</a:t>
            </a:r>
            <a:r>
              <a:rPr lang="en-GB" dirty="0"/>
              <a:t>', </a:t>
            </a:r>
          </a:p>
          <a:p>
            <a:r>
              <a:rPr lang="en-GB" dirty="0"/>
              <a:t>'</a:t>
            </a:r>
            <a:r>
              <a:rPr lang="en-GB" dirty="0" err="1"/>
              <a:t>coupling_structure</a:t>
            </a:r>
            <a:r>
              <a:rPr lang="en-GB" dirty="0"/>
              <a:t>': None, </a:t>
            </a:r>
          </a:p>
          <a:p>
            <a:r>
              <a:rPr lang="en-GB" dirty="0"/>
              <a:t>'</a:t>
            </a:r>
            <a:r>
              <a:rPr lang="en-GB" dirty="0" err="1"/>
              <a:t>sub_coupling_structures</a:t>
            </a:r>
            <a:r>
              <a:rPr lang="en-GB" dirty="0"/>
              <a:t>': None, </a:t>
            </a:r>
          </a:p>
          <a:p>
            <a:r>
              <a:rPr lang="en-GB" dirty="0"/>
              <a:t>'</a:t>
            </a:r>
            <a:r>
              <a:rPr lang="en-GB" dirty="0" err="1"/>
              <a:t>log_convergence</a:t>
            </a:r>
            <a:r>
              <a:rPr lang="en-GB" dirty="0"/>
              <a:t>': False, </a:t>
            </a:r>
          </a:p>
          <a:p>
            <a:r>
              <a:rPr lang="en-GB" dirty="0"/>
              <a:t>'</a:t>
            </a:r>
            <a:r>
              <a:rPr lang="en-GB" dirty="0" err="1"/>
              <a:t>linear_solver</a:t>
            </a:r>
            <a:r>
              <a:rPr lang="en-GB" dirty="0"/>
              <a:t>': 'DEFAULT', </a:t>
            </a:r>
          </a:p>
          <a:p>
            <a:r>
              <a:rPr lang="en-GB" dirty="0"/>
              <a:t>'</a:t>
            </a:r>
            <a:r>
              <a:rPr lang="en-GB" dirty="0" err="1"/>
              <a:t>linear_solver_options</a:t>
            </a:r>
            <a:r>
              <a:rPr lang="en-GB" dirty="0"/>
              <a:t>': None</a:t>
            </a:r>
          </a:p>
        </p:txBody>
      </p:sp>
    </p:spTree>
    <p:extLst>
      <p:ext uri="{BB962C8B-B14F-4D97-AF65-F5344CB8AC3E}">
        <p14:creationId xmlns:p14="http://schemas.microsoft.com/office/powerpoint/2010/main" val="212600371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endParaRPr lang="en-GB" dirty="0"/>
          </a:p>
        </p:txBody>
      </p:sp>
      <p:sp>
        <p:nvSpPr>
          <p:cNvPr id="3" name="Title 2"/>
          <p:cNvSpPr>
            <a:spLocks noGrp="1"/>
          </p:cNvSpPr>
          <p:nvPr>
            <p:ph type="title"/>
          </p:nvPr>
        </p:nvSpPr>
        <p:spPr/>
        <p:txBody>
          <a:bodyPr/>
          <a:lstStyle/>
          <a:p>
            <a:r>
              <a:rPr lang="en-US" dirty="0"/>
              <a:t>Exploration des </a:t>
            </a:r>
            <a:r>
              <a:rPr lang="en-US" dirty="0" err="1"/>
              <a:t>jeux</a:t>
            </a:r>
            <a:r>
              <a:rPr lang="en-US" dirty="0"/>
              <a:t> de </a:t>
            </a:r>
            <a:r>
              <a:rPr lang="en-US" dirty="0" err="1"/>
              <a:t>paramètres</a:t>
            </a:r>
            <a:r>
              <a:rPr lang="en-US" dirty="0"/>
              <a:t> : </a:t>
            </a:r>
            <a:r>
              <a:rPr lang="en-US" dirty="0" smtClean="0"/>
              <a:t/>
            </a:r>
            <a:br>
              <a:rPr lang="en-US" dirty="0" smtClean="0"/>
            </a:br>
            <a:r>
              <a:rPr lang="en-US" dirty="0" smtClean="0"/>
              <a:t>Exploration </a:t>
            </a:r>
            <a:r>
              <a:rPr lang="en-US" dirty="0"/>
              <a:t>des </a:t>
            </a:r>
            <a:r>
              <a:rPr lang="en-US" dirty="0" err="1"/>
              <a:t>jeux</a:t>
            </a:r>
            <a:r>
              <a:rPr lang="en-US" dirty="0"/>
              <a:t> de </a:t>
            </a:r>
            <a:r>
              <a:rPr lang="en-US" dirty="0" err="1"/>
              <a:t>paramètres</a:t>
            </a:r>
            <a:r>
              <a:rPr lang="en-US" dirty="0"/>
              <a:t> : XDSM </a:t>
            </a:r>
            <a:r>
              <a:rPr lang="en-US" dirty="0" smtClean="0"/>
              <a:t>visualization of this algorithm MDF variant</a:t>
            </a:r>
            <a:endParaRPr lang="en-GB" dirty="0"/>
          </a:p>
        </p:txBody>
      </p:sp>
      <p:pic>
        <p:nvPicPr>
          <p:cNvPr id="6" name="Picture 5"/>
          <p:cNvPicPr>
            <a:picLocks noChangeAspect="1"/>
          </p:cNvPicPr>
          <p:nvPr/>
        </p:nvPicPr>
        <p:blipFill>
          <a:blip r:embed="rId2"/>
          <a:stretch>
            <a:fillRect/>
          </a:stretch>
        </p:blipFill>
        <p:spPr>
          <a:xfrm>
            <a:off x="227348" y="2326040"/>
            <a:ext cx="11832572" cy="3917600"/>
          </a:xfrm>
          <a:prstGeom prst="rect">
            <a:avLst/>
          </a:prstGeom>
        </p:spPr>
      </p:pic>
    </p:spTree>
    <p:extLst>
      <p:ext uri="{BB962C8B-B14F-4D97-AF65-F5344CB8AC3E}">
        <p14:creationId xmlns:p14="http://schemas.microsoft.com/office/powerpoint/2010/main" val="391543481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endParaRPr lang="en-GB" dirty="0"/>
          </a:p>
        </p:txBody>
      </p:sp>
      <p:sp>
        <p:nvSpPr>
          <p:cNvPr id="3" name="Title 2"/>
          <p:cNvSpPr>
            <a:spLocks noGrp="1"/>
          </p:cNvSpPr>
          <p:nvPr>
            <p:ph type="title"/>
          </p:nvPr>
        </p:nvSpPr>
        <p:spPr/>
        <p:txBody>
          <a:bodyPr/>
          <a:lstStyle/>
          <a:p>
            <a:r>
              <a:rPr lang="en-US" dirty="0"/>
              <a:t>Exploration des </a:t>
            </a:r>
            <a:r>
              <a:rPr lang="en-US" dirty="0" err="1"/>
              <a:t>jeux</a:t>
            </a:r>
            <a:r>
              <a:rPr lang="en-US" dirty="0"/>
              <a:t> de </a:t>
            </a:r>
            <a:r>
              <a:rPr lang="en-US" dirty="0" err="1"/>
              <a:t>paramètres</a:t>
            </a:r>
            <a:r>
              <a:rPr lang="en-US" dirty="0"/>
              <a:t> : XDSM </a:t>
            </a:r>
            <a:r>
              <a:rPr lang="en-US" dirty="0" smtClean="0"/>
              <a:t>visualization of this algorithm </a:t>
            </a:r>
            <a:r>
              <a:rPr lang="en-US" dirty="0" err="1" smtClean="0"/>
              <a:t>Bilevel</a:t>
            </a:r>
            <a:r>
              <a:rPr lang="en-US" dirty="0" smtClean="0"/>
              <a:t> variant</a:t>
            </a:r>
            <a:endParaRPr lang="en-GB" dirty="0"/>
          </a:p>
        </p:txBody>
      </p:sp>
      <p:pic>
        <p:nvPicPr>
          <p:cNvPr id="4" name="Picture 3"/>
          <p:cNvPicPr>
            <a:picLocks noChangeAspect="1"/>
          </p:cNvPicPr>
          <p:nvPr/>
        </p:nvPicPr>
        <p:blipFill>
          <a:blip r:embed="rId2"/>
          <a:stretch>
            <a:fillRect/>
          </a:stretch>
        </p:blipFill>
        <p:spPr>
          <a:xfrm>
            <a:off x="0" y="1091318"/>
            <a:ext cx="12192000" cy="5290994"/>
          </a:xfrm>
          <a:prstGeom prst="rect">
            <a:avLst/>
          </a:prstGeom>
        </p:spPr>
      </p:pic>
    </p:spTree>
    <p:extLst>
      <p:ext uri="{BB962C8B-B14F-4D97-AF65-F5344CB8AC3E}">
        <p14:creationId xmlns:p14="http://schemas.microsoft.com/office/powerpoint/2010/main" val="68066515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Exploration des </a:t>
            </a:r>
            <a:r>
              <a:rPr lang="en-US" dirty="0" err="1"/>
              <a:t>jeux</a:t>
            </a:r>
            <a:r>
              <a:rPr lang="en-US" dirty="0"/>
              <a:t> de </a:t>
            </a:r>
            <a:r>
              <a:rPr lang="en-US" dirty="0" err="1"/>
              <a:t>paramètres</a:t>
            </a:r>
            <a:r>
              <a:rPr lang="en-US" dirty="0"/>
              <a:t> : </a:t>
            </a:r>
            <a:r>
              <a:rPr lang="en-US" dirty="0" smtClean="0"/>
              <a:t/>
            </a:r>
            <a:br>
              <a:rPr lang="en-US" dirty="0" smtClean="0"/>
            </a:br>
            <a:r>
              <a:rPr lang="en-US" dirty="0" smtClean="0"/>
              <a:t>XDSM visualization of this algorithm </a:t>
            </a:r>
            <a:r>
              <a:rPr lang="en-US" dirty="0" err="1" smtClean="0"/>
              <a:t>Bilevel</a:t>
            </a:r>
            <a:r>
              <a:rPr lang="en-US" dirty="0" smtClean="0"/>
              <a:t> variant</a:t>
            </a:r>
            <a:endParaRPr lang="en-GB" dirty="0"/>
          </a:p>
        </p:txBody>
      </p:sp>
      <p:sp>
        <p:nvSpPr>
          <p:cNvPr id="4" name="Text Placeholder 1"/>
          <p:cNvSpPr txBox="1">
            <a:spLocks/>
          </p:cNvSpPr>
          <p:nvPr/>
        </p:nvSpPr>
        <p:spPr>
          <a:xfrm>
            <a:off x="263011" y="1675149"/>
            <a:ext cx="8840813" cy="295244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1pPr>
            <a:lvl2pPr marL="914400" marR="0" lvl="1"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2pPr>
            <a:lvl3pPr marL="1371600" marR="0" lvl="2"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3pPr>
            <a:lvl4pPr marL="1828800" marR="0" lvl="3"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4pPr>
            <a:lvl5pPr marL="2286000" marR="0" lvl="4"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5pPr>
            <a:lvl6pPr marL="2743200" marR="0" lvl="5"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6pPr>
            <a:lvl7pPr marL="3200400" marR="0" lvl="6"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7pPr>
            <a:lvl8pPr marL="3657600" marR="0" lvl="7"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8pPr>
            <a:lvl9pPr marL="4114800" marR="0" lvl="8"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9pPr>
          </a:lstStyle>
          <a:p>
            <a:pPr marL="133350" indent="0">
              <a:buFont typeface="Arial"/>
              <a:buNone/>
            </a:pPr>
            <a:r>
              <a:rPr lang="fr-FR" dirty="0" smtClean="0"/>
              <a:t>Différents </a:t>
            </a:r>
            <a:r>
              <a:rPr lang="fr-FR" dirty="0" err="1" smtClean="0"/>
              <a:t>examples</a:t>
            </a:r>
            <a:r>
              <a:rPr lang="fr-FR" dirty="0" smtClean="0"/>
              <a:t> de </a:t>
            </a:r>
            <a:r>
              <a:rPr lang="fr-FR" dirty="0" err="1" smtClean="0"/>
              <a:t>bilevels</a:t>
            </a:r>
            <a:r>
              <a:rPr lang="fr-FR" dirty="0" smtClean="0"/>
              <a:t> on été créés :</a:t>
            </a:r>
          </a:p>
          <a:p>
            <a:pPr marL="133350" indent="0">
              <a:buFont typeface="Arial"/>
              <a:buNone/>
            </a:pPr>
            <a:r>
              <a:rPr lang="fr-FR" dirty="0" smtClean="0"/>
              <a:t>-    en jouant sur les options (pas que les défauts)</a:t>
            </a:r>
          </a:p>
          <a:p>
            <a:pPr>
              <a:buFontTx/>
              <a:buChar char="-"/>
            </a:pPr>
            <a:r>
              <a:rPr lang="fr-FR" dirty="0" smtClean="0"/>
              <a:t>et les sous </a:t>
            </a:r>
            <a:r>
              <a:rPr lang="fr-FR" dirty="0" err="1" smtClean="0"/>
              <a:t>sénarios</a:t>
            </a:r>
            <a:r>
              <a:rPr lang="fr-FR" dirty="0" smtClean="0"/>
              <a:t> construits</a:t>
            </a:r>
          </a:p>
          <a:p>
            <a:pPr>
              <a:buFontTx/>
              <a:buChar char="-"/>
            </a:pPr>
            <a:r>
              <a:rPr lang="fr-FR" dirty="0" smtClean="0"/>
              <a:t>et le choix des variables et de leur rôle</a:t>
            </a:r>
          </a:p>
          <a:p>
            <a:pPr marL="133350" indent="0">
              <a:buNone/>
            </a:pPr>
            <a:r>
              <a:rPr lang="fr-FR" dirty="0" smtClean="0"/>
              <a:t>pour mieux capturer tout le spectre des séquences utilisateurs  nécessaires</a:t>
            </a:r>
            <a:endParaRPr lang="fr-FR" dirty="0"/>
          </a:p>
        </p:txBody>
      </p:sp>
      <p:sp>
        <p:nvSpPr>
          <p:cNvPr id="5" name="Rectangle 4"/>
          <p:cNvSpPr/>
          <p:nvPr/>
        </p:nvSpPr>
        <p:spPr>
          <a:xfrm>
            <a:off x="8142359" y="617770"/>
            <a:ext cx="1236236" cy="307777"/>
          </a:xfrm>
          <a:prstGeom prst="rect">
            <a:avLst/>
          </a:prstGeom>
        </p:spPr>
        <p:txBody>
          <a:bodyPr wrap="none">
            <a:spAutoFit/>
          </a:bodyPr>
          <a:lstStyle/>
          <a:p>
            <a:pPr marL="133350"/>
            <a:r>
              <a:rPr lang="en-US" dirty="0"/>
              <a:t>ON GOING</a:t>
            </a:r>
            <a:endParaRPr lang="en-GB" dirty="0"/>
          </a:p>
        </p:txBody>
      </p:sp>
    </p:spTree>
    <p:extLst>
      <p:ext uri="{BB962C8B-B14F-4D97-AF65-F5344CB8AC3E}">
        <p14:creationId xmlns:p14="http://schemas.microsoft.com/office/powerpoint/2010/main" val="109820914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27348" y="949597"/>
            <a:ext cx="11700000" cy="5478499"/>
          </a:xfrm>
        </p:spPr>
        <p:txBody>
          <a:bodyPr/>
          <a:lstStyle/>
          <a:p>
            <a:pPr marL="133350" indent="0">
              <a:buNone/>
            </a:pPr>
            <a:r>
              <a:rPr lang="en-US" dirty="0" smtClean="0"/>
              <a:t>   </a:t>
            </a:r>
            <a:endParaRPr lang="en-US" dirty="0"/>
          </a:p>
          <a:p>
            <a:pPr marL="133350" indent="0">
              <a:buNone/>
            </a:pPr>
            <a:r>
              <a:rPr lang="fr-FR" dirty="0" smtClean="0">
                <a:ea typeface="Times New Roman" panose="02020603050405020304" pitchFamily="18" charset="0"/>
              </a:rPr>
              <a:t>1) </a:t>
            </a:r>
            <a:r>
              <a:rPr lang="en-US" dirty="0" smtClean="0">
                <a:solidFill>
                  <a:srgbClr val="222222"/>
                </a:solidFill>
                <a:latin typeface="Arial" panose="020B0604020202020204" pitchFamily="34" charset="0"/>
                <a:ea typeface="Times New Roman" panose="02020603050405020304" pitchFamily="18" charset="0"/>
              </a:rPr>
              <a:t>Available </a:t>
            </a:r>
            <a:r>
              <a:rPr lang="en-US" dirty="0">
                <a:solidFill>
                  <a:srgbClr val="222222"/>
                </a:solidFill>
                <a:latin typeface="Arial" panose="020B0604020202020204" pitchFamily="34" charset="0"/>
                <a:ea typeface="Times New Roman" panose="02020603050405020304" pitchFamily="18" charset="0"/>
              </a:rPr>
              <a:t>types of formulations:</a:t>
            </a:r>
          </a:p>
          <a:p>
            <a:endParaRPr lang="en-GB" dirty="0">
              <a:solidFill>
                <a:srgbClr val="222222"/>
              </a:solidFill>
              <a:latin typeface="Arial" panose="020B0604020202020204" pitchFamily="34" charset="0"/>
              <a:ea typeface="Times New Roman" panose="02020603050405020304" pitchFamily="18" charset="0"/>
            </a:endParaRPr>
          </a:p>
          <a:p>
            <a:pPr lvl="1"/>
            <a:r>
              <a:rPr lang="en-GB" dirty="0" err="1">
                <a:solidFill>
                  <a:srgbClr val="222222"/>
                </a:solidFill>
                <a:latin typeface="Arial" panose="020B0604020202020204" pitchFamily="34" charset="0"/>
                <a:ea typeface="Times New Roman" panose="02020603050405020304" pitchFamily="18" charset="0"/>
              </a:rPr>
              <a:t>DisciplineOpt</a:t>
            </a:r>
            <a:r>
              <a:rPr lang="en-GB" dirty="0">
                <a:solidFill>
                  <a:srgbClr val="222222"/>
                </a:solidFill>
                <a:latin typeface="Arial" panose="020B0604020202020204" pitchFamily="34" charset="0"/>
                <a:ea typeface="Times New Roman" panose="02020603050405020304" pitchFamily="18" charset="0"/>
              </a:rPr>
              <a:t> =</a:t>
            </a:r>
            <a:r>
              <a:rPr lang="en-GB" sz="1400" dirty="0">
                <a:solidFill>
                  <a:srgbClr val="222222"/>
                </a:solidFill>
                <a:latin typeface="Arial" panose="020B0604020202020204" pitchFamily="34" charset="0"/>
                <a:ea typeface="Times New Roman" panose="02020603050405020304" pitchFamily="18" charset="0"/>
              </a:rPr>
              <a:t> 1D chains</a:t>
            </a:r>
          </a:p>
          <a:p>
            <a:pPr lvl="1"/>
            <a:r>
              <a:rPr lang="en-US" sz="1400" dirty="0">
                <a:solidFill>
                  <a:srgbClr val="222222"/>
                </a:solidFill>
                <a:latin typeface="Arial" panose="020B0604020202020204" pitchFamily="34" charset="0"/>
                <a:ea typeface="Times New Roman" panose="02020603050405020304" pitchFamily="18" charset="0"/>
              </a:rPr>
              <a:t>MDF</a:t>
            </a:r>
          </a:p>
          <a:p>
            <a:pPr lvl="1"/>
            <a:r>
              <a:rPr lang="en-US" sz="1400" dirty="0">
                <a:solidFill>
                  <a:srgbClr val="222222"/>
                </a:solidFill>
                <a:latin typeface="Arial" panose="020B0604020202020204" pitchFamily="34" charset="0"/>
                <a:ea typeface="Times New Roman" panose="02020603050405020304" pitchFamily="18" charset="0"/>
              </a:rPr>
              <a:t>IDF</a:t>
            </a:r>
          </a:p>
          <a:p>
            <a:pPr lvl="1"/>
            <a:r>
              <a:rPr lang="en-US" sz="1400" dirty="0" err="1">
                <a:solidFill>
                  <a:srgbClr val="222222"/>
                </a:solidFill>
                <a:latin typeface="Arial" panose="020B0604020202020204" pitchFamily="34" charset="0"/>
                <a:ea typeface="Times New Roman" panose="02020603050405020304" pitchFamily="18" charset="0"/>
              </a:rPr>
              <a:t>Bilevel</a:t>
            </a:r>
            <a:endParaRPr lang="en-US" sz="1400" dirty="0">
              <a:solidFill>
                <a:srgbClr val="222222"/>
              </a:solidFill>
              <a:latin typeface="Arial" panose="020B0604020202020204" pitchFamily="34" charset="0"/>
              <a:ea typeface="Times New Roman" panose="02020603050405020304" pitchFamily="18" charset="0"/>
            </a:endParaRPr>
          </a:p>
          <a:p>
            <a:pPr lvl="1"/>
            <a:r>
              <a:rPr lang="en-US" sz="1400" dirty="0">
                <a:solidFill>
                  <a:srgbClr val="222222"/>
                </a:solidFill>
                <a:latin typeface="Arial" panose="020B0604020202020204" pitchFamily="34" charset="0"/>
                <a:ea typeface="Times New Roman" panose="02020603050405020304" pitchFamily="18" charset="0"/>
              </a:rPr>
              <a:t>Combine </a:t>
            </a:r>
            <a:r>
              <a:rPr lang="en-US" sz="1400" dirty="0" smtClean="0">
                <a:solidFill>
                  <a:srgbClr val="222222"/>
                </a:solidFill>
                <a:latin typeface="Arial" panose="020B0604020202020204" pitchFamily="34" charset="0"/>
                <a:ea typeface="Times New Roman" panose="02020603050405020304" pitchFamily="18" charset="0"/>
              </a:rPr>
              <a:t>formulations</a:t>
            </a:r>
          </a:p>
          <a:p>
            <a:pPr lvl="1"/>
            <a:endParaRPr lang="en-GB" sz="1400" dirty="0">
              <a:latin typeface="Arial" panose="020B0604020202020204" pitchFamily="34" charset="0"/>
              <a:ea typeface="Times New Roman" panose="02020603050405020304" pitchFamily="18" charset="0"/>
            </a:endParaRPr>
          </a:p>
          <a:p>
            <a:pPr marL="133350" indent="0">
              <a:buNone/>
            </a:pPr>
            <a:r>
              <a:rPr lang="en-US" dirty="0" smtClean="0"/>
              <a:t>2) </a:t>
            </a:r>
            <a:r>
              <a:rPr lang="en-US" dirty="0" err="1" smtClean="0"/>
              <a:t>Combinaison</a:t>
            </a:r>
            <a:r>
              <a:rPr lang="en-US" dirty="0" smtClean="0"/>
              <a:t> et validation</a:t>
            </a:r>
          </a:p>
          <a:p>
            <a:pPr marL="133350" indent="0">
              <a:buNone/>
            </a:pPr>
            <a:endParaRPr lang="en-US" dirty="0" smtClean="0"/>
          </a:p>
          <a:p>
            <a:pPr marL="133350" indent="0">
              <a:buNone/>
            </a:pPr>
            <a:r>
              <a:rPr lang="fr-FR" dirty="0"/>
              <a:t>On peut construire en mélangeant … </a:t>
            </a:r>
            <a:endParaRPr lang="fr-FR" dirty="0" smtClean="0"/>
          </a:p>
          <a:p>
            <a:pPr marL="133350" indent="0">
              <a:buNone/>
            </a:pPr>
            <a:r>
              <a:rPr lang="fr-FR" b="1" dirty="0" smtClean="0"/>
              <a:t>C’est un constructeur </a:t>
            </a:r>
            <a:r>
              <a:rPr lang="fr-FR" b="1" dirty="0"/>
              <a:t>d’</a:t>
            </a:r>
            <a:r>
              <a:rPr lang="fr-FR" b="1" dirty="0" err="1"/>
              <a:t>algo</a:t>
            </a:r>
            <a:r>
              <a:rPr lang="fr-FR" b="1" dirty="0"/>
              <a:t> mais pas de validation de cette </a:t>
            </a:r>
            <a:r>
              <a:rPr lang="fr-FR" b="1" dirty="0" err="1"/>
              <a:t>algo</a:t>
            </a:r>
            <a:r>
              <a:rPr lang="fr-FR" b="1" dirty="0"/>
              <a:t> . </a:t>
            </a:r>
            <a:endParaRPr lang="fr-FR" b="1" dirty="0" smtClean="0"/>
          </a:p>
          <a:p>
            <a:pPr marL="133350" indent="0">
              <a:buNone/>
            </a:pPr>
            <a:r>
              <a:rPr lang="fr-FR" dirty="0" smtClean="0"/>
              <a:t>Cependant </a:t>
            </a:r>
            <a:r>
              <a:rPr lang="fr-FR" dirty="0"/>
              <a:t>on peut le jouer et si il donne un meilleur point de design c’est </a:t>
            </a:r>
            <a:r>
              <a:rPr lang="fr-FR" dirty="0" smtClean="0"/>
              <a:t>OK pour l’utilisateur qui de toute façon n’aurait rien pu faire d’autre.</a:t>
            </a:r>
          </a:p>
          <a:p>
            <a:pPr marL="133350" indent="0">
              <a:buNone/>
            </a:pPr>
            <a:endParaRPr lang="fr-FR" dirty="0"/>
          </a:p>
          <a:p>
            <a:pPr marL="133350" indent="0">
              <a:buNone/>
            </a:pPr>
            <a:r>
              <a:rPr lang="fr-FR" b="1" dirty="0"/>
              <a:t>Formulation et équivalence mathématique : on ne sais pas</a:t>
            </a:r>
            <a:r>
              <a:rPr lang="fr-FR" dirty="0"/>
              <a:t> </a:t>
            </a:r>
            <a:r>
              <a:rPr lang="en-GB" dirty="0"/>
              <a:t>à</a:t>
            </a:r>
            <a:r>
              <a:rPr lang="fr-FR" dirty="0"/>
              <a:t> besoin de théorèmes </a:t>
            </a:r>
            <a:r>
              <a:rPr lang="fr-FR" dirty="0" smtClean="0"/>
              <a:t>… </a:t>
            </a:r>
            <a:r>
              <a:rPr lang="fr-FR" dirty="0" smtClean="0">
                <a:sym typeface="Wingdings" panose="05000000000000000000" pitchFamily="2" charset="2"/>
              </a:rPr>
              <a:t> recherche avec chercheur en math appli on </a:t>
            </a:r>
            <a:r>
              <a:rPr lang="fr-FR" dirty="0" err="1" smtClean="0">
                <a:sym typeface="Wingdings" panose="05000000000000000000" pitchFamily="2" charset="2"/>
              </a:rPr>
              <a:t>going</a:t>
            </a:r>
            <a:r>
              <a:rPr lang="fr-FR" dirty="0" smtClean="0">
                <a:sym typeface="Wingdings" panose="05000000000000000000" pitchFamily="2" charset="2"/>
              </a:rPr>
              <a:t> à l’IRT</a:t>
            </a:r>
            <a:endParaRPr lang="en-GB" dirty="0"/>
          </a:p>
          <a:p>
            <a:pPr marL="133350" indent="0">
              <a:buNone/>
            </a:pPr>
            <a:endParaRPr lang="en-GB" dirty="0"/>
          </a:p>
          <a:p>
            <a:pPr marL="133350" indent="0">
              <a:buNone/>
            </a:pPr>
            <a:endParaRPr lang="en-GB" dirty="0"/>
          </a:p>
        </p:txBody>
      </p:sp>
      <p:sp>
        <p:nvSpPr>
          <p:cNvPr id="3" name="Title 2"/>
          <p:cNvSpPr>
            <a:spLocks noGrp="1"/>
          </p:cNvSpPr>
          <p:nvPr>
            <p:ph type="title"/>
          </p:nvPr>
        </p:nvSpPr>
        <p:spPr>
          <a:xfrm>
            <a:off x="461348" y="293160"/>
            <a:ext cx="11232000" cy="900000"/>
          </a:xfrm>
        </p:spPr>
        <p:txBody>
          <a:bodyPr/>
          <a:lstStyle/>
          <a:p>
            <a:r>
              <a:rPr lang="en-US" dirty="0" smtClean="0"/>
              <a:t>Les types de formulations</a:t>
            </a:r>
            <a:endParaRPr lang="en-GB" dirty="0"/>
          </a:p>
        </p:txBody>
      </p:sp>
    </p:spTree>
    <p:extLst>
      <p:ext uri="{BB962C8B-B14F-4D97-AF65-F5344CB8AC3E}">
        <p14:creationId xmlns:p14="http://schemas.microsoft.com/office/powerpoint/2010/main" val="34461591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27348" y="1215912"/>
            <a:ext cx="11700000" cy="4466201"/>
          </a:xfrm>
        </p:spPr>
        <p:txBody>
          <a:bodyPr/>
          <a:lstStyle/>
          <a:p>
            <a:pPr marL="133350" indent="0">
              <a:buNone/>
            </a:pPr>
            <a:r>
              <a:rPr lang="en-US" dirty="0" smtClean="0"/>
              <a:t>   </a:t>
            </a:r>
            <a:endParaRPr lang="en-US" dirty="0"/>
          </a:p>
          <a:p>
            <a:endParaRPr lang="en-GB" dirty="0"/>
          </a:p>
        </p:txBody>
      </p:sp>
      <p:sp>
        <p:nvSpPr>
          <p:cNvPr id="3" name="Title 2"/>
          <p:cNvSpPr>
            <a:spLocks noGrp="1"/>
          </p:cNvSpPr>
          <p:nvPr>
            <p:ph type="title"/>
          </p:nvPr>
        </p:nvSpPr>
        <p:spPr>
          <a:xfrm>
            <a:off x="461348" y="293160"/>
            <a:ext cx="11232000" cy="900000"/>
          </a:xfrm>
        </p:spPr>
        <p:txBody>
          <a:bodyPr/>
          <a:lstStyle/>
          <a:p>
            <a:r>
              <a:rPr lang="en-US" dirty="0" smtClean="0"/>
              <a:t>Input process : create a scenario (for MDF/IDF/</a:t>
            </a:r>
            <a:r>
              <a:rPr lang="en-US" dirty="0" err="1" smtClean="0"/>
              <a:t>Bilevels</a:t>
            </a:r>
            <a:r>
              <a:rPr lang="en-US" dirty="0" smtClean="0"/>
              <a:t> …)</a:t>
            </a:r>
            <a:endParaRPr lang="en-GB" dirty="0"/>
          </a:p>
        </p:txBody>
      </p:sp>
      <p:sp>
        <p:nvSpPr>
          <p:cNvPr id="4" name="Rectangle 3"/>
          <p:cNvSpPr/>
          <p:nvPr/>
        </p:nvSpPr>
        <p:spPr>
          <a:xfrm>
            <a:off x="2906080" y="1341746"/>
            <a:ext cx="1574800"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Select Formulation</a:t>
            </a:r>
            <a:endParaRPr lang="en-GB" dirty="0">
              <a:solidFill>
                <a:schemeClr val="tx1"/>
              </a:solidFill>
            </a:endParaRPr>
          </a:p>
        </p:txBody>
      </p:sp>
      <p:sp>
        <p:nvSpPr>
          <p:cNvPr id="5" name="Rectangle 4"/>
          <p:cNvSpPr/>
          <p:nvPr/>
        </p:nvSpPr>
        <p:spPr>
          <a:xfrm>
            <a:off x="4885467" y="729516"/>
            <a:ext cx="2145332" cy="21366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Select transverse formulation options: </a:t>
            </a:r>
          </a:p>
          <a:p>
            <a:pPr algn="ctr"/>
            <a:r>
              <a:rPr lang="en-GB" b="1" dirty="0" err="1" smtClean="0">
                <a:solidFill>
                  <a:schemeClr val="tx1"/>
                </a:solidFill>
              </a:rPr>
              <a:t>design_space</a:t>
            </a:r>
            <a:r>
              <a:rPr lang="en-GB" b="1" dirty="0" smtClean="0">
                <a:solidFill>
                  <a:schemeClr val="tx1"/>
                </a:solidFill>
              </a:rPr>
              <a:t>,</a:t>
            </a:r>
            <a:r>
              <a:rPr lang="en-GB" b="1" dirty="0"/>
              <a:t> </a:t>
            </a:r>
            <a:r>
              <a:rPr lang="en-GB" b="1" dirty="0" smtClean="0">
                <a:solidFill>
                  <a:schemeClr val="tx1"/>
                </a:solidFill>
              </a:rPr>
              <a:t>disciplines or sub-scenarios,</a:t>
            </a:r>
          </a:p>
          <a:p>
            <a:pPr algn="ctr"/>
            <a:r>
              <a:rPr lang="en-GB" b="1" dirty="0" err="1" smtClean="0">
                <a:solidFill>
                  <a:schemeClr val="tx1"/>
                </a:solidFill>
              </a:rPr>
              <a:t>objective_name</a:t>
            </a:r>
            <a:r>
              <a:rPr lang="en-GB" b="1" dirty="0" smtClean="0">
                <a:solidFill>
                  <a:schemeClr val="tx1"/>
                </a:solidFill>
              </a:rPr>
              <a:t>,</a:t>
            </a:r>
          </a:p>
          <a:p>
            <a:pPr algn="ctr"/>
            <a:r>
              <a:rPr lang="en-GB" b="1" dirty="0" err="1" smtClean="0">
                <a:solidFill>
                  <a:schemeClr val="tx1"/>
                </a:solidFill>
              </a:rPr>
              <a:t>maximize_objective</a:t>
            </a:r>
            <a:endParaRPr lang="en-GB" b="1" dirty="0" smtClean="0">
              <a:solidFill>
                <a:schemeClr val="tx1"/>
              </a:solidFill>
            </a:endParaRPr>
          </a:p>
          <a:p>
            <a:pPr algn="ctr"/>
            <a:r>
              <a:rPr lang="en-US" dirty="0">
                <a:solidFill>
                  <a:schemeClr val="tx1"/>
                </a:solidFill>
              </a:rPr>
              <a:t>a</a:t>
            </a:r>
            <a:r>
              <a:rPr lang="en-US" dirty="0" smtClean="0">
                <a:solidFill>
                  <a:schemeClr val="tx1"/>
                </a:solidFill>
              </a:rPr>
              <a:t>nd</a:t>
            </a:r>
            <a:r>
              <a:rPr lang="en-US" b="1" dirty="0" smtClean="0">
                <a:solidFill>
                  <a:schemeClr val="tx1"/>
                </a:solidFill>
              </a:rPr>
              <a:t> </a:t>
            </a:r>
          </a:p>
          <a:p>
            <a:pPr algn="ctr"/>
            <a:r>
              <a:rPr lang="en-US" dirty="0">
                <a:solidFill>
                  <a:schemeClr val="tx1"/>
                </a:solidFill>
              </a:rPr>
              <a:t>s</a:t>
            </a:r>
            <a:r>
              <a:rPr lang="en-US" dirty="0" smtClean="0">
                <a:solidFill>
                  <a:schemeClr val="tx1"/>
                </a:solidFill>
              </a:rPr>
              <a:t>pecifics associated options</a:t>
            </a:r>
            <a:endParaRPr lang="en-GB" dirty="0">
              <a:solidFill>
                <a:schemeClr val="tx1"/>
              </a:solidFill>
            </a:endParaRPr>
          </a:p>
        </p:txBody>
      </p:sp>
      <p:sp>
        <p:nvSpPr>
          <p:cNvPr id="6" name="Rectangle 5"/>
          <p:cNvSpPr/>
          <p:nvPr/>
        </p:nvSpPr>
        <p:spPr>
          <a:xfrm>
            <a:off x="7489908" y="1341746"/>
            <a:ext cx="1574800"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Select associated formulation sub-options </a:t>
            </a:r>
            <a:endParaRPr lang="en-GB" dirty="0">
              <a:solidFill>
                <a:schemeClr val="tx1"/>
              </a:solidFill>
            </a:endParaRPr>
          </a:p>
        </p:txBody>
      </p:sp>
      <p:cxnSp>
        <p:nvCxnSpPr>
          <p:cNvPr id="8" name="Straight Arrow Connector 7"/>
          <p:cNvCxnSpPr>
            <a:stCxn id="4" idx="3"/>
            <a:endCxn id="5" idx="1"/>
          </p:cNvCxnSpPr>
          <p:nvPr/>
        </p:nvCxnSpPr>
        <p:spPr>
          <a:xfrm flipV="1">
            <a:off x="4480880" y="1797842"/>
            <a:ext cx="404587" cy="1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3"/>
            <a:endCxn id="6" idx="1"/>
          </p:cNvCxnSpPr>
          <p:nvPr/>
        </p:nvCxnSpPr>
        <p:spPr>
          <a:xfrm>
            <a:off x="7030799" y="1797842"/>
            <a:ext cx="459109" cy="1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55600" y="1379139"/>
            <a:ext cx="2242514"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Select Scenario type (</a:t>
            </a:r>
            <a:r>
              <a:rPr lang="en-GB" dirty="0">
                <a:solidFill>
                  <a:schemeClr val="tx1"/>
                </a:solidFill>
              </a:rPr>
              <a:t>“MDO” or “</a:t>
            </a:r>
            <a:r>
              <a:rPr lang="en-GB" dirty="0" smtClean="0">
                <a:solidFill>
                  <a:schemeClr val="tx1"/>
                </a:solidFill>
              </a:rPr>
              <a:t>DOE)</a:t>
            </a:r>
            <a:endParaRPr lang="en-GB" dirty="0">
              <a:solidFill>
                <a:schemeClr val="tx1"/>
              </a:solidFill>
            </a:endParaRPr>
          </a:p>
        </p:txBody>
      </p:sp>
      <p:cxnSp>
        <p:nvCxnSpPr>
          <p:cNvPr id="18" name="Straight Arrow Connector 17"/>
          <p:cNvCxnSpPr>
            <a:stCxn id="17" idx="3"/>
          </p:cNvCxnSpPr>
          <p:nvPr/>
        </p:nvCxnSpPr>
        <p:spPr>
          <a:xfrm>
            <a:off x="2598114" y="1836339"/>
            <a:ext cx="27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489908" y="2764121"/>
            <a:ext cx="1574800" cy="1466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Select scenario inputs:</a:t>
            </a:r>
          </a:p>
          <a:p>
            <a:pPr algn="ctr"/>
            <a:r>
              <a:rPr lang="en-GB" dirty="0" smtClean="0">
                <a:solidFill>
                  <a:schemeClr val="tx1"/>
                </a:solidFill>
              </a:rPr>
              <a:t>'</a:t>
            </a:r>
            <a:r>
              <a:rPr lang="en-GB" dirty="0" err="1" smtClean="0">
                <a:solidFill>
                  <a:schemeClr val="tx1"/>
                </a:solidFill>
              </a:rPr>
              <a:t>max_iter</a:t>
            </a:r>
            <a:r>
              <a:rPr lang="en-GB" dirty="0" smtClean="0">
                <a:solidFill>
                  <a:schemeClr val="tx1"/>
                </a:solidFill>
              </a:rPr>
              <a:t>‘</a:t>
            </a:r>
          </a:p>
          <a:p>
            <a:pPr algn="ctr"/>
            <a:r>
              <a:rPr lang="en-GB" dirty="0">
                <a:solidFill>
                  <a:schemeClr val="tx1"/>
                </a:solidFill>
              </a:rPr>
              <a:t>'</a:t>
            </a:r>
            <a:r>
              <a:rPr lang="en-GB" dirty="0" err="1">
                <a:solidFill>
                  <a:schemeClr val="tx1"/>
                </a:solidFill>
              </a:rPr>
              <a:t>algo</a:t>
            </a:r>
            <a:r>
              <a:rPr lang="en-GB" dirty="0">
                <a:solidFill>
                  <a:schemeClr val="tx1"/>
                </a:solidFill>
              </a:rPr>
              <a:t>'</a:t>
            </a:r>
          </a:p>
        </p:txBody>
      </p:sp>
      <p:cxnSp>
        <p:nvCxnSpPr>
          <p:cNvPr id="22" name="Straight Arrow Connector 21"/>
          <p:cNvCxnSpPr>
            <a:stCxn id="6" idx="2"/>
            <a:endCxn id="21" idx="0"/>
          </p:cNvCxnSpPr>
          <p:nvPr/>
        </p:nvCxnSpPr>
        <p:spPr>
          <a:xfrm>
            <a:off x="8277308" y="2256146"/>
            <a:ext cx="0" cy="50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668817" y="2972142"/>
            <a:ext cx="2356315" cy="523220"/>
          </a:xfrm>
          <a:prstGeom prst="rect">
            <a:avLst/>
          </a:prstGeom>
          <a:noFill/>
        </p:spPr>
        <p:txBody>
          <a:bodyPr wrap="square" rtlCol="0">
            <a:spAutoFit/>
          </a:bodyPr>
          <a:lstStyle/>
          <a:p>
            <a:r>
              <a:rPr lang="en-US" dirty="0" smtClean="0"/>
              <a:t>Dynamic list depending on</a:t>
            </a:r>
          </a:p>
          <a:p>
            <a:r>
              <a:rPr lang="en-US" dirty="0" smtClean="0"/>
              <a:t> the formulation</a:t>
            </a:r>
            <a:endParaRPr lang="en-GB" dirty="0"/>
          </a:p>
        </p:txBody>
      </p:sp>
      <p:sp>
        <p:nvSpPr>
          <p:cNvPr id="29" name="TextBox 28"/>
          <p:cNvSpPr txBox="1"/>
          <p:nvPr/>
        </p:nvSpPr>
        <p:spPr>
          <a:xfrm>
            <a:off x="9143420" y="1798946"/>
            <a:ext cx="2044149" cy="738664"/>
          </a:xfrm>
          <a:prstGeom prst="rect">
            <a:avLst/>
          </a:prstGeom>
          <a:noFill/>
        </p:spPr>
        <p:txBody>
          <a:bodyPr wrap="none" rtlCol="0">
            <a:spAutoFit/>
          </a:bodyPr>
          <a:lstStyle/>
          <a:p>
            <a:r>
              <a:rPr lang="en-US" dirty="0" smtClean="0"/>
              <a:t>Dynamic list</a:t>
            </a:r>
          </a:p>
          <a:p>
            <a:r>
              <a:rPr lang="en-US" dirty="0" smtClean="0"/>
              <a:t>depending on</a:t>
            </a:r>
          </a:p>
          <a:p>
            <a:r>
              <a:rPr lang="en-US" dirty="0" smtClean="0"/>
              <a:t> the formulation options</a:t>
            </a:r>
            <a:endParaRPr lang="en-GB" dirty="0"/>
          </a:p>
        </p:txBody>
      </p:sp>
      <p:sp>
        <p:nvSpPr>
          <p:cNvPr id="30" name="TextBox 29"/>
          <p:cNvSpPr txBox="1"/>
          <p:nvPr/>
        </p:nvSpPr>
        <p:spPr>
          <a:xfrm>
            <a:off x="7521044" y="6256810"/>
            <a:ext cx="2113046" cy="523220"/>
          </a:xfrm>
          <a:prstGeom prst="rect">
            <a:avLst/>
          </a:prstGeom>
          <a:noFill/>
        </p:spPr>
        <p:txBody>
          <a:bodyPr wrap="square" rtlCol="0">
            <a:spAutoFit/>
          </a:bodyPr>
          <a:lstStyle/>
          <a:p>
            <a:r>
              <a:rPr lang="en-US" dirty="0" smtClean="0"/>
              <a:t>Dynamic list depending on the </a:t>
            </a:r>
            <a:r>
              <a:rPr lang="en-US" dirty="0" err="1" smtClean="0"/>
              <a:t>algo</a:t>
            </a:r>
            <a:endParaRPr lang="en-GB" dirty="0"/>
          </a:p>
        </p:txBody>
      </p:sp>
      <p:sp>
        <p:nvSpPr>
          <p:cNvPr id="36" name="TextBox 35"/>
          <p:cNvSpPr txBox="1"/>
          <p:nvPr/>
        </p:nvSpPr>
        <p:spPr>
          <a:xfrm>
            <a:off x="3248296" y="3412549"/>
            <a:ext cx="2452916" cy="738664"/>
          </a:xfrm>
          <a:prstGeom prst="rect">
            <a:avLst/>
          </a:prstGeom>
          <a:noFill/>
        </p:spPr>
        <p:txBody>
          <a:bodyPr wrap="none" rtlCol="0">
            <a:spAutoFit/>
          </a:bodyPr>
          <a:lstStyle/>
          <a:p>
            <a:r>
              <a:rPr lang="en-US" dirty="0" smtClean="0"/>
              <a:t>Inputs can have </a:t>
            </a:r>
          </a:p>
          <a:p>
            <a:r>
              <a:rPr lang="en-US" dirty="0" smtClean="0"/>
              <a:t>been created before</a:t>
            </a:r>
          </a:p>
          <a:p>
            <a:r>
              <a:rPr lang="en-US" dirty="0" smtClean="0"/>
              <a:t> in variables or dictionaries  !</a:t>
            </a:r>
            <a:endParaRPr lang="en-GB" dirty="0"/>
          </a:p>
        </p:txBody>
      </p:sp>
      <p:sp>
        <p:nvSpPr>
          <p:cNvPr id="19" name="Rectangle 18"/>
          <p:cNvSpPr/>
          <p:nvPr/>
        </p:nvSpPr>
        <p:spPr>
          <a:xfrm>
            <a:off x="9612769" y="4796098"/>
            <a:ext cx="1574800" cy="1466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Execute scenario</a:t>
            </a:r>
            <a:endParaRPr lang="en-GB" dirty="0">
              <a:solidFill>
                <a:schemeClr val="tx1"/>
              </a:solidFill>
            </a:endParaRPr>
          </a:p>
        </p:txBody>
      </p:sp>
      <p:cxnSp>
        <p:nvCxnSpPr>
          <p:cNvPr id="9" name="Straight Arrow Connector 8"/>
          <p:cNvCxnSpPr/>
          <p:nvPr/>
        </p:nvCxnSpPr>
        <p:spPr>
          <a:xfrm flipV="1">
            <a:off x="9075386" y="5631291"/>
            <a:ext cx="5155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30589" y="3198294"/>
            <a:ext cx="2242514"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Create lists of disciplines or scenarios</a:t>
            </a:r>
            <a:endParaRPr lang="en-GB" dirty="0">
              <a:solidFill>
                <a:schemeClr val="tx1"/>
              </a:solidFill>
            </a:endParaRPr>
          </a:p>
        </p:txBody>
      </p:sp>
      <p:sp>
        <p:nvSpPr>
          <p:cNvPr id="24" name="Rectangle 23"/>
          <p:cNvSpPr/>
          <p:nvPr/>
        </p:nvSpPr>
        <p:spPr>
          <a:xfrm>
            <a:off x="461348" y="4390665"/>
            <a:ext cx="2242514"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Create “Design Spaces” </a:t>
            </a:r>
            <a:endParaRPr lang="en-GB" dirty="0">
              <a:solidFill>
                <a:schemeClr val="tx1"/>
              </a:solidFill>
            </a:endParaRPr>
          </a:p>
        </p:txBody>
      </p:sp>
      <p:cxnSp>
        <p:nvCxnSpPr>
          <p:cNvPr id="13" name="Straight Arrow Connector 12"/>
          <p:cNvCxnSpPr>
            <a:stCxn id="23" idx="3"/>
          </p:cNvCxnSpPr>
          <p:nvPr/>
        </p:nvCxnSpPr>
        <p:spPr>
          <a:xfrm flipV="1">
            <a:off x="2673103" y="2316291"/>
            <a:ext cx="2115743" cy="1339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24" idx="3"/>
          </p:cNvCxnSpPr>
          <p:nvPr/>
        </p:nvCxnSpPr>
        <p:spPr>
          <a:xfrm flipV="1">
            <a:off x="2703862" y="2389707"/>
            <a:ext cx="2025924" cy="2458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05984" y="5641990"/>
            <a:ext cx="4783682" cy="307777"/>
          </a:xfrm>
          <a:prstGeom prst="rect">
            <a:avLst/>
          </a:prstGeom>
          <a:noFill/>
        </p:spPr>
        <p:txBody>
          <a:bodyPr wrap="none" rtlCol="0">
            <a:spAutoFit/>
          </a:bodyPr>
          <a:lstStyle/>
          <a:p>
            <a:r>
              <a:rPr lang="en-US" dirty="0" smtClean="0"/>
              <a:t>Here a Design Space is a list of variables with </a:t>
            </a:r>
            <a:r>
              <a:rPr lang="en-US" dirty="0" err="1" smtClean="0"/>
              <a:t>lb,v,ub,type</a:t>
            </a:r>
            <a:endParaRPr lang="en-GB" dirty="0"/>
          </a:p>
        </p:txBody>
      </p:sp>
      <p:sp>
        <p:nvSpPr>
          <p:cNvPr id="35" name="TextBox 34"/>
          <p:cNvSpPr txBox="1"/>
          <p:nvPr/>
        </p:nvSpPr>
        <p:spPr>
          <a:xfrm>
            <a:off x="430589" y="6247347"/>
            <a:ext cx="3897221" cy="523220"/>
          </a:xfrm>
          <a:prstGeom prst="rect">
            <a:avLst/>
          </a:prstGeom>
          <a:noFill/>
        </p:spPr>
        <p:txBody>
          <a:bodyPr wrap="none" rtlCol="0">
            <a:spAutoFit/>
          </a:bodyPr>
          <a:lstStyle/>
          <a:p>
            <a:r>
              <a:rPr lang="en-US" dirty="0" smtClean="0"/>
              <a:t>In GUI  i/o table is a list of variables with roles :</a:t>
            </a:r>
          </a:p>
          <a:p>
            <a:r>
              <a:rPr lang="en-US" dirty="0" smtClean="0"/>
              <a:t> it is not displayed in python script UI </a:t>
            </a:r>
            <a:endParaRPr lang="en-GB" dirty="0"/>
          </a:p>
        </p:txBody>
      </p:sp>
      <p:sp>
        <p:nvSpPr>
          <p:cNvPr id="37" name="TextBox 36"/>
          <p:cNvSpPr txBox="1"/>
          <p:nvPr/>
        </p:nvSpPr>
        <p:spPr>
          <a:xfrm>
            <a:off x="3325130" y="4091408"/>
            <a:ext cx="2521844" cy="738664"/>
          </a:xfrm>
          <a:prstGeom prst="rect">
            <a:avLst/>
          </a:prstGeom>
          <a:noFill/>
        </p:spPr>
        <p:txBody>
          <a:bodyPr wrap="none" rtlCol="0">
            <a:spAutoFit/>
          </a:bodyPr>
          <a:lstStyle/>
          <a:p>
            <a:r>
              <a:rPr lang="en-US" dirty="0" smtClean="0"/>
              <a:t>Here the Design Space</a:t>
            </a:r>
          </a:p>
          <a:p>
            <a:r>
              <a:rPr lang="en-US" dirty="0"/>
              <a:t>o</a:t>
            </a:r>
            <a:r>
              <a:rPr lang="en-US" dirty="0" smtClean="0"/>
              <a:t>f the  scenario is the filtered </a:t>
            </a:r>
          </a:p>
          <a:p>
            <a:r>
              <a:rPr lang="en-US" dirty="0" smtClean="0"/>
              <a:t>DS on free used variables</a:t>
            </a:r>
            <a:endParaRPr lang="en-GB" dirty="0"/>
          </a:p>
        </p:txBody>
      </p:sp>
      <p:sp>
        <p:nvSpPr>
          <p:cNvPr id="39" name="TextBox 38"/>
          <p:cNvSpPr txBox="1"/>
          <p:nvPr/>
        </p:nvSpPr>
        <p:spPr>
          <a:xfrm>
            <a:off x="9218141" y="440566"/>
            <a:ext cx="3017173" cy="1231106"/>
          </a:xfrm>
          <a:prstGeom prst="rect">
            <a:avLst/>
          </a:prstGeom>
          <a:noFill/>
        </p:spPr>
        <p:txBody>
          <a:bodyPr wrap="none" rtlCol="0">
            <a:spAutoFit/>
          </a:bodyPr>
          <a:lstStyle/>
          <a:p>
            <a:r>
              <a:rPr lang="fr-FR" sz="1200" dirty="0" smtClean="0"/>
              <a:t>Analyser : définition du problème </a:t>
            </a:r>
          </a:p>
          <a:p>
            <a:r>
              <a:rPr lang="fr-FR" sz="1200" dirty="0" smtClean="0"/>
              <a:t>vs définition de sa/ses résolution(s)</a:t>
            </a:r>
          </a:p>
          <a:p>
            <a:r>
              <a:rPr lang="fr-FR" sz="1200" dirty="0" smtClean="0"/>
              <a:t>vs son utilisation dans différentes </a:t>
            </a:r>
            <a:r>
              <a:rPr lang="fr-FR" sz="1200" dirty="0" err="1" smtClean="0"/>
              <a:t>studies</a:t>
            </a:r>
            <a:r>
              <a:rPr lang="fr-FR" sz="1200" dirty="0" smtClean="0"/>
              <a:t> </a:t>
            </a:r>
          </a:p>
          <a:p>
            <a:pPr marL="171450" indent="-171450">
              <a:buFont typeface="Wingdings" panose="05000000000000000000" pitchFamily="2" charset="2"/>
              <a:buChar char="à"/>
            </a:pPr>
            <a:r>
              <a:rPr lang="fr-FR" sz="1200" dirty="0" smtClean="0">
                <a:sym typeface="Wingdings" panose="05000000000000000000" pitchFamily="2" charset="2"/>
              </a:rPr>
              <a:t>pas de </a:t>
            </a:r>
            <a:r>
              <a:rPr lang="fr-FR" sz="1200" dirty="0" smtClean="0"/>
              <a:t>ressaisie  d’input </a:t>
            </a:r>
          </a:p>
          <a:p>
            <a:pPr marL="171450" indent="-171450">
              <a:buFont typeface="Wingdings" panose="05000000000000000000" pitchFamily="2" charset="2"/>
              <a:buChar char="à"/>
            </a:pPr>
            <a:r>
              <a:rPr lang="fr-FR" sz="1200" dirty="0" smtClean="0"/>
              <a:t>cohérence des vues (instances)</a:t>
            </a:r>
          </a:p>
          <a:p>
            <a:r>
              <a:rPr lang="fr-FR" b="1" dirty="0" err="1"/>
              <a:t>Remark</a:t>
            </a:r>
            <a:r>
              <a:rPr lang="fr-FR" b="1" dirty="0"/>
              <a:t> : </a:t>
            </a:r>
            <a:r>
              <a:rPr lang="fr-FR" b="1" dirty="0" err="1"/>
              <a:t>process</a:t>
            </a:r>
            <a:r>
              <a:rPr lang="fr-FR" b="1" dirty="0"/>
              <a:t> ok for IRT</a:t>
            </a:r>
          </a:p>
        </p:txBody>
      </p:sp>
      <p:sp>
        <p:nvSpPr>
          <p:cNvPr id="46" name="Rectangle 45"/>
          <p:cNvSpPr/>
          <p:nvPr/>
        </p:nvSpPr>
        <p:spPr>
          <a:xfrm>
            <a:off x="7509352" y="4738567"/>
            <a:ext cx="1574800" cy="1466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Select scenario options:</a:t>
            </a:r>
          </a:p>
          <a:p>
            <a:pPr algn="ctr"/>
            <a:r>
              <a:rPr lang="en-GB" dirty="0" smtClean="0">
                <a:solidFill>
                  <a:schemeClr val="tx1"/>
                </a:solidFill>
              </a:rPr>
              <a:t>…</a:t>
            </a:r>
            <a:endParaRPr lang="en-GB" dirty="0">
              <a:solidFill>
                <a:schemeClr val="tx1"/>
              </a:solidFill>
            </a:endParaRPr>
          </a:p>
        </p:txBody>
      </p:sp>
      <p:cxnSp>
        <p:nvCxnSpPr>
          <p:cNvPr id="47" name="Straight Arrow Connector 46"/>
          <p:cNvCxnSpPr>
            <a:stCxn id="21" idx="2"/>
            <a:endCxn id="46" idx="0"/>
          </p:cNvCxnSpPr>
          <p:nvPr/>
        </p:nvCxnSpPr>
        <p:spPr>
          <a:xfrm>
            <a:off x="8277308" y="4230592"/>
            <a:ext cx="19444" cy="507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718650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27348" y="949597"/>
            <a:ext cx="11700000" cy="5792397"/>
          </a:xfrm>
        </p:spPr>
        <p:txBody>
          <a:bodyPr/>
          <a:lstStyle/>
          <a:p>
            <a:pPr marL="133350" indent="0">
              <a:buNone/>
            </a:pPr>
            <a:r>
              <a:rPr lang="en-US" dirty="0" smtClean="0"/>
              <a:t>   </a:t>
            </a:r>
            <a:endParaRPr lang="en-US" dirty="0"/>
          </a:p>
          <a:p>
            <a:r>
              <a:rPr lang="fr-FR" dirty="0" smtClean="0"/>
              <a:t>Il est importance </a:t>
            </a:r>
            <a:r>
              <a:rPr lang="fr-FR" dirty="0"/>
              <a:t>de visualiser la formulation et le problème : </a:t>
            </a:r>
            <a:r>
              <a:rPr lang="fr-FR" dirty="0" smtClean="0"/>
              <a:t>c’est un </a:t>
            </a:r>
            <a:r>
              <a:rPr lang="fr-FR" b="1" dirty="0" smtClean="0"/>
              <a:t>processus </a:t>
            </a:r>
            <a:r>
              <a:rPr lang="fr-FR" b="1" dirty="0"/>
              <a:t>itératif</a:t>
            </a:r>
            <a:endParaRPr lang="en-GB" b="1" dirty="0"/>
          </a:p>
          <a:p>
            <a:r>
              <a:rPr lang="fr-FR" dirty="0" smtClean="0"/>
              <a:t>La listes des options disponibles est obtenues </a:t>
            </a:r>
            <a:r>
              <a:rPr lang="fr-FR" dirty="0"/>
              <a:t>par des </a:t>
            </a:r>
            <a:r>
              <a:rPr lang="fr-FR" dirty="0" smtClean="0"/>
              <a:t>commandes </a:t>
            </a:r>
            <a:r>
              <a:rPr lang="fr-FR" dirty="0" err="1" smtClean="0"/>
              <a:t>gemseo</a:t>
            </a:r>
            <a:r>
              <a:rPr lang="fr-FR" dirty="0" smtClean="0"/>
              <a:t>  (back-end)</a:t>
            </a:r>
            <a:endParaRPr lang="en-GB" dirty="0"/>
          </a:p>
          <a:p>
            <a:r>
              <a:rPr lang="fr-FR" dirty="0" smtClean="0"/>
              <a:t>On a besoin </a:t>
            </a:r>
            <a:r>
              <a:rPr lang="fr-FR" b="1" dirty="0" smtClean="0"/>
              <a:t>d’un arbre </a:t>
            </a:r>
            <a:r>
              <a:rPr lang="fr-FR" b="1" dirty="0"/>
              <a:t>dynamique des </a:t>
            </a:r>
            <a:r>
              <a:rPr lang="fr-FR" b="1" dirty="0" smtClean="0"/>
              <a:t>paramètres</a:t>
            </a:r>
            <a:r>
              <a:rPr lang="fr-FR" dirty="0"/>
              <a:t> </a:t>
            </a:r>
            <a:r>
              <a:rPr lang="fr-FR" dirty="0" smtClean="0"/>
              <a:t>et </a:t>
            </a:r>
            <a:r>
              <a:rPr lang="en-GB" dirty="0" smtClean="0"/>
              <a:t>de</a:t>
            </a:r>
            <a:r>
              <a:rPr lang="fr-FR" dirty="0"/>
              <a:t> </a:t>
            </a:r>
            <a:r>
              <a:rPr lang="fr-FR" b="1" dirty="0"/>
              <a:t>sauvegarder</a:t>
            </a:r>
            <a:r>
              <a:rPr lang="fr-FR" dirty="0"/>
              <a:t> les différentes listes </a:t>
            </a:r>
            <a:r>
              <a:rPr lang="fr-FR" dirty="0" smtClean="0"/>
              <a:t>d’inputs faites par l’utilisateur … qui peut revenir en arrière ou essayer une nouvelle branche et revenir sur la précédente …</a:t>
            </a:r>
            <a:endParaRPr lang="en-GB" dirty="0"/>
          </a:p>
          <a:p>
            <a:r>
              <a:rPr lang="fr-FR" dirty="0"/>
              <a:t>Importance du </a:t>
            </a:r>
            <a:r>
              <a:rPr lang="fr-FR" dirty="0" err="1"/>
              <a:t>build</a:t>
            </a:r>
            <a:r>
              <a:rPr lang="fr-FR" dirty="0"/>
              <a:t> pour réaliser </a:t>
            </a:r>
            <a:r>
              <a:rPr lang="fr-FR" dirty="0" smtClean="0"/>
              <a:t>les </a:t>
            </a:r>
            <a:r>
              <a:rPr lang="fr-FR" dirty="0" err="1"/>
              <a:t>studies</a:t>
            </a:r>
            <a:r>
              <a:rPr lang="fr-FR" dirty="0"/>
              <a:t> …</a:t>
            </a:r>
            <a:endParaRPr lang="en-GB" dirty="0"/>
          </a:p>
          <a:p>
            <a:r>
              <a:rPr lang="fr-FR" dirty="0"/>
              <a:t>Importances de </a:t>
            </a:r>
            <a:r>
              <a:rPr lang="fr-FR" dirty="0" smtClean="0"/>
              <a:t>.</a:t>
            </a:r>
            <a:r>
              <a:rPr lang="fr-FR" b="1" dirty="0" err="1" smtClean="0"/>
              <a:t>add_observables</a:t>
            </a:r>
            <a:r>
              <a:rPr lang="fr-FR" dirty="0" smtClean="0"/>
              <a:t> … </a:t>
            </a:r>
            <a:r>
              <a:rPr lang="en-GB" b="1" dirty="0" err="1" smtClean="0">
                <a:hlinkClick r:id="rId2"/>
              </a:rPr>
              <a:t>gemseo.algos.opt_problem.OptimizationProblem.add_observable</a:t>
            </a:r>
            <a:r>
              <a:rPr lang="en-GB" b="1" dirty="0" smtClean="0"/>
              <a:t> (</a:t>
            </a:r>
            <a:r>
              <a:rPr lang="en-GB" b="1" dirty="0">
                <a:hlinkClick r:id="rId2"/>
              </a:rPr>
              <a:t>ici</a:t>
            </a:r>
            <a:r>
              <a:rPr lang="en-GB" b="1" dirty="0" smtClean="0"/>
              <a:t>) : NB le mot “observable” </a:t>
            </a:r>
            <a:r>
              <a:rPr lang="en-GB" b="1" dirty="0" err="1" smtClean="0"/>
              <a:t>n’est</a:t>
            </a:r>
            <a:r>
              <a:rPr lang="en-GB" b="1" dirty="0" smtClean="0"/>
              <a:t> pas </a:t>
            </a:r>
            <a:r>
              <a:rPr lang="en-GB" b="1" dirty="0" err="1" smtClean="0"/>
              <a:t>dans</a:t>
            </a:r>
            <a:r>
              <a:rPr lang="en-GB" b="1" dirty="0" smtClean="0"/>
              <a:t> le glossary </a:t>
            </a:r>
            <a:endParaRPr lang="fr-FR" dirty="0" smtClean="0"/>
          </a:p>
          <a:p>
            <a:r>
              <a:rPr lang="fr-FR" dirty="0"/>
              <a:t>il y a un problème sur la fonction XDSM </a:t>
            </a:r>
            <a:r>
              <a:rPr lang="fr-FR" dirty="0" smtClean="0"/>
              <a:t>actuelle : des améliorations sont en cours</a:t>
            </a:r>
          </a:p>
          <a:p>
            <a:r>
              <a:rPr lang="fr-FR" dirty="0" smtClean="0"/>
              <a:t>Les formulations ne sont pas forcément bien expliquées dans la doc de </a:t>
            </a:r>
            <a:r>
              <a:rPr lang="fr-FR" dirty="0" err="1" smtClean="0"/>
              <a:t>gemseo</a:t>
            </a:r>
            <a:r>
              <a:rPr lang="fr-FR" dirty="0" smtClean="0"/>
              <a:t> mais c’est intentionnel pour des raisons d’avantage concurrentiel du coté d’Airbus</a:t>
            </a:r>
          </a:p>
          <a:p>
            <a:r>
              <a:rPr lang="en-US" dirty="0" smtClean="0"/>
              <a:t>Il y a un </a:t>
            </a:r>
            <a:r>
              <a:rPr lang="en-US" b="1" dirty="0" smtClean="0"/>
              <a:t>“</a:t>
            </a:r>
            <a:r>
              <a:rPr lang="fr-FR" b="1" dirty="0" smtClean="0"/>
              <a:t>plugin privé airbus</a:t>
            </a:r>
            <a:r>
              <a:rPr lang="en-US" b="1" dirty="0" smtClean="0"/>
              <a:t>”</a:t>
            </a:r>
            <a:r>
              <a:rPr lang="fr-FR" dirty="0"/>
              <a:t> : mda1 et mda2 pas dispo dans </a:t>
            </a:r>
            <a:r>
              <a:rPr lang="fr-FR" dirty="0" err="1"/>
              <a:t>gemseo</a:t>
            </a:r>
            <a:r>
              <a:rPr lang="fr-FR" dirty="0"/>
              <a:t> standard  </a:t>
            </a:r>
            <a:r>
              <a:rPr lang="en-GB" dirty="0"/>
              <a:t>à</a:t>
            </a:r>
            <a:r>
              <a:rPr lang="fr-FR" dirty="0"/>
              <a:t> nécessaire pour le GUI </a:t>
            </a:r>
            <a:r>
              <a:rPr lang="fr-FR" dirty="0" smtClean="0"/>
              <a:t>d’Airbus</a:t>
            </a:r>
          </a:p>
          <a:p>
            <a:pPr marL="133350" indent="0">
              <a:buNone/>
            </a:pPr>
            <a:endParaRPr lang="fr-FR" dirty="0" smtClean="0"/>
          </a:p>
          <a:p>
            <a:pPr marL="133350" indent="0">
              <a:buNone/>
            </a:pPr>
            <a:r>
              <a:rPr lang="fr-FR" dirty="0" smtClean="0"/>
              <a:t>Autre </a:t>
            </a:r>
            <a:endParaRPr lang="fr-FR" dirty="0"/>
          </a:p>
          <a:p>
            <a:r>
              <a:rPr lang="fr-FR" dirty="0" smtClean="0"/>
              <a:t>Importance </a:t>
            </a:r>
            <a:r>
              <a:rPr lang="fr-FR" dirty="0"/>
              <a:t>des </a:t>
            </a:r>
            <a:r>
              <a:rPr lang="fr-FR" dirty="0" smtClean="0"/>
              <a:t>post - </a:t>
            </a:r>
            <a:r>
              <a:rPr lang="fr-FR" dirty="0" err="1" smtClean="0"/>
              <a:t>treatements</a:t>
            </a:r>
            <a:r>
              <a:rPr lang="fr-FR" dirty="0" smtClean="0"/>
              <a:t> </a:t>
            </a:r>
            <a:r>
              <a:rPr lang="fr-FR" dirty="0"/>
              <a:t>(visu après </a:t>
            </a:r>
            <a:r>
              <a:rPr lang="fr-FR" dirty="0" err="1"/>
              <a:t>exe</a:t>
            </a:r>
            <a:r>
              <a:rPr lang="fr-FR" dirty="0" smtClean="0"/>
              <a:t>) et itération utilisateur aussi après la phase de </a:t>
            </a:r>
            <a:r>
              <a:rPr lang="fr-FR" dirty="0" err="1" smtClean="0"/>
              <a:t>postraitement</a:t>
            </a:r>
            <a:endParaRPr lang="fr-FR" dirty="0" smtClean="0"/>
          </a:p>
          <a:p>
            <a:r>
              <a:rPr lang="fr-FR" dirty="0" smtClean="0"/>
              <a:t>En phase de post traitement l’utilisateur veut aussi définir une zone (lb/up d’étude) dépendant de ce qu’il a déjà pu observer</a:t>
            </a:r>
          </a:p>
          <a:p>
            <a:r>
              <a:rPr lang="fr-FR" dirty="0" smtClean="0"/>
              <a:t>Remarque : </a:t>
            </a:r>
            <a:r>
              <a:rPr lang="fr-FR" dirty="0"/>
              <a:t>Les JSON </a:t>
            </a:r>
            <a:r>
              <a:rPr lang="fr-FR" dirty="0" smtClean="0"/>
              <a:t>schémas sont pour </a:t>
            </a:r>
            <a:r>
              <a:rPr lang="fr-FR" dirty="0" err="1" smtClean="0"/>
              <a:t>pour</a:t>
            </a:r>
            <a:r>
              <a:rPr lang="fr-FR" dirty="0" smtClean="0"/>
              <a:t> </a:t>
            </a:r>
            <a:r>
              <a:rPr lang="fr-FR" dirty="0"/>
              <a:t>l’intégrateur, pas pour les </a:t>
            </a:r>
            <a:r>
              <a:rPr lang="fr-FR" dirty="0" smtClean="0"/>
              <a:t>utilisateurs finaux. </a:t>
            </a:r>
            <a:r>
              <a:rPr lang="fr-FR" dirty="0"/>
              <a:t>Le schéma incorpore une </a:t>
            </a:r>
            <a:r>
              <a:rPr lang="fr-FR" dirty="0" err="1"/>
              <a:t>spec</a:t>
            </a:r>
            <a:r>
              <a:rPr lang="fr-FR" dirty="0"/>
              <a:t> et permet de faire un formulaire vérifier. </a:t>
            </a:r>
            <a:r>
              <a:rPr lang="en-GB" dirty="0" err="1" smtClean="0"/>
              <a:t>C’est</a:t>
            </a:r>
            <a:r>
              <a:rPr lang="en-GB" dirty="0" smtClean="0"/>
              <a:t> </a:t>
            </a:r>
            <a:r>
              <a:rPr lang="en-GB" dirty="0" err="1" smtClean="0"/>
              <a:t>dans</a:t>
            </a:r>
            <a:r>
              <a:rPr lang="en-GB" dirty="0" smtClean="0"/>
              <a:t> </a:t>
            </a:r>
            <a:r>
              <a:rPr lang="en-GB" dirty="0" err="1" smtClean="0"/>
              <a:t>certains</a:t>
            </a:r>
            <a:r>
              <a:rPr lang="en-GB" dirty="0" smtClean="0"/>
              <a:t> </a:t>
            </a:r>
            <a:r>
              <a:rPr lang="en-GB" dirty="0" err="1" smtClean="0"/>
              <a:t>cas</a:t>
            </a:r>
            <a:r>
              <a:rPr lang="en-GB" dirty="0" smtClean="0"/>
              <a:t> </a:t>
            </a:r>
            <a:r>
              <a:rPr lang="en-GB" dirty="0" err="1"/>
              <a:t>mieux</a:t>
            </a:r>
            <a:r>
              <a:rPr lang="en-GB" dirty="0"/>
              <a:t> que du code</a:t>
            </a:r>
            <a:r>
              <a:rPr lang="en-GB" dirty="0" smtClean="0"/>
              <a:t>.</a:t>
            </a:r>
          </a:p>
          <a:p>
            <a:r>
              <a:rPr lang="fr-FR" dirty="0"/>
              <a:t>Importance du </a:t>
            </a:r>
            <a:r>
              <a:rPr lang="fr-FR" i="1" dirty="0"/>
              <a:t>retour d’erreur </a:t>
            </a:r>
            <a:r>
              <a:rPr lang="fr-FR" dirty="0"/>
              <a:t>: bien fait dans </a:t>
            </a:r>
            <a:r>
              <a:rPr lang="fr-FR" dirty="0" err="1"/>
              <a:t>gemseo</a:t>
            </a:r>
            <a:r>
              <a:rPr lang="fr-FR" dirty="0"/>
              <a:t> et à mettre </a:t>
            </a:r>
            <a:r>
              <a:rPr lang="fr-FR" dirty="0" err="1"/>
              <a:t>danss</a:t>
            </a:r>
            <a:r>
              <a:rPr lang="fr-FR" dirty="0"/>
              <a:t> </a:t>
            </a:r>
            <a:r>
              <a:rPr lang="fr-FR" dirty="0" smtClean="0"/>
              <a:t>GUI</a:t>
            </a:r>
          </a:p>
          <a:p>
            <a:r>
              <a:rPr lang="fr-FR" dirty="0" err="1" smtClean="0"/>
              <a:t>Wrapper</a:t>
            </a:r>
            <a:r>
              <a:rPr lang="fr-FR" dirty="0"/>
              <a:t> : voir </a:t>
            </a:r>
            <a:r>
              <a:rPr lang="fr-FR" dirty="0" err="1"/>
              <a:t>wrapper</a:t>
            </a:r>
            <a:r>
              <a:rPr lang="fr-FR" dirty="0"/>
              <a:t> de </a:t>
            </a:r>
            <a:r>
              <a:rPr lang="fr-FR" dirty="0" err="1"/>
              <a:t>exe</a:t>
            </a:r>
            <a:r>
              <a:rPr lang="fr-FR" dirty="0"/>
              <a:t> avec fichier (en QT</a:t>
            </a:r>
            <a:r>
              <a:rPr lang="fr-FR" dirty="0" smtClean="0"/>
              <a:t>) </a:t>
            </a:r>
            <a:endParaRPr lang="fr-FR" dirty="0"/>
          </a:p>
          <a:p>
            <a:pPr marL="133350" indent="0">
              <a:buNone/>
            </a:pPr>
            <a:r>
              <a:rPr lang="fr-FR" dirty="0" smtClean="0">
                <a:hlinkClick r:id="rId3"/>
              </a:rPr>
              <a:t>      https</a:t>
            </a:r>
            <a:r>
              <a:rPr lang="fr-FR" dirty="0">
                <a:hlinkClick r:id="rId3"/>
              </a:rPr>
              <a:t>://</a:t>
            </a:r>
            <a:r>
              <a:rPr lang="fr-FR" dirty="0" smtClean="0">
                <a:hlinkClick r:id="rId3"/>
              </a:rPr>
              <a:t>gemseo.readthedocs.io/en/stable/interface/exe_discipline.html</a:t>
            </a:r>
            <a:endParaRPr lang="fr-FR" dirty="0" smtClean="0"/>
          </a:p>
          <a:p>
            <a:pPr marL="133350" indent="0">
              <a:buNone/>
            </a:pPr>
            <a:endParaRPr lang="fr-FR" dirty="0" smtClean="0"/>
          </a:p>
        </p:txBody>
      </p:sp>
      <p:sp>
        <p:nvSpPr>
          <p:cNvPr id="3" name="Title 2"/>
          <p:cNvSpPr>
            <a:spLocks noGrp="1"/>
          </p:cNvSpPr>
          <p:nvPr>
            <p:ph type="title"/>
          </p:nvPr>
        </p:nvSpPr>
        <p:spPr>
          <a:xfrm>
            <a:off x="461348" y="293160"/>
            <a:ext cx="11232000" cy="900000"/>
          </a:xfrm>
        </p:spPr>
        <p:txBody>
          <a:bodyPr/>
          <a:lstStyle/>
          <a:p>
            <a:r>
              <a:rPr lang="en-US" dirty="0" smtClean="0"/>
              <a:t>Analysis of the previous User’s activity diagram </a:t>
            </a:r>
            <a:br>
              <a:rPr lang="en-US" dirty="0" smtClean="0"/>
            </a:br>
            <a:r>
              <a:rPr lang="en-US" dirty="0" smtClean="0"/>
              <a:t>(Discussion reunion 27/01/2021)</a:t>
            </a:r>
            <a:endParaRPr lang="en-GB" dirty="0"/>
          </a:p>
        </p:txBody>
      </p:sp>
    </p:spTree>
    <p:extLst>
      <p:ext uri="{BB962C8B-B14F-4D97-AF65-F5344CB8AC3E}">
        <p14:creationId xmlns:p14="http://schemas.microsoft.com/office/powerpoint/2010/main" val="30961222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08cee4503e_0_9"/>
          <p:cNvSpPr txBox="1">
            <a:spLocks noGrp="1"/>
          </p:cNvSpPr>
          <p:nvPr>
            <p:ph type="title"/>
          </p:nvPr>
        </p:nvSpPr>
        <p:spPr>
          <a:xfrm>
            <a:off x="3905794" y="2054627"/>
            <a:ext cx="7158900" cy="1372200"/>
          </a:xfrm>
          <a:prstGeom prst="rect">
            <a:avLst/>
          </a:prstGeom>
          <a:noFill/>
          <a:ln>
            <a:noFill/>
          </a:ln>
        </p:spPr>
        <p:txBody>
          <a:bodyPr spcFirstLastPara="1" wrap="square" lIns="0" tIns="0" rIns="0" bIns="0" anchor="b" anchorCtr="0">
            <a:noAutofit/>
          </a:bodyPr>
          <a:lstStyle/>
          <a:p>
            <a:pPr marL="0" lvl="0" indent="0" algn="l" rtl="0">
              <a:lnSpc>
                <a:spcPct val="110000"/>
              </a:lnSpc>
              <a:spcBef>
                <a:spcPts val="0"/>
              </a:spcBef>
              <a:spcAft>
                <a:spcPts val="0"/>
              </a:spcAft>
              <a:buClr>
                <a:schemeClr val="dk2"/>
              </a:buClr>
              <a:buSzPts val="2500"/>
              <a:buFont typeface="Arial"/>
              <a:buNone/>
            </a:pPr>
            <a:r>
              <a:rPr lang="en-US" b="1" dirty="0"/>
              <a:t>1. </a:t>
            </a:r>
            <a:r>
              <a:rPr lang="en-US" b="1" dirty="0" smtClean="0"/>
              <a:t>Definition of the Sobieski optimization Problem</a:t>
            </a:r>
            <a:endParaRPr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27348" y="1215912"/>
            <a:ext cx="11700000" cy="4466201"/>
          </a:xfrm>
        </p:spPr>
        <p:txBody>
          <a:bodyPr/>
          <a:lstStyle/>
          <a:p>
            <a:pPr marL="133350" indent="0">
              <a:buNone/>
            </a:pPr>
            <a:r>
              <a:rPr lang="en-US" dirty="0" smtClean="0"/>
              <a:t>   </a:t>
            </a:r>
            <a:endParaRPr lang="en-US" dirty="0"/>
          </a:p>
          <a:p>
            <a:endParaRPr lang="en-GB" dirty="0"/>
          </a:p>
        </p:txBody>
      </p:sp>
      <p:sp>
        <p:nvSpPr>
          <p:cNvPr id="3" name="Title 2"/>
          <p:cNvSpPr>
            <a:spLocks noGrp="1"/>
          </p:cNvSpPr>
          <p:nvPr>
            <p:ph type="title"/>
          </p:nvPr>
        </p:nvSpPr>
        <p:spPr>
          <a:xfrm>
            <a:off x="461348" y="293160"/>
            <a:ext cx="11232000" cy="900000"/>
          </a:xfrm>
        </p:spPr>
        <p:txBody>
          <a:bodyPr/>
          <a:lstStyle/>
          <a:p>
            <a:r>
              <a:rPr lang="en-US" dirty="0" smtClean="0"/>
              <a:t>Input process : create a list of disciplines (or scenarios)</a:t>
            </a:r>
            <a:endParaRPr lang="en-GB" dirty="0"/>
          </a:p>
        </p:txBody>
      </p:sp>
      <p:sp>
        <p:nvSpPr>
          <p:cNvPr id="23" name="Rectangle 22"/>
          <p:cNvSpPr/>
          <p:nvPr/>
        </p:nvSpPr>
        <p:spPr>
          <a:xfrm>
            <a:off x="846846" y="1193160"/>
            <a:ext cx="2242514"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Create lists of disciplines or scenarios</a:t>
            </a:r>
            <a:endParaRPr lang="en-GB" dirty="0">
              <a:solidFill>
                <a:schemeClr val="tx1"/>
              </a:solidFill>
            </a:endParaRPr>
          </a:p>
        </p:txBody>
      </p:sp>
      <p:sp>
        <p:nvSpPr>
          <p:cNvPr id="6" name="Rectangle 5"/>
          <p:cNvSpPr/>
          <p:nvPr/>
        </p:nvSpPr>
        <p:spPr>
          <a:xfrm>
            <a:off x="4898765" y="1147216"/>
            <a:ext cx="5301452" cy="1754326"/>
          </a:xfrm>
          <a:prstGeom prst="rect">
            <a:avLst/>
          </a:prstGeom>
          <a:noFill/>
        </p:spPr>
        <p:txBody>
          <a:bodyPr wrap="none" lIns="91440" tIns="45720" rIns="91440" bIns="45720">
            <a:spAutoFit/>
          </a:bodyPr>
          <a:lstStyle/>
          <a:p>
            <a:pPr algn="ctr"/>
            <a:r>
              <a:rPr lang="en-US" sz="5400" b="1" cap="none" spc="0" dirty="0" smtClean="0">
                <a:ln w="12700">
                  <a:solidFill>
                    <a:schemeClr val="accent5"/>
                  </a:solidFill>
                  <a:prstDash val="solid"/>
                </a:ln>
                <a:pattFill prst="ltDnDiag">
                  <a:fgClr>
                    <a:schemeClr val="accent5">
                      <a:lumMod val="60000"/>
                      <a:lumOff val="40000"/>
                    </a:schemeClr>
                  </a:fgClr>
                  <a:bgClr>
                    <a:schemeClr val="bg1"/>
                  </a:bgClr>
                </a:pattFill>
                <a:effectLst/>
              </a:rPr>
              <a:t>Process </a:t>
            </a:r>
          </a:p>
          <a:p>
            <a:pPr algn="ctr"/>
            <a:r>
              <a:rPr lang="en-US" sz="5400" b="1" cap="none" spc="0" dirty="0" smtClean="0">
                <a:ln w="12700">
                  <a:solidFill>
                    <a:schemeClr val="accent5"/>
                  </a:solidFill>
                  <a:prstDash val="solid"/>
                </a:ln>
                <a:pattFill prst="ltDnDiag">
                  <a:fgClr>
                    <a:schemeClr val="accent5">
                      <a:lumMod val="60000"/>
                      <a:lumOff val="40000"/>
                    </a:schemeClr>
                  </a:fgClr>
                  <a:bgClr>
                    <a:schemeClr val="bg1"/>
                  </a:bgClr>
                </a:pattFill>
                <a:effectLst/>
              </a:rPr>
              <a:t>to be described</a:t>
            </a:r>
            <a:endParaRPr lang="en-US" sz="54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79811786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27348" y="1215912"/>
            <a:ext cx="11700000" cy="4466201"/>
          </a:xfrm>
        </p:spPr>
        <p:txBody>
          <a:bodyPr/>
          <a:lstStyle/>
          <a:p>
            <a:pPr marL="133350" indent="0">
              <a:buNone/>
            </a:pPr>
            <a:r>
              <a:rPr lang="en-US" dirty="0" smtClean="0"/>
              <a:t>   </a:t>
            </a:r>
            <a:endParaRPr lang="en-US" dirty="0"/>
          </a:p>
          <a:p>
            <a:endParaRPr lang="en-GB" dirty="0"/>
          </a:p>
        </p:txBody>
      </p:sp>
      <p:sp>
        <p:nvSpPr>
          <p:cNvPr id="3" name="Title 2"/>
          <p:cNvSpPr>
            <a:spLocks noGrp="1"/>
          </p:cNvSpPr>
          <p:nvPr>
            <p:ph type="title"/>
          </p:nvPr>
        </p:nvSpPr>
        <p:spPr>
          <a:xfrm>
            <a:off x="461348" y="293160"/>
            <a:ext cx="11232000" cy="900000"/>
          </a:xfrm>
        </p:spPr>
        <p:txBody>
          <a:bodyPr/>
          <a:lstStyle/>
          <a:p>
            <a:r>
              <a:rPr lang="en-US" dirty="0" smtClean="0"/>
              <a:t>Input process : create “Design Space”</a:t>
            </a:r>
            <a:endParaRPr lang="en-GB" dirty="0"/>
          </a:p>
        </p:txBody>
      </p:sp>
      <p:sp>
        <p:nvSpPr>
          <p:cNvPr id="24" name="Rectangle 23"/>
          <p:cNvSpPr/>
          <p:nvPr/>
        </p:nvSpPr>
        <p:spPr>
          <a:xfrm>
            <a:off x="529587" y="1613346"/>
            <a:ext cx="2242514"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Create “Design Spaces” </a:t>
            </a:r>
            <a:endParaRPr lang="en-GB" dirty="0">
              <a:solidFill>
                <a:schemeClr val="tx1"/>
              </a:solidFill>
            </a:endParaRPr>
          </a:p>
        </p:txBody>
      </p:sp>
      <p:sp>
        <p:nvSpPr>
          <p:cNvPr id="7" name="Rectangle 6"/>
          <p:cNvSpPr/>
          <p:nvPr/>
        </p:nvSpPr>
        <p:spPr>
          <a:xfrm>
            <a:off x="4898765" y="1147216"/>
            <a:ext cx="5301452" cy="1754326"/>
          </a:xfrm>
          <a:prstGeom prst="rect">
            <a:avLst/>
          </a:prstGeom>
          <a:noFill/>
        </p:spPr>
        <p:txBody>
          <a:bodyPr wrap="none" lIns="91440" tIns="45720" rIns="91440" bIns="45720">
            <a:spAutoFit/>
          </a:bodyPr>
          <a:lstStyle/>
          <a:p>
            <a:pPr algn="ctr"/>
            <a:r>
              <a:rPr lang="en-US" sz="5400" b="1" cap="none" spc="0" dirty="0" smtClean="0">
                <a:ln w="12700">
                  <a:solidFill>
                    <a:schemeClr val="accent5"/>
                  </a:solidFill>
                  <a:prstDash val="solid"/>
                </a:ln>
                <a:pattFill prst="ltDnDiag">
                  <a:fgClr>
                    <a:schemeClr val="accent5">
                      <a:lumMod val="60000"/>
                      <a:lumOff val="40000"/>
                    </a:schemeClr>
                  </a:fgClr>
                  <a:bgClr>
                    <a:schemeClr val="bg1"/>
                  </a:bgClr>
                </a:pattFill>
                <a:effectLst/>
              </a:rPr>
              <a:t>Process </a:t>
            </a:r>
          </a:p>
          <a:p>
            <a:pPr algn="ctr"/>
            <a:r>
              <a:rPr lang="en-US" sz="5400" b="1" cap="none" spc="0" dirty="0" smtClean="0">
                <a:ln w="12700">
                  <a:solidFill>
                    <a:schemeClr val="accent5"/>
                  </a:solidFill>
                  <a:prstDash val="solid"/>
                </a:ln>
                <a:pattFill prst="ltDnDiag">
                  <a:fgClr>
                    <a:schemeClr val="accent5">
                      <a:lumMod val="60000"/>
                      <a:lumOff val="40000"/>
                    </a:schemeClr>
                  </a:fgClr>
                  <a:bgClr>
                    <a:schemeClr val="bg1"/>
                  </a:bgClr>
                </a:pattFill>
                <a:effectLst/>
              </a:rPr>
              <a:t>to be described</a:t>
            </a:r>
            <a:endParaRPr lang="en-US" sz="54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Tree>
    <p:extLst>
      <p:ext uri="{BB962C8B-B14F-4D97-AF65-F5344CB8AC3E}">
        <p14:creationId xmlns:p14="http://schemas.microsoft.com/office/powerpoint/2010/main" val="418263124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399" y="2239310"/>
            <a:ext cx="11700000" cy="4466201"/>
          </a:xfrm>
        </p:spPr>
        <p:txBody>
          <a:bodyPr/>
          <a:lstStyle/>
          <a:p>
            <a:pPr marL="133350" indent="0">
              <a:buNone/>
            </a:pPr>
            <a:r>
              <a:rPr lang="en-US" dirty="0" smtClean="0"/>
              <a:t>   </a:t>
            </a:r>
            <a:endParaRPr lang="en-US" dirty="0"/>
          </a:p>
          <a:p>
            <a:pPr marL="476250" indent="-342900">
              <a:buFont typeface="+mj-lt"/>
              <a:buAutoNum type="arabicPeriod"/>
            </a:pPr>
            <a:r>
              <a:rPr lang="en-US" dirty="0" smtClean="0"/>
              <a:t>DoE without optimization</a:t>
            </a:r>
          </a:p>
          <a:p>
            <a:pPr marL="133350" indent="0">
              <a:buNone/>
            </a:pPr>
            <a:r>
              <a:rPr lang="en-US" dirty="0" smtClean="0"/>
              <a:t>       Yes we need to have DoE without optimization, but in this case, the user wants to precise “observables”</a:t>
            </a:r>
          </a:p>
          <a:p>
            <a:pPr marL="133350" indent="0">
              <a:buNone/>
            </a:pPr>
            <a:r>
              <a:rPr lang="en-US" dirty="0" smtClean="0"/>
              <a:t>2. DoE with optimization</a:t>
            </a:r>
          </a:p>
          <a:p>
            <a:pPr marL="133350" indent="0">
              <a:buNone/>
            </a:pPr>
            <a:r>
              <a:rPr lang="en-US" dirty="0"/>
              <a:t> </a:t>
            </a:r>
            <a:r>
              <a:rPr lang="en-US" dirty="0" smtClean="0"/>
              <a:t>      Yes </a:t>
            </a:r>
            <a:r>
              <a:rPr lang="en-US" dirty="0"/>
              <a:t>we need to have DoE </a:t>
            </a:r>
            <a:r>
              <a:rPr lang="en-US" dirty="0" smtClean="0"/>
              <a:t>with optimization :  in </a:t>
            </a:r>
            <a:r>
              <a:rPr lang="en-US" dirty="0"/>
              <a:t>this </a:t>
            </a:r>
            <a:r>
              <a:rPr lang="en-US" dirty="0" smtClean="0"/>
              <a:t>case, it is like an optimization with another type of algorithm based an exploration and max of explored points</a:t>
            </a:r>
          </a:p>
          <a:p>
            <a:pPr marL="133350" indent="0">
              <a:buNone/>
            </a:pPr>
            <a:r>
              <a:rPr lang="en-US" dirty="0" smtClean="0"/>
              <a:t>3. DoE (also MDO) without formulation</a:t>
            </a:r>
          </a:p>
          <a:p>
            <a:pPr marL="133350" indent="0">
              <a:buNone/>
            </a:pPr>
            <a:r>
              <a:rPr lang="en-US" dirty="0"/>
              <a:t> </a:t>
            </a:r>
            <a:r>
              <a:rPr lang="en-US" dirty="0" smtClean="0"/>
              <a:t>    Yes we need to have DoE without formulation as it is what is user’s used to have for doing explorations based on DOE</a:t>
            </a:r>
          </a:p>
          <a:p>
            <a:pPr marL="133350" indent="0">
              <a:buNone/>
            </a:pPr>
            <a:r>
              <a:rPr lang="en-US" dirty="0" smtClean="0"/>
              <a:t>4. MDO </a:t>
            </a:r>
            <a:r>
              <a:rPr lang="en-US" dirty="0"/>
              <a:t>without </a:t>
            </a:r>
            <a:r>
              <a:rPr lang="en-US" dirty="0" smtClean="0"/>
              <a:t>formulation</a:t>
            </a:r>
          </a:p>
          <a:p>
            <a:pPr marL="133350" indent="0">
              <a:buNone/>
            </a:pPr>
            <a:r>
              <a:rPr lang="en-US" dirty="0" smtClean="0"/>
              <a:t>      </a:t>
            </a:r>
            <a:r>
              <a:rPr lang="en-US" dirty="0"/>
              <a:t>Yes we need to have </a:t>
            </a:r>
            <a:r>
              <a:rPr lang="en-US" dirty="0" smtClean="0"/>
              <a:t>MDO </a:t>
            </a:r>
            <a:r>
              <a:rPr lang="en-US" dirty="0"/>
              <a:t>without formulation </a:t>
            </a:r>
            <a:r>
              <a:rPr lang="en-US" dirty="0" smtClean="0"/>
              <a:t>(i.e. MDF) as </a:t>
            </a:r>
            <a:r>
              <a:rPr lang="en-US" dirty="0"/>
              <a:t>it is what is user’s used to have </a:t>
            </a:r>
            <a:r>
              <a:rPr lang="en-US" dirty="0" smtClean="0"/>
              <a:t>(or to define </a:t>
            </a:r>
            <a:r>
              <a:rPr lang="en-US" dirty="0" err="1" smtClean="0"/>
              <a:t>jhis</a:t>
            </a:r>
            <a:r>
              <a:rPr lang="en-US" dirty="0" smtClean="0"/>
              <a:t> optimization problem) but in most industrial cases he will require formulation to succeed in doing its optimization</a:t>
            </a:r>
          </a:p>
          <a:p>
            <a:pPr marL="133350" indent="0">
              <a:buNone/>
            </a:pPr>
            <a:r>
              <a:rPr lang="en-US" dirty="0"/>
              <a:t>5</a:t>
            </a:r>
            <a:r>
              <a:rPr lang="en-US" dirty="0" smtClean="0"/>
              <a:t>. MDO with formulation </a:t>
            </a:r>
          </a:p>
          <a:p>
            <a:pPr marL="133350" indent="0">
              <a:buNone/>
            </a:pPr>
            <a:r>
              <a:rPr lang="en-US" dirty="0" smtClean="0"/>
              <a:t>    Yes </a:t>
            </a:r>
            <a:r>
              <a:rPr lang="en-US" dirty="0"/>
              <a:t>we need to have MDO </a:t>
            </a:r>
            <a:r>
              <a:rPr lang="en-US" dirty="0" smtClean="0"/>
              <a:t>with </a:t>
            </a:r>
            <a:r>
              <a:rPr lang="en-US" dirty="0"/>
              <a:t>formulation </a:t>
            </a:r>
            <a:r>
              <a:rPr lang="en-US" dirty="0" smtClean="0"/>
              <a:t>as in </a:t>
            </a:r>
            <a:r>
              <a:rPr lang="en-US" dirty="0"/>
              <a:t>most industrial cases he will require formulation to succeed in doing its </a:t>
            </a:r>
            <a:r>
              <a:rPr lang="en-US" dirty="0" smtClean="0"/>
              <a:t>optimization</a:t>
            </a:r>
          </a:p>
          <a:p>
            <a:pPr marL="133350" indent="0">
              <a:buNone/>
            </a:pPr>
            <a:r>
              <a:rPr lang="en-US" dirty="0" smtClean="0"/>
              <a:t>4. Doe with formulation</a:t>
            </a:r>
          </a:p>
          <a:p>
            <a:pPr marL="133350" indent="0">
              <a:buNone/>
            </a:pPr>
            <a:r>
              <a:rPr lang="en-US" dirty="0"/>
              <a:t> </a:t>
            </a:r>
            <a:r>
              <a:rPr lang="en-US" dirty="0" smtClean="0"/>
              <a:t>   If it is a DOE with optimization then it is : yes we need it </a:t>
            </a:r>
            <a:r>
              <a:rPr lang="en-US" dirty="0" smtClean="0">
                <a:sym typeface="Wingdings" panose="05000000000000000000" pitchFamily="2" charset="2"/>
              </a:rPr>
              <a:t> same answer as for MDO</a:t>
            </a:r>
          </a:p>
          <a:p>
            <a:pPr marL="133350" indent="0">
              <a:buNone/>
            </a:pPr>
            <a:r>
              <a:rPr lang="en-US" dirty="0">
                <a:sym typeface="Wingdings" panose="05000000000000000000" pitchFamily="2" charset="2"/>
              </a:rPr>
              <a:t> </a:t>
            </a:r>
            <a:r>
              <a:rPr lang="en-US" dirty="0" smtClean="0">
                <a:sym typeface="Wingdings" panose="05000000000000000000" pitchFamily="2" charset="2"/>
              </a:rPr>
              <a:t>   If it is a DoE for exploration : François thinks that even in this case … it is needed and useful for the user</a:t>
            </a:r>
            <a:endParaRPr lang="en-GB" dirty="0"/>
          </a:p>
        </p:txBody>
      </p:sp>
      <p:sp>
        <p:nvSpPr>
          <p:cNvPr id="3" name="Title 2"/>
          <p:cNvSpPr>
            <a:spLocks noGrp="1"/>
          </p:cNvSpPr>
          <p:nvPr>
            <p:ph type="title"/>
          </p:nvPr>
        </p:nvSpPr>
        <p:spPr>
          <a:xfrm>
            <a:off x="461348" y="293160"/>
            <a:ext cx="11232000" cy="900000"/>
          </a:xfrm>
        </p:spPr>
        <p:txBody>
          <a:bodyPr/>
          <a:lstStyle/>
          <a:p>
            <a:r>
              <a:rPr lang="en-US" dirty="0"/>
              <a:t>Quid des DoE avec/sans  formulation ?</a:t>
            </a:r>
            <a:endParaRPr lang="en-GB" dirty="0"/>
          </a:p>
        </p:txBody>
      </p:sp>
      <p:sp>
        <p:nvSpPr>
          <p:cNvPr id="7" name="Rectangle 6"/>
          <p:cNvSpPr/>
          <p:nvPr/>
        </p:nvSpPr>
        <p:spPr>
          <a:xfrm>
            <a:off x="5355854" y="905017"/>
            <a:ext cx="1574800"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Select Formulation</a:t>
            </a:r>
            <a:endParaRPr lang="en-GB" dirty="0">
              <a:solidFill>
                <a:schemeClr val="tx1"/>
              </a:solidFill>
            </a:endParaRPr>
          </a:p>
        </p:txBody>
      </p:sp>
      <p:sp>
        <p:nvSpPr>
          <p:cNvPr id="8" name="Rectangle 7"/>
          <p:cNvSpPr/>
          <p:nvPr/>
        </p:nvSpPr>
        <p:spPr>
          <a:xfrm>
            <a:off x="2805374" y="942410"/>
            <a:ext cx="2242514"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Select Scenario type (</a:t>
            </a:r>
            <a:r>
              <a:rPr lang="en-GB" dirty="0">
                <a:solidFill>
                  <a:schemeClr val="tx1"/>
                </a:solidFill>
              </a:rPr>
              <a:t>“MDO” or “</a:t>
            </a:r>
            <a:r>
              <a:rPr lang="en-GB" dirty="0" smtClean="0">
                <a:solidFill>
                  <a:schemeClr val="tx1"/>
                </a:solidFill>
              </a:rPr>
              <a:t>DOE)</a:t>
            </a:r>
            <a:endParaRPr lang="en-GB" dirty="0">
              <a:solidFill>
                <a:schemeClr val="tx1"/>
              </a:solidFill>
            </a:endParaRPr>
          </a:p>
        </p:txBody>
      </p:sp>
      <p:sp>
        <p:nvSpPr>
          <p:cNvPr id="9" name="TextBox 8"/>
          <p:cNvSpPr txBox="1"/>
          <p:nvPr/>
        </p:nvSpPr>
        <p:spPr>
          <a:xfrm>
            <a:off x="3148023" y="2055449"/>
            <a:ext cx="3289683" cy="307777"/>
          </a:xfrm>
          <a:prstGeom prst="rect">
            <a:avLst/>
          </a:prstGeom>
          <a:noFill/>
        </p:spPr>
        <p:txBody>
          <a:bodyPr wrap="none" rtlCol="0">
            <a:spAutoFit/>
          </a:bodyPr>
          <a:lstStyle/>
          <a:p>
            <a:r>
              <a:rPr lang="en-US" dirty="0" smtClean="0"/>
              <a:t>Quid des DoE avec/sans  formulation ?</a:t>
            </a:r>
            <a:endParaRPr lang="en-GB" dirty="0"/>
          </a:p>
        </p:txBody>
      </p:sp>
      <p:cxnSp>
        <p:nvCxnSpPr>
          <p:cNvPr id="10" name="Straight Arrow Connector 9"/>
          <p:cNvCxnSpPr/>
          <p:nvPr/>
        </p:nvCxnSpPr>
        <p:spPr>
          <a:xfrm>
            <a:off x="4416376" y="1575660"/>
            <a:ext cx="292024" cy="62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2"/>
          </p:cNvCxnSpPr>
          <p:nvPr/>
        </p:nvCxnSpPr>
        <p:spPr>
          <a:xfrm flipH="1">
            <a:off x="5277142" y="1819417"/>
            <a:ext cx="866112" cy="297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30532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44800" y="1555200"/>
            <a:ext cx="11700000" cy="5302800"/>
          </a:xfrm>
        </p:spPr>
        <p:txBody>
          <a:bodyPr/>
          <a:lstStyle/>
          <a:p>
            <a:pPr marL="133350" indent="0">
              <a:buNone/>
            </a:pPr>
            <a:r>
              <a:rPr lang="fr-FR" sz="2000" dirty="0"/>
              <a:t>Dans le cadre d’une </a:t>
            </a:r>
            <a:r>
              <a:rPr lang="fr-FR" sz="2000" dirty="0" err="1"/>
              <a:t>DoE</a:t>
            </a:r>
            <a:r>
              <a:rPr lang="fr-FR" sz="2000" dirty="0"/>
              <a:t> l’utilisateur DOIT aujourd’hui fournir une fonction objective. </a:t>
            </a:r>
            <a:endParaRPr lang="fr-FR" sz="2000" dirty="0" smtClean="0"/>
          </a:p>
          <a:p>
            <a:pPr marL="133350" indent="0">
              <a:buNone/>
            </a:pPr>
            <a:endParaRPr lang="fr-FR" sz="2000" dirty="0"/>
          </a:p>
          <a:p>
            <a:pPr marL="133350" indent="0">
              <a:buNone/>
            </a:pPr>
            <a:r>
              <a:rPr lang="fr-FR" sz="2000" dirty="0" smtClean="0"/>
              <a:t>Cette </a:t>
            </a:r>
            <a:r>
              <a:rPr lang="fr-FR" sz="2000" dirty="0"/>
              <a:t>variable sélectionnée </a:t>
            </a:r>
            <a:r>
              <a:rPr lang="fr-FR" sz="2000" dirty="0" smtClean="0"/>
              <a:t>est </a:t>
            </a:r>
            <a:r>
              <a:rPr lang="fr-FR" sz="2000" dirty="0"/>
              <a:t>d’avantage « un observable » particulier qu’une fonction </a:t>
            </a:r>
            <a:r>
              <a:rPr lang="fr-FR" sz="2000" dirty="0" smtClean="0"/>
              <a:t>objective.</a:t>
            </a:r>
          </a:p>
          <a:p>
            <a:pPr marL="133350" indent="0">
              <a:buNone/>
            </a:pPr>
            <a:r>
              <a:rPr lang="fr-FR" sz="2000" dirty="0" smtClean="0"/>
              <a:t>On </a:t>
            </a:r>
            <a:r>
              <a:rPr lang="fr-FR" sz="2000" dirty="0"/>
              <a:t>demande à l’utilisateur de mettre le focus sur une des colonnes de la tables des résultats de simulation. </a:t>
            </a:r>
            <a:endParaRPr lang="fr-FR" sz="2000" dirty="0" smtClean="0"/>
          </a:p>
          <a:p>
            <a:pPr marL="133350" indent="0">
              <a:buNone/>
            </a:pPr>
            <a:r>
              <a:rPr lang="fr-FR" sz="2000" dirty="0" smtClean="0"/>
              <a:t>Par </a:t>
            </a:r>
            <a:r>
              <a:rPr lang="fr-FR" sz="2000" dirty="0"/>
              <a:t>défaut </a:t>
            </a:r>
            <a:r>
              <a:rPr lang="fr-FR" sz="2000" dirty="0" smtClean="0"/>
              <a:t>la </a:t>
            </a:r>
            <a:r>
              <a:rPr lang="fr-FR" sz="2000" dirty="0"/>
              <a:t>valeur minimale de </a:t>
            </a:r>
            <a:r>
              <a:rPr lang="fr-FR" sz="2000" dirty="0" smtClean="0"/>
              <a:t>cette variable </a:t>
            </a:r>
            <a:r>
              <a:rPr lang="fr-FR" sz="2000" dirty="0"/>
              <a:t>sera </a:t>
            </a:r>
            <a:r>
              <a:rPr lang="fr-FR" sz="2000" dirty="0" smtClean="0"/>
              <a:t>fournie. </a:t>
            </a:r>
            <a:endParaRPr lang="en-GB" sz="2000" dirty="0"/>
          </a:p>
        </p:txBody>
      </p:sp>
      <p:sp>
        <p:nvSpPr>
          <p:cNvPr id="3" name="Title 2"/>
          <p:cNvSpPr>
            <a:spLocks noGrp="1"/>
          </p:cNvSpPr>
          <p:nvPr>
            <p:ph type="title"/>
          </p:nvPr>
        </p:nvSpPr>
        <p:spPr/>
        <p:txBody>
          <a:bodyPr/>
          <a:lstStyle/>
          <a:p>
            <a:r>
              <a:rPr lang="fr-FR" dirty="0" err="1" smtClean="0"/>
              <a:t>DoE</a:t>
            </a:r>
            <a:r>
              <a:rPr lang="fr-FR" dirty="0" smtClean="0"/>
              <a:t> et choix d’une variable </a:t>
            </a:r>
            <a:r>
              <a:rPr lang="fr-FR" dirty="0" err="1" smtClean="0"/>
              <a:t>obj</a:t>
            </a:r>
            <a:endParaRPr lang="en-GB" dirty="0"/>
          </a:p>
        </p:txBody>
      </p:sp>
    </p:spTree>
    <p:extLst>
      <p:ext uri="{BB962C8B-B14F-4D97-AF65-F5344CB8AC3E}">
        <p14:creationId xmlns:p14="http://schemas.microsoft.com/office/powerpoint/2010/main" val="104601421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27348" y="949597"/>
            <a:ext cx="11700000" cy="4466201"/>
          </a:xfrm>
        </p:spPr>
        <p:txBody>
          <a:bodyPr/>
          <a:lstStyle/>
          <a:p>
            <a:pPr marL="133350" indent="0">
              <a:buNone/>
            </a:pPr>
            <a:r>
              <a:rPr lang="en-US" dirty="0" smtClean="0"/>
              <a:t>   </a:t>
            </a:r>
            <a:endParaRPr lang="en-US" dirty="0"/>
          </a:p>
          <a:p>
            <a:pPr marL="476250" indent="-342900">
              <a:buFont typeface="+mj-lt"/>
              <a:buAutoNum type="arabicPeriod"/>
            </a:pPr>
            <a:r>
              <a:rPr lang="en-US" dirty="0" smtClean="0"/>
              <a:t>Iterative </a:t>
            </a:r>
            <a:r>
              <a:rPr lang="en-US" dirty="0" err="1" smtClean="0"/>
              <a:t>DoEs</a:t>
            </a:r>
            <a:r>
              <a:rPr lang="en-US" dirty="0" smtClean="0"/>
              <a:t> </a:t>
            </a:r>
            <a:r>
              <a:rPr lang="en-US" dirty="0" err="1" smtClean="0"/>
              <a:t>algo</a:t>
            </a:r>
            <a:r>
              <a:rPr lang="en-US" dirty="0" smtClean="0"/>
              <a:t>: what about more advance doe algorithms ? Are they already in Gemseo ? </a:t>
            </a:r>
          </a:p>
          <a:p>
            <a:pPr lvl="1"/>
            <a:r>
              <a:rPr lang="en-GB" dirty="0" err="1"/>
              <a:t>Adaptative</a:t>
            </a:r>
            <a:r>
              <a:rPr lang="en-GB" dirty="0"/>
              <a:t> DOE/meta-modelling </a:t>
            </a:r>
            <a:r>
              <a:rPr lang="en-GB" dirty="0" err="1"/>
              <a:t>adaptative</a:t>
            </a:r>
            <a:r>
              <a:rPr lang="en-GB" dirty="0"/>
              <a:t> recursive</a:t>
            </a:r>
          </a:p>
          <a:p>
            <a:pPr lvl="1"/>
            <a:r>
              <a:rPr lang="en-GB" dirty="0"/>
              <a:t>approach/sequential </a:t>
            </a:r>
            <a:r>
              <a:rPr lang="en-GB" dirty="0" smtClean="0"/>
              <a:t>design/variable modelling/active learning/</a:t>
            </a:r>
            <a:r>
              <a:rPr lang="en-GB" dirty="0"/>
              <a:t>Surrogate based </a:t>
            </a:r>
            <a:r>
              <a:rPr lang="en-GB" dirty="0" err="1"/>
              <a:t>optim</a:t>
            </a:r>
            <a:r>
              <a:rPr lang="en-GB" dirty="0"/>
              <a:t> (SBO</a:t>
            </a:r>
            <a:r>
              <a:rPr lang="en-GB" dirty="0" smtClean="0"/>
              <a:t>)</a:t>
            </a:r>
            <a:endParaRPr lang="en-GB" dirty="0"/>
          </a:p>
          <a:p>
            <a:pPr lvl="1"/>
            <a:r>
              <a:rPr lang="en-GB" dirty="0" err="1" smtClean="0"/>
              <a:t>Adaptative</a:t>
            </a:r>
            <a:r>
              <a:rPr lang="en-GB" dirty="0" smtClean="0"/>
              <a:t> doe method may fulfil </a:t>
            </a:r>
            <a:r>
              <a:rPr lang="en-GB" dirty="0"/>
              <a:t>several </a:t>
            </a:r>
            <a:r>
              <a:rPr lang="en-GB" dirty="0" smtClean="0"/>
              <a:t>“objectives” </a:t>
            </a:r>
            <a:r>
              <a:rPr lang="en-GB" dirty="0"/>
              <a:t>as </a:t>
            </a:r>
            <a:r>
              <a:rPr lang="en-GB" dirty="0" smtClean="0"/>
              <a:t>metamodeling </a:t>
            </a:r>
            <a:r>
              <a:rPr lang="en-GB" dirty="0"/>
              <a:t>fitting, optimisation or design-space exploration</a:t>
            </a:r>
          </a:p>
          <a:p>
            <a:pPr lvl="1"/>
            <a:r>
              <a:rPr lang="en-GB" u="sng" dirty="0">
                <a:hlinkClick r:id="rId2"/>
              </a:rPr>
              <a:t>https://</a:t>
            </a:r>
            <a:r>
              <a:rPr lang="en-GB" u="sng" dirty="0" smtClean="0">
                <a:hlinkClick r:id="rId2"/>
              </a:rPr>
              <a:t>www.mechanics-industry.org/articles/meca/pdf/2015/06/mi140236.pdf</a:t>
            </a:r>
            <a:endParaRPr lang="en-GB" u="sng" dirty="0" smtClean="0"/>
          </a:p>
          <a:p>
            <a:pPr marL="590550" lvl="1" indent="0">
              <a:buNone/>
            </a:pPr>
            <a:r>
              <a:rPr lang="en-US" dirty="0" smtClean="0">
                <a:sym typeface="Wingdings" panose="05000000000000000000" pitchFamily="2" charset="2"/>
              </a:rPr>
              <a:t> </a:t>
            </a:r>
            <a:r>
              <a:rPr lang="en-US" dirty="0" err="1" smtClean="0">
                <a:sym typeface="Wingdings" panose="05000000000000000000" pitchFamily="2" charset="2"/>
              </a:rPr>
              <a:t>est-ce</a:t>
            </a:r>
            <a:r>
              <a:rPr lang="en-US" dirty="0" smtClean="0">
                <a:sym typeface="Wingdings" panose="05000000000000000000" pitchFamily="2" charset="2"/>
              </a:rPr>
              <a:t> </a:t>
            </a:r>
            <a:r>
              <a:rPr lang="en-US" dirty="0" err="1" smtClean="0">
                <a:sym typeface="Wingdings" panose="05000000000000000000" pitchFamily="2" charset="2"/>
              </a:rPr>
              <a:t>dans</a:t>
            </a:r>
            <a:r>
              <a:rPr lang="en-US" dirty="0" smtClean="0">
                <a:sym typeface="Wingdings" panose="05000000000000000000" pitchFamily="2" charset="2"/>
              </a:rPr>
              <a:t> </a:t>
            </a:r>
            <a:r>
              <a:rPr lang="en-US" dirty="0" err="1" smtClean="0">
                <a:sym typeface="Wingdings" panose="05000000000000000000" pitchFamily="2" charset="2"/>
              </a:rPr>
              <a:t>ces</a:t>
            </a:r>
            <a:r>
              <a:rPr lang="en-US" dirty="0" smtClean="0">
                <a:sym typeface="Wingdings" panose="05000000000000000000" pitchFamily="2" charset="2"/>
              </a:rPr>
              <a:t> </a:t>
            </a:r>
            <a:r>
              <a:rPr lang="en-US" dirty="0" err="1" smtClean="0">
                <a:sym typeface="Wingdings" panose="05000000000000000000" pitchFamily="2" charset="2"/>
              </a:rPr>
              <a:t>cas</a:t>
            </a:r>
            <a:r>
              <a:rPr lang="en-US" dirty="0" smtClean="0">
                <a:sym typeface="Wingdings" panose="05000000000000000000" pitchFamily="2" charset="2"/>
              </a:rPr>
              <a:t> que </a:t>
            </a:r>
            <a:r>
              <a:rPr lang="en-US" dirty="0" err="1" smtClean="0">
                <a:sym typeface="Wingdings" panose="05000000000000000000" pitchFamily="2" charset="2"/>
              </a:rPr>
              <a:t>l’association</a:t>
            </a:r>
            <a:r>
              <a:rPr lang="en-US" dirty="0" smtClean="0">
                <a:sym typeface="Wingdings" panose="05000000000000000000" pitchFamily="2" charset="2"/>
              </a:rPr>
              <a:t> DOE + Formulation </a:t>
            </a:r>
            <a:r>
              <a:rPr lang="en-US" dirty="0" err="1" smtClean="0">
                <a:sym typeface="Wingdings" panose="05000000000000000000" pitchFamily="2" charset="2"/>
              </a:rPr>
              <a:t>est</a:t>
            </a:r>
            <a:r>
              <a:rPr lang="en-US" dirty="0" smtClean="0">
                <a:sym typeface="Wingdings" panose="05000000000000000000" pitchFamily="2" charset="2"/>
              </a:rPr>
              <a:t> utile ?</a:t>
            </a:r>
            <a:endParaRPr lang="en-GB" dirty="0"/>
          </a:p>
          <a:p>
            <a:pPr marL="133350" indent="0">
              <a:buNone/>
            </a:pPr>
            <a:endParaRPr lang="en-US" dirty="0" smtClean="0"/>
          </a:p>
          <a:p>
            <a:pPr marL="133350" indent="0">
              <a:buNone/>
            </a:pPr>
            <a:endParaRPr lang="en-US" dirty="0" smtClean="0"/>
          </a:p>
          <a:p>
            <a:pPr marL="133350" indent="0">
              <a:buNone/>
            </a:pPr>
            <a:r>
              <a:rPr lang="en-US" dirty="0" smtClean="0">
                <a:sym typeface="Wingdings" panose="05000000000000000000" pitchFamily="2" charset="2"/>
              </a:rPr>
              <a:t>2. MDO typology : classification </a:t>
            </a:r>
            <a:r>
              <a:rPr lang="en-US" dirty="0">
                <a:sym typeface="Wingdings" panose="05000000000000000000" pitchFamily="2" charset="2"/>
              </a:rPr>
              <a:t>des problems </a:t>
            </a:r>
            <a:r>
              <a:rPr lang="en-US" dirty="0" err="1">
                <a:sym typeface="Wingdings" panose="05000000000000000000" pitchFamily="2" charset="2"/>
              </a:rPr>
              <a:t>d’optimisation</a:t>
            </a:r>
            <a:r>
              <a:rPr lang="en-US" dirty="0">
                <a:sym typeface="Wingdings" panose="05000000000000000000" pitchFamily="2" charset="2"/>
              </a:rPr>
              <a:t> </a:t>
            </a:r>
            <a:r>
              <a:rPr lang="en-US" dirty="0" err="1">
                <a:sym typeface="Wingdings" panose="05000000000000000000" pitchFamily="2" charset="2"/>
              </a:rPr>
              <a:t>en</a:t>
            </a:r>
            <a:r>
              <a:rPr lang="en-US" dirty="0">
                <a:sym typeface="Wingdings" panose="05000000000000000000" pitchFamily="2" charset="2"/>
              </a:rPr>
              <a:t> </a:t>
            </a:r>
            <a:r>
              <a:rPr lang="en-US" dirty="0" err="1">
                <a:sym typeface="Wingdings" panose="05000000000000000000" pitchFamily="2" charset="2"/>
              </a:rPr>
              <a:t>grandes</a:t>
            </a:r>
            <a:r>
              <a:rPr lang="en-US" dirty="0">
                <a:sym typeface="Wingdings" panose="05000000000000000000" pitchFamily="2" charset="2"/>
              </a:rPr>
              <a:t> </a:t>
            </a:r>
            <a:r>
              <a:rPr lang="en-US" dirty="0" smtClean="0">
                <a:sym typeface="Wingdings" panose="05000000000000000000" pitchFamily="2" charset="2"/>
              </a:rPr>
              <a:t>dimensions</a:t>
            </a:r>
          </a:p>
          <a:p>
            <a:pPr marL="590550" lvl="1" indent="0">
              <a:buNone/>
            </a:pPr>
            <a:r>
              <a:rPr lang="en-US" dirty="0" smtClean="0">
                <a:sym typeface="Wingdings" panose="05000000000000000000" pitchFamily="2" charset="2"/>
              </a:rPr>
              <a:t>e.g. </a:t>
            </a:r>
            <a:r>
              <a:rPr lang="en-US" dirty="0" err="1" smtClean="0">
                <a:sym typeface="Wingdings" panose="05000000000000000000" pitchFamily="2" charset="2"/>
              </a:rPr>
              <a:t>Minoux</a:t>
            </a:r>
            <a:r>
              <a:rPr lang="en-US" dirty="0" smtClean="0">
                <a:sym typeface="Wingdings" panose="05000000000000000000" pitchFamily="2" charset="2"/>
              </a:rPr>
              <a:t>, </a:t>
            </a:r>
            <a:r>
              <a:rPr lang="en-US" dirty="0" err="1" smtClean="0">
                <a:sym typeface="Wingdings" panose="05000000000000000000" pitchFamily="2" charset="2"/>
              </a:rPr>
              <a:t>programmation</a:t>
            </a:r>
            <a:r>
              <a:rPr lang="en-US" dirty="0" smtClean="0">
                <a:sym typeface="Wingdings" panose="05000000000000000000" pitchFamily="2" charset="2"/>
              </a:rPr>
              <a:t> </a:t>
            </a:r>
            <a:r>
              <a:rPr lang="en-US" dirty="0" err="1" smtClean="0">
                <a:sym typeface="Wingdings" panose="05000000000000000000" pitchFamily="2" charset="2"/>
              </a:rPr>
              <a:t>mathématiques</a:t>
            </a:r>
            <a:r>
              <a:rPr lang="en-US" dirty="0" smtClean="0">
                <a:sym typeface="Wingdings" panose="05000000000000000000" pitchFamily="2" charset="2"/>
              </a:rPr>
              <a:t> T2 §8 </a:t>
            </a:r>
            <a:r>
              <a:rPr lang="en-US" dirty="0" err="1" smtClean="0">
                <a:sym typeface="Wingdings" panose="05000000000000000000" pitchFamily="2" charset="2"/>
              </a:rPr>
              <a:t>Résolution</a:t>
            </a:r>
            <a:r>
              <a:rPr lang="en-US" dirty="0" smtClean="0">
                <a:sym typeface="Wingdings" panose="05000000000000000000" pitchFamily="2" charset="2"/>
              </a:rPr>
              <a:t> des problems de </a:t>
            </a:r>
            <a:r>
              <a:rPr lang="en-US" dirty="0" err="1" smtClean="0">
                <a:sym typeface="Wingdings" panose="05000000000000000000" pitchFamily="2" charset="2"/>
              </a:rPr>
              <a:t>grandes</a:t>
            </a:r>
            <a:r>
              <a:rPr lang="en-US" dirty="0" smtClean="0">
                <a:sym typeface="Wingdings" panose="05000000000000000000" pitchFamily="2" charset="2"/>
              </a:rPr>
              <a:t> dimensions : </a:t>
            </a:r>
            <a:r>
              <a:rPr lang="en-US" dirty="0" err="1" smtClean="0">
                <a:sym typeface="Wingdings" panose="05000000000000000000" pitchFamily="2" charset="2"/>
              </a:rPr>
              <a:t>programmation</a:t>
            </a:r>
            <a:r>
              <a:rPr lang="en-US" dirty="0" smtClean="0">
                <a:sym typeface="Wingdings" panose="05000000000000000000" pitchFamily="2" charset="2"/>
              </a:rPr>
              <a:t> </a:t>
            </a:r>
            <a:r>
              <a:rPr lang="en-US" dirty="0" err="1" smtClean="0">
                <a:sym typeface="Wingdings" panose="05000000000000000000" pitchFamily="2" charset="2"/>
              </a:rPr>
              <a:t>linéaire</a:t>
            </a:r>
            <a:r>
              <a:rPr lang="en-US" dirty="0" smtClean="0">
                <a:sym typeface="Wingdings" panose="05000000000000000000" pitchFamily="2" charset="2"/>
              </a:rPr>
              <a:t> </a:t>
            </a:r>
            <a:r>
              <a:rPr lang="en-US" dirty="0" err="1" smtClean="0">
                <a:sym typeface="Wingdings" panose="05000000000000000000" pitchFamily="2" charset="2"/>
              </a:rPr>
              <a:t>généralisée</a:t>
            </a:r>
            <a:r>
              <a:rPr lang="en-US" dirty="0" smtClean="0">
                <a:sym typeface="Wingdings" panose="05000000000000000000" pitchFamily="2" charset="2"/>
              </a:rPr>
              <a:t> et techniques de decomposition p 65 Structure des problems </a:t>
            </a:r>
            <a:r>
              <a:rPr lang="en-US" dirty="0" err="1" smtClean="0">
                <a:sym typeface="Wingdings" panose="05000000000000000000" pitchFamily="2" charset="2"/>
              </a:rPr>
              <a:t>d’optimization</a:t>
            </a:r>
            <a:endParaRPr lang="en-US" dirty="0" smtClean="0">
              <a:sym typeface="Wingdings" panose="05000000000000000000" pitchFamily="2" charset="2"/>
            </a:endParaRPr>
          </a:p>
          <a:p>
            <a:pPr marL="590550" lvl="1" indent="0">
              <a:buNone/>
            </a:pPr>
            <a:r>
              <a:rPr lang="en-US" dirty="0" smtClean="0">
                <a:sym typeface="Wingdings" panose="05000000000000000000" pitchFamily="2" charset="2"/>
              </a:rPr>
              <a:t>Type 1 : structure bloc-diagonal avec </a:t>
            </a:r>
            <a:r>
              <a:rPr lang="en-US" dirty="0" err="1" smtClean="0">
                <a:sym typeface="Wingdings" panose="05000000000000000000" pitchFamily="2" charset="2"/>
              </a:rPr>
              <a:t>contraintes</a:t>
            </a:r>
            <a:r>
              <a:rPr lang="en-US" dirty="0" smtClean="0">
                <a:sym typeface="Wingdings" panose="05000000000000000000" pitchFamily="2" charset="2"/>
              </a:rPr>
              <a:t> </a:t>
            </a:r>
            <a:r>
              <a:rPr lang="en-US" dirty="0" err="1" smtClean="0">
                <a:sym typeface="Wingdings" panose="05000000000000000000" pitchFamily="2" charset="2"/>
              </a:rPr>
              <a:t>couplantes</a:t>
            </a:r>
            <a:r>
              <a:rPr lang="en-US" dirty="0" smtClean="0">
                <a:sym typeface="Wingdings" panose="05000000000000000000" pitchFamily="2" charset="2"/>
              </a:rPr>
              <a:t>  decomposition par les prix </a:t>
            </a:r>
            <a:r>
              <a:rPr lang="en-US" dirty="0" err="1" smtClean="0">
                <a:sym typeface="Wingdings" panose="05000000000000000000" pitchFamily="2" charset="2"/>
              </a:rPr>
              <a:t>ou</a:t>
            </a:r>
            <a:r>
              <a:rPr lang="en-US" dirty="0" smtClean="0">
                <a:sym typeface="Wingdings" panose="05000000000000000000" pitchFamily="2" charset="2"/>
              </a:rPr>
              <a:t> affectation seconds </a:t>
            </a:r>
            <a:r>
              <a:rPr lang="en-US" dirty="0" err="1" smtClean="0">
                <a:sym typeface="Wingdings" panose="05000000000000000000" pitchFamily="2" charset="2"/>
              </a:rPr>
              <a:t>membres</a:t>
            </a:r>
            <a:endParaRPr lang="en-US" dirty="0" smtClean="0">
              <a:sym typeface="Wingdings" panose="05000000000000000000" pitchFamily="2" charset="2"/>
            </a:endParaRPr>
          </a:p>
          <a:p>
            <a:pPr marL="590550" lvl="1" indent="0">
              <a:buNone/>
            </a:pPr>
            <a:r>
              <a:rPr lang="en-US" dirty="0" smtClean="0">
                <a:sym typeface="Wingdings" panose="05000000000000000000" pitchFamily="2" charset="2"/>
              </a:rPr>
              <a:t>Type 2 : </a:t>
            </a:r>
            <a:r>
              <a:rPr lang="en-US" dirty="0">
                <a:sym typeface="Wingdings" panose="05000000000000000000" pitchFamily="2" charset="2"/>
              </a:rPr>
              <a:t>structure bloc-diagonal avec </a:t>
            </a:r>
            <a:r>
              <a:rPr lang="en-US" dirty="0" smtClean="0">
                <a:sym typeface="Wingdings" panose="05000000000000000000" pitchFamily="2" charset="2"/>
              </a:rPr>
              <a:t>variables  </a:t>
            </a:r>
            <a:r>
              <a:rPr lang="en-US" dirty="0" err="1" smtClean="0">
                <a:sym typeface="Wingdings" panose="05000000000000000000" pitchFamily="2" charset="2"/>
              </a:rPr>
              <a:t>couplantes</a:t>
            </a:r>
            <a:r>
              <a:rPr lang="en-US" dirty="0">
                <a:sym typeface="Wingdings" panose="05000000000000000000" pitchFamily="2" charset="2"/>
              </a:rPr>
              <a:t>  decomposition par les </a:t>
            </a:r>
            <a:r>
              <a:rPr lang="en-US" dirty="0" smtClean="0">
                <a:sym typeface="Wingdings" panose="05000000000000000000" pitchFamily="2" charset="2"/>
              </a:rPr>
              <a:t>variables</a:t>
            </a:r>
          </a:p>
          <a:p>
            <a:pPr marL="590550" lvl="1" indent="0">
              <a:buNone/>
            </a:pPr>
            <a:r>
              <a:rPr lang="en-US" dirty="0" smtClean="0">
                <a:sym typeface="Wingdings" panose="05000000000000000000" pitchFamily="2" charset="2"/>
              </a:rPr>
              <a:t>Type 3 : </a:t>
            </a:r>
            <a:r>
              <a:rPr lang="en-US" dirty="0">
                <a:sym typeface="Wingdings" panose="05000000000000000000" pitchFamily="2" charset="2"/>
              </a:rPr>
              <a:t>structure bloc-diagonal avec </a:t>
            </a:r>
            <a:r>
              <a:rPr lang="en-US" dirty="0" err="1">
                <a:sym typeface="Wingdings" panose="05000000000000000000" pitchFamily="2" charset="2"/>
              </a:rPr>
              <a:t>contraintes</a:t>
            </a:r>
            <a:r>
              <a:rPr lang="en-US" dirty="0">
                <a:sym typeface="Wingdings" panose="05000000000000000000" pitchFamily="2" charset="2"/>
              </a:rPr>
              <a:t> </a:t>
            </a:r>
            <a:r>
              <a:rPr lang="en-US" dirty="0" smtClean="0">
                <a:sym typeface="Wingdings" panose="05000000000000000000" pitchFamily="2" charset="2"/>
              </a:rPr>
              <a:t>et variables </a:t>
            </a:r>
            <a:r>
              <a:rPr lang="en-US" dirty="0" err="1" smtClean="0">
                <a:sym typeface="Wingdings" panose="05000000000000000000" pitchFamily="2" charset="2"/>
              </a:rPr>
              <a:t>couplantes</a:t>
            </a:r>
            <a:endParaRPr lang="en-US" dirty="0">
              <a:sym typeface="Wingdings" panose="05000000000000000000" pitchFamily="2" charset="2"/>
            </a:endParaRPr>
          </a:p>
          <a:p>
            <a:pPr marL="133350" indent="0">
              <a:buNone/>
            </a:pPr>
            <a:endParaRPr lang="en-US" dirty="0" smtClean="0"/>
          </a:p>
          <a:p>
            <a:pPr marL="133350" indent="0">
              <a:buNone/>
            </a:pPr>
            <a:r>
              <a:rPr lang="en-US" dirty="0" smtClean="0"/>
              <a:t>Est-</a:t>
            </a:r>
            <a:r>
              <a:rPr lang="en-US" dirty="0" err="1" smtClean="0"/>
              <a:t>ce</a:t>
            </a:r>
            <a:r>
              <a:rPr lang="en-US" dirty="0" smtClean="0"/>
              <a:t> que </a:t>
            </a:r>
            <a:r>
              <a:rPr lang="en-US" dirty="0" err="1" smtClean="0"/>
              <a:t>gemseo</a:t>
            </a:r>
            <a:r>
              <a:rPr lang="en-US" dirty="0" smtClean="0"/>
              <a:t> et les formulations ne </a:t>
            </a:r>
            <a:r>
              <a:rPr lang="en-US" dirty="0" err="1" smtClean="0"/>
              <a:t>traitent</a:t>
            </a:r>
            <a:r>
              <a:rPr lang="en-US" dirty="0" smtClean="0"/>
              <a:t> que le Type 2 </a:t>
            </a:r>
            <a:r>
              <a:rPr lang="en-US" dirty="0" err="1" smtClean="0"/>
              <a:t>ou</a:t>
            </a:r>
            <a:r>
              <a:rPr lang="en-US" dirty="0" smtClean="0"/>
              <a:t> </a:t>
            </a:r>
            <a:r>
              <a:rPr lang="en-US" dirty="0" err="1" smtClean="0"/>
              <a:t>aussi</a:t>
            </a:r>
            <a:r>
              <a:rPr lang="en-US" dirty="0" smtClean="0"/>
              <a:t> le type 1 ?</a:t>
            </a:r>
            <a:endParaRPr lang="en-GB" dirty="0"/>
          </a:p>
        </p:txBody>
      </p:sp>
      <p:sp>
        <p:nvSpPr>
          <p:cNvPr id="3" name="Title 2"/>
          <p:cNvSpPr>
            <a:spLocks noGrp="1"/>
          </p:cNvSpPr>
          <p:nvPr>
            <p:ph type="title"/>
          </p:nvPr>
        </p:nvSpPr>
        <p:spPr>
          <a:xfrm>
            <a:off x="461348" y="293160"/>
            <a:ext cx="11232000" cy="900000"/>
          </a:xfrm>
        </p:spPr>
        <p:txBody>
          <a:bodyPr/>
          <a:lstStyle/>
          <a:p>
            <a:r>
              <a:rPr lang="en-US" dirty="0" smtClean="0"/>
              <a:t>Questions </a:t>
            </a:r>
            <a:r>
              <a:rPr lang="en-US" dirty="0" err="1" smtClean="0"/>
              <a:t>complémentaires</a:t>
            </a:r>
            <a:r>
              <a:rPr lang="en-US" dirty="0" smtClean="0"/>
              <a:t> par pure </a:t>
            </a:r>
            <a:r>
              <a:rPr lang="en-US" dirty="0" err="1" smtClean="0"/>
              <a:t>curiosité</a:t>
            </a:r>
            <a:r>
              <a:rPr lang="en-US" dirty="0" smtClean="0"/>
              <a:t> ?</a:t>
            </a:r>
            <a:endParaRPr lang="en-GB" dirty="0"/>
          </a:p>
        </p:txBody>
      </p:sp>
    </p:spTree>
    <p:extLst>
      <p:ext uri="{BB962C8B-B14F-4D97-AF65-F5344CB8AC3E}">
        <p14:creationId xmlns:p14="http://schemas.microsoft.com/office/powerpoint/2010/main" val="414131698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108cee4503e_0_9"/>
          <p:cNvSpPr txBox="1">
            <a:spLocks noGrp="1"/>
          </p:cNvSpPr>
          <p:nvPr>
            <p:ph type="title"/>
          </p:nvPr>
        </p:nvSpPr>
        <p:spPr>
          <a:xfrm>
            <a:off x="3905794" y="2054627"/>
            <a:ext cx="7158900" cy="1372200"/>
          </a:xfrm>
          <a:prstGeom prst="rect">
            <a:avLst/>
          </a:prstGeom>
          <a:noFill/>
          <a:ln>
            <a:noFill/>
          </a:ln>
        </p:spPr>
        <p:txBody>
          <a:bodyPr spcFirstLastPara="1" wrap="square" lIns="0" tIns="0" rIns="0" bIns="0" anchor="b" anchorCtr="0">
            <a:noAutofit/>
          </a:bodyPr>
          <a:lstStyle/>
          <a:p>
            <a:pPr lvl="0"/>
            <a:r>
              <a:rPr lang="en-US" b="1" dirty="0" smtClean="0"/>
              <a:t>9. Construction </a:t>
            </a:r>
            <a:r>
              <a:rPr lang="en-US" b="1" dirty="0"/>
              <a:t>de </a:t>
            </a:r>
            <a:r>
              <a:rPr lang="en-US" b="1" dirty="0" err="1"/>
              <a:t>l’interface</a:t>
            </a:r>
            <a:r>
              <a:rPr lang="en-US" b="1" dirty="0"/>
              <a:t> </a:t>
            </a:r>
            <a:r>
              <a:rPr lang="en-US" b="1" dirty="0" err="1" smtClean="0"/>
              <a:t>adaptée</a:t>
            </a:r>
            <a:r>
              <a:rPr lang="en-US" b="1" dirty="0" smtClean="0"/>
              <a:t> (avec formulation)</a:t>
            </a:r>
            <a:endParaRPr dirty="0"/>
          </a:p>
        </p:txBody>
      </p:sp>
    </p:spTree>
    <p:extLst>
      <p:ext uri="{BB962C8B-B14F-4D97-AF65-F5344CB8AC3E}">
        <p14:creationId xmlns:p14="http://schemas.microsoft.com/office/powerpoint/2010/main" val="11973604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133350" indent="0">
              <a:buNone/>
            </a:pPr>
            <a:r>
              <a:rPr lang="en-US" dirty="0" smtClean="0"/>
              <a:t> </a:t>
            </a:r>
            <a:endParaRPr lang="en-GB" dirty="0"/>
          </a:p>
        </p:txBody>
      </p:sp>
      <p:sp>
        <p:nvSpPr>
          <p:cNvPr id="3" name="Title 2"/>
          <p:cNvSpPr>
            <a:spLocks noGrp="1"/>
          </p:cNvSpPr>
          <p:nvPr>
            <p:ph type="title"/>
          </p:nvPr>
        </p:nvSpPr>
        <p:spPr/>
        <p:txBody>
          <a:bodyPr/>
          <a:lstStyle/>
          <a:p>
            <a:r>
              <a:rPr lang="en-US" dirty="0" smtClean="0"/>
              <a:t>Construction de </a:t>
            </a:r>
            <a:r>
              <a:rPr lang="en-US" dirty="0" err="1" smtClean="0"/>
              <a:t>l’interface</a:t>
            </a:r>
            <a:r>
              <a:rPr lang="en-US" dirty="0" smtClean="0"/>
              <a:t> </a:t>
            </a:r>
            <a:r>
              <a:rPr lang="en-US" dirty="0" err="1" smtClean="0"/>
              <a:t>adaptée</a:t>
            </a:r>
            <a:endParaRPr lang="en-GB" dirty="0"/>
          </a:p>
        </p:txBody>
      </p:sp>
      <p:sp>
        <p:nvSpPr>
          <p:cNvPr id="4" name="Text Placeholder 1"/>
          <p:cNvSpPr txBox="1">
            <a:spLocks/>
          </p:cNvSpPr>
          <p:nvPr/>
        </p:nvSpPr>
        <p:spPr>
          <a:xfrm>
            <a:off x="400076" y="1371734"/>
            <a:ext cx="8840813" cy="295244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1pPr>
            <a:lvl2pPr marL="914400" marR="0" lvl="1"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2pPr>
            <a:lvl3pPr marL="1371600" marR="0" lvl="2"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3pPr>
            <a:lvl4pPr marL="1828800" marR="0" lvl="3"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4pPr>
            <a:lvl5pPr marL="2286000" marR="0" lvl="4"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5pPr>
            <a:lvl6pPr marL="2743200" marR="0" lvl="5"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6pPr>
            <a:lvl7pPr marL="3200400" marR="0" lvl="6"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7pPr>
            <a:lvl8pPr marL="3657600" marR="0" lvl="7"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8pPr>
            <a:lvl9pPr marL="4114800" marR="0" lvl="8" indent="-323850" algn="l" rtl="0">
              <a:lnSpc>
                <a:spcPct val="113000"/>
              </a:lnSpc>
              <a:spcBef>
                <a:spcPts val="0"/>
              </a:spcBef>
              <a:spcAft>
                <a:spcPts val="0"/>
              </a:spcAft>
              <a:buClr>
                <a:srgbClr val="595959"/>
              </a:buClr>
              <a:buSzPts val="1500"/>
              <a:buFont typeface="Arial"/>
              <a:buChar char="–"/>
              <a:defRPr sz="1500" b="0" i="0" u="none" strike="noStrike" cap="none">
                <a:solidFill>
                  <a:srgbClr val="595959"/>
                </a:solidFill>
                <a:latin typeface="Arial"/>
                <a:ea typeface="Arial"/>
                <a:cs typeface="Arial"/>
                <a:sym typeface="Arial"/>
              </a:defRPr>
            </a:lvl9pPr>
          </a:lstStyle>
          <a:p>
            <a:pPr marL="133350" indent="0">
              <a:buFont typeface="Arial"/>
              <a:buNone/>
            </a:pPr>
            <a:r>
              <a:rPr lang="en-US" dirty="0" smtClean="0"/>
              <a:t>ON GOING</a:t>
            </a:r>
            <a:endParaRPr lang="en-GB" dirty="0"/>
          </a:p>
        </p:txBody>
      </p:sp>
    </p:spTree>
    <p:extLst>
      <p:ext uri="{BB962C8B-B14F-4D97-AF65-F5344CB8AC3E}">
        <p14:creationId xmlns:p14="http://schemas.microsoft.com/office/powerpoint/2010/main" val="194518332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g108d1736015_0_239"/>
          <p:cNvSpPr txBox="1">
            <a:spLocks noGrp="1"/>
          </p:cNvSpPr>
          <p:nvPr>
            <p:ph type="body" idx="1"/>
          </p:nvPr>
        </p:nvSpPr>
        <p:spPr>
          <a:xfrm>
            <a:off x="3886247" y="2966527"/>
            <a:ext cx="6507300" cy="456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500"/>
              <a:buNone/>
            </a:pPr>
            <a:r>
              <a:rPr lang="en-US"/>
              <a:t>The end</a:t>
            </a:r>
            <a:endParaRPr/>
          </a:p>
        </p:txBody>
      </p:sp>
      <p:sp>
        <p:nvSpPr>
          <p:cNvPr id="1068" name="Google Shape;1068;g108d1736015_0_239"/>
          <p:cNvSpPr txBox="1">
            <a:spLocks noGrp="1"/>
          </p:cNvSpPr>
          <p:nvPr>
            <p:ph type="sldNum" idx="12"/>
          </p:nvPr>
        </p:nvSpPr>
        <p:spPr>
          <a:xfrm>
            <a:off x="11409045" y="6333134"/>
            <a:ext cx="731700" cy="52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97</a:t>
            </a:fld>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402"/>
        <p:cNvGrpSpPr/>
        <p:nvPr/>
      </p:nvGrpSpPr>
      <p:grpSpPr>
        <a:xfrm>
          <a:off x="0" y="0"/>
          <a:ext cx="0" cy="0"/>
          <a:chOff x="0" y="0"/>
          <a:chExt cx="0" cy="0"/>
        </a:xfrm>
      </p:grpSpPr>
      <p:sp>
        <p:nvSpPr>
          <p:cNvPr id="3403" name="Google Shape;3403;p91"/>
          <p:cNvSpPr/>
          <p:nvPr/>
        </p:nvSpPr>
        <p:spPr>
          <a:xfrm>
            <a:off x="253775" y="2086350"/>
            <a:ext cx="2675400" cy="4463700"/>
          </a:xfrm>
          <a:prstGeom prst="rect">
            <a:avLst/>
          </a:prstGeom>
          <a:solidFill>
            <a:srgbClr val="FFFFFF">
              <a:alpha val="0"/>
            </a:srgbClr>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2D84"/>
              </a:solidFill>
              <a:latin typeface="Arial"/>
              <a:ea typeface="Arial"/>
              <a:cs typeface="Arial"/>
              <a:sym typeface="Arial"/>
            </a:endParaRPr>
          </a:p>
        </p:txBody>
      </p:sp>
      <p:sp>
        <p:nvSpPr>
          <p:cNvPr id="3404" name="Google Shape;3404;p91"/>
          <p:cNvSpPr/>
          <p:nvPr/>
        </p:nvSpPr>
        <p:spPr>
          <a:xfrm>
            <a:off x="252302" y="1083077"/>
            <a:ext cx="11687400" cy="464700"/>
          </a:xfrm>
          <a:prstGeom prst="rect">
            <a:avLst/>
          </a:pr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Gemseo Mockup</a:t>
            </a:r>
            <a:endParaRPr sz="1400" b="1" i="0" u="none" strike="noStrike" cap="none">
              <a:solidFill>
                <a:schemeClr val="lt1"/>
              </a:solidFill>
              <a:latin typeface="Arial"/>
              <a:ea typeface="Arial"/>
              <a:cs typeface="Arial"/>
              <a:sym typeface="Arial"/>
            </a:endParaRPr>
          </a:p>
        </p:txBody>
      </p:sp>
      <p:sp>
        <p:nvSpPr>
          <p:cNvPr id="3405" name="Google Shape;3405;p91"/>
          <p:cNvSpPr txBox="1">
            <a:spLocks noGrp="1"/>
          </p:cNvSpPr>
          <p:nvPr>
            <p:ph type="title"/>
          </p:nvPr>
        </p:nvSpPr>
        <p:spPr>
          <a:xfrm>
            <a:off x="194475" y="293825"/>
            <a:ext cx="11232000" cy="900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2500"/>
              <a:buNone/>
            </a:pPr>
            <a:r>
              <a:rPr lang="en-US"/>
              <a:t>I/O variables of a DoE study with min/max evaluation of an objective variable</a:t>
            </a:r>
            <a:endParaRPr/>
          </a:p>
        </p:txBody>
      </p:sp>
      <p:grpSp>
        <p:nvGrpSpPr>
          <p:cNvPr id="3406" name="Google Shape;3406;p91"/>
          <p:cNvGrpSpPr/>
          <p:nvPr/>
        </p:nvGrpSpPr>
        <p:grpSpPr>
          <a:xfrm>
            <a:off x="304800" y="2162925"/>
            <a:ext cx="2096325" cy="450275"/>
            <a:chOff x="5532375" y="937875"/>
            <a:chExt cx="2096325" cy="450275"/>
          </a:xfrm>
        </p:grpSpPr>
        <p:pic>
          <p:nvPicPr>
            <p:cNvPr id="3407" name="Google Shape;3407;p91"/>
            <p:cNvPicPr preferRelativeResize="0"/>
            <p:nvPr/>
          </p:nvPicPr>
          <p:blipFill rotWithShape="1">
            <a:blip r:embed="rId3">
              <a:alphaModFix/>
            </a:blip>
            <a:srcRect/>
            <a:stretch/>
          </p:blipFill>
          <p:spPr>
            <a:xfrm>
              <a:off x="5532375" y="937875"/>
              <a:ext cx="1504950" cy="400050"/>
            </a:xfrm>
            <a:prstGeom prst="rect">
              <a:avLst/>
            </a:prstGeom>
            <a:noFill/>
            <a:ln>
              <a:noFill/>
            </a:ln>
          </p:spPr>
        </p:pic>
        <p:pic>
          <p:nvPicPr>
            <p:cNvPr id="3408" name="Google Shape;3408;p91"/>
            <p:cNvPicPr preferRelativeResize="0"/>
            <p:nvPr/>
          </p:nvPicPr>
          <p:blipFill rotWithShape="1">
            <a:blip r:embed="rId4">
              <a:alphaModFix/>
            </a:blip>
            <a:srcRect/>
            <a:stretch/>
          </p:blipFill>
          <p:spPr>
            <a:xfrm>
              <a:off x="6123600" y="1018850"/>
              <a:ext cx="837850" cy="238125"/>
            </a:xfrm>
            <a:prstGeom prst="rect">
              <a:avLst/>
            </a:prstGeom>
            <a:noFill/>
            <a:ln>
              <a:noFill/>
            </a:ln>
          </p:spPr>
        </p:pic>
        <p:sp>
          <p:nvSpPr>
            <p:cNvPr id="3409" name="Google Shape;3409;p91"/>
            <p:cNvSpPr txBox="1"/>
            <p:nvPr/>
          </p:nvSpPr>
          <p:spPr>
            <a:xfrm>
              <a:off x="6123600" y="1018850"/>
              <a:ext cx="1505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t>SellarCoupling</a:t>
              </a:r>
              <a:endParaRPr sz="1200" b="0" i="0" u="none" strike="noStrike" cap="none">
                <a:solidFill>
                  <a:srgbClr val="000000"/>
                </a:solidFill>
                <a:latin typeface="Arial"/>
                <a:ea typeface="Arial"/>
                <a:cs typeface="Arial"/>
                <a:sym typeface="Arial"/>
              </a:endParaRPr>
            </a:p>
          </p:txBody>
        </p:sp>
      </p:grpSp>
      <p:grpSp>
        <p:nvGrpSpPr>
          <p:cNvPr id="3410" name="Google Shape;3410;p91"/>
          <p:cNvGrpSpPr/>
          <p:nvPr/>
        </p:nvGrpSpPr>
        <p:grpSpPr>
          <a:xfrm>
            <a:off x="519875" y="2487225"/>
            <a:ext cx="2387500" cy="369300"/>
            <a:chOff x="6847825" y="1912500"/>
            <a:chExt cx="2387500" cy="369300"/>
          </a:xfrm>
        </p:grpSpPr>
        <p:pic>
          <p:nvPicPr>
            <p:cNvPr id="3411" name="Google Shape;3411;p91"/>
            <p:cNvPicPr preferRelativeResize="0"/>
            <p:nvPr/>
          </p:nvPicPr>
          <p:blipFill rotWithShape="1">
            <a:blip r:embed="rId5">
              <a:alphaModFix/>
            </a:blip>
            <a:srcRect/>
            <a:stretch/>
          </p:blipFill>
          <p:spPr>
            <a:xfrm>
              <a:off x="6847825" y="1978075"/>
              <a:ext cx="1524000" cy="238125"/>
            </a:xfrm>
            <a:prstGeom prst="rect">
              <a:avLst/>
            </a:prstGeom>
            <a:noFill/>
            <a:ln>
              <a:noFill/>
            </a:ln>
          </p:spPr>
        </p:pic>
        <p:pic>
          <p:nvPicPr>
            <p:cNvPr id="3412" name="Google Shape;3412;p91"/>
            <p:cNvPicPr preferRelativeResize="0"/>
            <p:nvPr/>
          </p:nvPicPr>
          <p:blipFill rotWithShape="1">
            <a:blip r:embed="rId6">
              <a:alphaModFix/>
            </a:blip>
            <a:srcRect/>
            <a:stretch/>
          </p:blipFill>
          <p:spPr>
            <a:xfrm>
              <a:off x="7424250" y="2001888"/>
              <a:ext cx="800100" cy="190500"/>
            </a:xfrm>
            <a:prstGeom prst="rect">
              <a:avLst/>
            </a:prstGeom>
            <a:noFill/>
            <a:ln>
              <a:noFill/>
            </a:ln>
          </p:spPr>
        </p:pic>
        <p:sp>
          <p:nvSpPr>
            <p:cNvPr id="3413" name="Google Shape;3413;p91"/>
            <p:cNvSpPr txBox="1"/>
            <p:nvPr/>
          </p:nvSpPr>
          <p:spPr>
            <a:xfrm>
              <a:off x="7365125" y="1912500"/>
              <a:ext cx="18702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t>Disciplines</a:t>
              </a:r>
              <a:endParaRPr sz="1200" b="0" i="0" u="none" strike="noStrike" cap="none">
                <a:solidFill>
                  <a:srgbClr val="000000"/>
                </a:solidFill>
                <a:latin typeface="Arial"/>
                <a:ea typeface="Arial"/>
                <a:cs typeface="Arial"/>
                <a:sym typeface="Arial"/>
              </a:endParaRPr>
            </a:p>
          </p:txBody>
        </p:sp>
      </p:grpSp>
      <p:grpSp>
        <p:nvGrpSpPr>
          <p:cNvPr id="3414" name="Google Shape;3414;p91"/>
          <p:cNvGrpSpPr/>
          <p:nvPr/>
        </p:nvGrpSpPr>
        <p:grpSpPr>
          <a:xfrm>
            <a:off x="698963" y="2698313"/>
            <a:ext cx="2048025" cy="369300"/>
            <a:chOff x="5754100" y="1512513"/>
            <a:chExt cx="2048025" cy="369300"/>
          </a:xfrm>
        </p:grpSpPr>
        <p:pic>
          <p:nvPicPr>
            <p:cNvPr id="3415" name="Google Shape;3415;p91"/>
            <p:cNvPicPr preferRelativeResize="0"/>
            <p:nvPr/>
          </p:nvPicPr>
          <p:blipFill rotWithShape="1">
            <a:blip r:embed="rId7">
              <a:alphaModFix/>
            </a:blip>
            <a:srcRect/>
            <a:stretch/>
          </p:blipFill>
          <p:spPr>
            <a:xfrm>
              <a:off x="5754100" y="1557350"/>
              <a:ext cx="1609725" cy="266700"/>
            </a:xfrm>
            <a:prstGeom prst="rect">
              <a:avLst/>
            </a:prstGeom>
            <a:noFill/>
            <a:ln>
              <a:noFill/>
            </a:ln>
          </p:spPr>
        </p:pic>
        <p:pic>
          <p:nvPicPr>
            <p:cNvPr id="3416" name="Google Shape;3416;p91"/>
            <p:cNvPicPr preferRelativeResize="0"/>
            <p:nvPr/>
          </p:nvPicPr>
          <p:blipFill rotWithShape="1">
            <a:blip r:embed="rId8">
              <a:alphaModFix/>
            </a:blip>
            <a:srcRect/>
            <a:stretch/>
          </p:blipFill>
          <p:spPr>
            <a:xfrm>
              <a:off x="6297025" y="1585925"/>
              <a:ext cx="1066800" cy="209550"/>
            </a:xfrm>
            <a:prstGeom prst="rect">
              <a:avLst/>
            </a:prstGeom>
            <a:noFill/>
            <a:ln>
              <a:noFill/>
            </a:ln>
          </p:spPr>
        </p:pic>
        <p:sp>
          <p:nvSpPr>
            <p:cNvPr id="3417" name="Google Shape;3417;p91"/>
            <p:cNvSpPr txBox="1"/>
            <p:nvPr/>
          </p:nvSpPr>
          <p:spPr>
            <a:xfrm>
              <a:off x="6297025" y="1512513"/>
              <a:ext cx="1505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t>Sellar_1</a:t>
              </a:r>
              <a:endParaRPr sz="1200" b="0" i="0" u="none" strike="noStrike" cap="none">
                <a:solidFill>
                  <a:srgbClr val="000000"/>
                </a:solidFill>
                <a:latin typeface="Arial"/>
                <a:ea typeface="Arial"/>
                <a:cs typeface="Arial"/>
                <a:sym typeface="Arial"/>
              </a:endParaRPr>
            </a:p>
          </p:txBody>
        </p:sp>
      </p:grpSp>
      <p:grpSp>
        <p:nvGrpSpPr>
          <p:cNvPr id="3418" name="Google Shape;3418;p91"/>
          <p:cNvGrpSpPr/>
          <p:nvPr/>
        </p:nvGrpSpPr>
        <p:grpSpPr>
          <a:xfrm>
            <a:off x="697738" y="2963675"/>
            <a:ext cx="2048025" cy="369300"/>
            <a:chOff x="5754100" y="1506050"/>
            <a:chExt cx="2048025" cy="369300"/>
          </a:xfrm>
        </p:grpSpPr>
        <p:pic>
          <p:nvPicPr>
            <p:cNvPr id="3419" name="Google Shape;3419;p91"/>
            <p:cNvPicPr preferRelativeResize="0"/>
            <p:nvPr/>
          </p:nvPicPr>
          <p:blipFill rotWithShape="1">
            <a:blip r:embed="rId7">
              <a:alphaModFix/>
            </a:blip>
            <a:srcRect/>
            <a:stretch/>
          </p:blipFill>
          <p:spPr>
            <a:xfrm>
              <a:off x="5754100" y="1557350"/>
              <a:ext cx="1609725" cy="266700"/>
            </a:xfrm>
            <a:prstGeom prst="rect">
              <a:avLst/>
            </a:prstGeom>
            <a:noFill/>
            <a:ln>
              <a:noFill/>
            </a:ln>
          </p:spPr>
        </p:pic>
        <p:pic>
          <p:nvPicPr>
            <p:cNvPr id="3420" name="Google Shape;3420;p91"/>
            <p:cNvPicPr preferRelativeResize="0"/>
            <p:nvPr/>
          </p:nvPicPr>
          <p:blipFill rotWithShape="1">
            <a:blip r:embed="rId8">
              <a:alphaModFix/>
            </a:blip>
            <a:srcRect/>
            <a:stretch/>
          </p:blipFill>
          <p:spPr>
            <a:xfrm>
              <a:off x="6297025" y="1585925"/>
              <a:ext cx="1066800" cy="209550"/>
            </a:xfrm>
            <a:prstGeom prst="rect">
              <a:avLst/>
            </a:prstGeom>
            <a:noFill/>
            <a:ln>
              <a:noFill/>
            </a:ln>
          </p:spPr>
        </p:pic>
        <p:sp>
          <p:nvSpPr>
            <p:cNvPr id="3421" name="Google Shape;3421;p91"/>
            <p:cNvSpPr txBox="1"/>
            <p:nvPr/>
          </p:nvSpPr>
          <p:spPr>
            <a:xfrm>
              <a:off x="6297025" y="1506050"/>
              <a:ext cx="1505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t>Sellar_2</a:t>
              </a:r>
              <a:endParaRPr sz="1200" b="0" i="0" u="none" strike="noStrike" cap="none">
                <a:solidFill>
                  <a:srgbClr val="000000"/>
                </a:solidFill>
                <a:latin typeface="Arial"/>
                <a:ea typeface="Arial"/>
                <a:cs typeface="Arial"/>
                <a:sym typeface="Arial"/>
              </a:endParaRPr>
            </a:p>
          </p:txBody>
        </p:sp>
      </p:grpSp>
      <p:grpSp>
        <p:nvGrpSpPr>
          <p:cNvPr id="3422" name="Google Shape;3422;p91"/>
          <p:cNvGrpSpPr/>
          <p:nvPr/>
        </p:nvGrpSpPr>
        <p:grpSpPr>
          <a:xfrm>
            <a:off x="701350" y="3284950"/>
            <a:ext cx="2043263" cy="369300"/>
            <a:chOff x="5822325" y="2222475"/>
            <a:chExt cx="2043263" cy="369300"/>
          </a:xfrm>
        </p:grpSpPr>
        <p:pic>
          <p:nvPicPr>
            <p:cNvPr id="3423" name="Google Shape;3423;p91"/>
            <p:cNvPicPr preferRelativeResize="0"/>
            <p:nvPr/>
          </p:nvPicPr>
          <p:blipFill rotWithShape="1">
            <a:blip r:embed="rId9">
              <a:alphaModFix/>
            </a:blip>
            <a:srcRect/>
            <a:stretch/>
          </p:blipFill>
          <p:spPr>
            <a:xfrm>
              <a:off x="5822325" y="2222475"/>
              <a:ext cx="1885950" cy="304800"/>
            </a:xfrm>
            <a:prstGeom prst="rect">
              <a:avLst/>
            </a:prstGeom>
            <a:noFill/>
            <a:ln>
              <a:noFill/>
            </a:ln>
          </p:spPr>
        </p:pic>
        <p:pic>
          <p:nvPicPr>
            <p:cNvPr id="3424" name="Google Shape;3424;p91"/>
            <p:cNvPicPr preferRelativeResize="0"/>
            <p:nvPr/>
          </p:nvPicPr>
          <p:blipFill rotWithShape="1">
            <a:blip r:embed="rId10">
              <a:alphaModFix/>
            </a:blip>
            <a:srcRect/>
            <a:stretch/>
          </p:blipFill>
          <p:spPr>
            <a:xfrm>
              <a:off x="6360506" y="2274875"/>
              <a:ext cx="1192175" cy="200025"/>
            </a:xfrm>
            <a:prstGeom prst="rect">
              <a:avLst/>
            </a:prstGeom>
            <a:noFill/>
            <a:ln>
              <a:noFill/>
            </a:ln>
          </p:spPr>
        </p:pic>
        <p:sp>
          <p:nvSpPr>
            <p:cNvPr id="3425" name="Google Shape;3425;p91"/>
            <p:cNvSpPr txBox="1"/>
            <p:nvPr/>
          </p:nvSpPr>
          <p:spPr>
            <a:xfrm>
              <a:off x="6360488" y="2222475"/>
              <a:ext cx="1505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t>Sellar_3</a:t>
              </a:r>
              <a:endParaRPr sz="1200" b="0" i="0" u="none" strike="noStrike" cap="none">
                <a:solidFill>
                  <a:srgbClr val="000000"/>
                </a:solidFill>
                <a:latin typeface="Arial"/>
                <a:ea typeface="Arial"/>
                <a:cs typeface="Arial"/>
                <a:sym typeface="Arial"/>
              </a:endParaRPr>
            </a:p>
          </p:txBody>
        </p:sp>
      </p:grpSp>
      <p:grpSp>
        <p:nvGrpSpPr>
          <p:cNvPr id="3426" name="Google Shape;3426;p91"/>
          <p:cNvGrpSpPr/>
          <p:nvPr/>
        </p:nvGrpSpPr>
        <p:grpSpPr>
          <a:xfrm>
            <a:off x="519875" y="3574125"/>
            <a:ext cx="2022400" cy="369300"/>
            <a:chOff x="6847825" y="1912500"/>
            <a:chExt cx="2022400" cy="369300"/>
          </a:xfrm>
        </p:grpSpPr>
        <p:pic>
          <p:nvPicPr>
            <p:cNvPr id="3427" name="Google Shape;3427;p91"/>
            <p:cNvPicPr preferRelativeResize="0"/>
            <p:nvPr/>
          </p:nvPicPr>
          <p:blipFill rotWithShape="1">
            <a:blip r:embed="rId5">
              <a:alphaModFix/>
            </a:blip>
            <a:srcRect/>
            <a:stretch/>
          </p:blipFill>
          <p:spPr>
            <a:xfrm>
              <a:off x="6847825" y="1978075"/>
              <a:ext cx="1524000" cy="238125"/>
            </a:xfrm>
            <a:prstGeom prst="rect">
              <a:avLst/>
            </a:prstGeom>
            <a:noFill/>
            <a:ln>
              <a:noFill/>
            </a:ln>
          </p:spPr>
        </p:pic>
        <p:pic>
          <p:nvPicPr>
            <p:cNvPr id="3428" name="Google Shape;3428;p91"/>
            <p:cNvPicPr preferRelativeResize="0"/>
            <p:nvPr/>
          </p:nvPicPr>
          <p:blipFill rotWithShape="1">
            <a:blip r:embed="rId6">
              <a:alphaModFix/>
            </a:blip>
            <a:srcRect/>
            <a:stretch/>
          </p:blipFill>
          <p:spPr>
            <a:xfrm>
              <a:off x="7424250" y="2001888"/>
              <a:ext cx="800100" cy="190500"/>
            </a:xfrm>
            <a:prstGeom prst="rect">
              <a:avLst/>
            </a:prstGeom>
            <a:noFill/>
            <a:ln>
              <a:noFill/>
            </a:ln>
          </p:spPr>
        </p:pic>
        <p:sp>
          <p:nvSpPr>
            <p:cNvPr id="3429" name="Google Shape;3429;p91"/>
            <p:cNvSpPr txBox="1"/>
            <p:nvPr/>
          </p:nvSpPr>
          <p:spPr>
            <a:xfrm>
              <a:off x="7365125" y="1912500"/>
              <a:ext cx="1505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t>Studies</a:t>
              </a:r>
              <a:endParaRPr sz="1200" b="0" i="0" u="none" strike="noStrike" cap="none">
                <a:solidFill>
                  <a:srgbClr val="000000"/>
                </a:solidFill>
                <a:latin typeface="Arial"/>
                <a:ea typeface="Arial"/>
                <a:cs typeface="Arial"/>
                <a:sym typeface="Arial"/>
              </a:endParaRPr>
            </a:p>
          </p:txBody>
        </p:sp>
      </p:grpSp>
      <p:grpSp>
        <p:nvGrpSpPr>
          <p:cNvPr id="3430" name="Google Shape;3430;p91"/>
          <p:cNvGrpSpPr/>
          <p:nvPr/>
        </p:nvGrpSpPr>
        <p:grpSpPr>
          <a:xfrm>
            <a:off x="723113" y="3813363"/>
            <a:ext cx="2048025" cy="369300"/>
            <a:chOff x="5754100" y="1512513"/>
            <a:chExt cx="2048025" cy="369300"/>
          </a:xfrm>
        </p:grpSpPr>
        <p:pic>
          <p:nvPicPr>
            <p:cNvPr id="3431" name="Google Shape;3431;p91"/>
            <p:cNvPicPr preferRelativeResize="0"/>
            <p:nvPr/>
          </p:nvPicPr>
          <p:blipFill rotWithShape="1">
            <a:blip r:embed="rId7">
              <a:alphaModFix/>
            </a:blip>
            <a:srcRect/>
            <a:stretch/>
          </p:blipFill>
          <p:spPr>
            <a:xfrm>
              <a:off x="5754100" y="1557350"/>
              <a:ext cx="1609725" cy="266700"/>
            </a:xfrm>
            <a:prstGeom prst="rect">
              <a:avLst/>
            </a:prstGeom>
            <a:noFill/>
            <a:ln>
              <a:noFill/>
            </a:ln>
          </p:spPr>
        </p:pic>
        <p:pic>
          <p:nvPicPr>
            <p:cNvPr id="3432" name="Google Shape;3432;p91"/>
            <p:cNvPicPr preferRelativeResize="0"/>
            <p:nvPr/>
          </p:nvPicPr>
          <p:blipFill rotWithShape="1">
            <a:blip r:embed="rId8">
              <a:alphaModFix/>
            </a:blip>
            <a:srcRect/>
            <a:stretch/>
          </p:blipFill>
          <p:spPr>
            <a:xfrm>
              <a:off x="6297025" y="1585925"/>
              <a:ext cx="1066800" cy="209550"/>
            </a:xfrm>
            <a:prstGeom prst="rect">
              <a:avLst/>
            </a:prstGeom>
            <a:noFill/>
            <a:ln>
              <a:noFill/>
            </a:ln>
          </p:spPr>
        </p:pic>
        <p:sp>
          <p:nvSpPr>
            <p:cNvPr id="3433" name="Google Shape;3433;p91"/>
            <p:cNvSpPr txBox="1"/>
            <p:nvPr/>
          </p:nvSpPr>
          <p:spPr>
            <a:xfrm>
              <a:off x="6297025" y="1512513"/>
              <a:ext cx="1505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t>Simple run</a:t>
              </a:r>
              <a:endParaRPr sz="1200" b="0" i="0" u="none" strike="noStrike" cap="none">
                <a:solidFill>
                  <a:srgbClr val="000000"/>
                </a:solidFill>
                <a:latin typeface="Arial"/>
                <a:ea typeface="Arial"/>
                <a:cs typeface="Arial"/>
                <a:sym typeface="Arial"/>
              </a:endParaRPr>
            </a:p>
          </p:txBody>
        </p:sp>
      </p:grpSp>
      <p:grpSp>
        <p:nvGrpSpPr>
          <p:cNvPr id="3434" name="Google Shape;3434;p91"/>
          <p:cNvGrpSpPr/>
          <p:nvPr/>
        </p:nvGrpSpPr>
        <p:grpSpPr>
          <a:xfrm>
            <a:off x="724338" y="5498900"/>
            <a:ext cx="2048025" cy="369300"/>
            <a:chOff x="5754100" y="1506050"/>
            <a:chExt cx="2048025" cy="369300"/>
          </a:xfrm>
        </p:grpSpPr>
        <p:pic>
          <p:nvPicPr>
            <p:cNvPr id="3435" name="Google Shape;3435;p91"/>
            <p:cNvPicPr preferRelativeResize="0"/>
            <p:nvPr/>
          </p:nvPicPr>
          <p:blipFill rotWithShape="1">
            <a:blip r:embed="rId7">
              <a:alphaModFix/>
            </a:blip>
            <a:srcRect/>
            <a:stretch/>
          </p:blipFill>
          <p:spPr>
            <a:xfrm>
              <a:off x="5754100" y="1557350"/>
              <a:ext cx="1609725" cy="266700"/>
            </a:xfrm>
            <a:prstGeom prst="rect">
              <a:avLst/>
            </a:prstGeom>
            <a:noFill/>
            <a:ln>
              <a:noFill/>
            </a:ln>
          </p:spPr>
        </p:pic>
        <p:pic>
          <p:nvPicPr>
            <p:cNvPr id="3436" name="Google Shape;3436;p91"/>
            <p:cNvPicPr preferRelativeResize="0"/>
            <p:nvPr/>
          </p:nvPicPr>
          <p:blipFill rotWithShape="1">
            <a:blip r:embed="rId8">
              <a:alphaModFix/>
            </a:blip>
            <a:srcRect/>
            <a:stretch/>
          </p:blipFill>
          <p:spPr>
            <a:xfrm>
              <a:off x="6297025" y="1585925"/>
              <a:ext cx="1066800" cy="209550"/>
            </a:xfrm>
            <a:prstGeom prst="rect">
              <a:avLst/>
            </a:prstGeom>
            <a:noFill/>
            <a:ln>
              <a:noFill/>
            </a:ln>
          </p:spPr>
        </p:pic>
        <p:sp>
          <p:nvSpPr>
            <p:cNvPr id="3437" name="Google Shape;3437;p91"/>
            <p:cNvSpPr txBox="1"/>
            <p:nvPr/>
          </p:nvSpPr>
          <p:spPr>
            <a:xfrm>
              <a:off x="6297025" y="1506050"/>
              <a:ext cx="1505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t>Custom DoE</a:t>
              </a:r>
              <a:endParaRPr sz="1200" b="0" i="0" u="none" strike="noStrike" cap="none">
                <a:solidFill>
                  <a:srgbClr val="000000"/>
                </a:solidFill>
                <a:latin typeface="Arial"/>
                <a:ea typeface="Arial"/>
                <a:cs typeface="Arial"/>
                <a:sym typeface="Arial"/>
              </a:endParaRPr>
            </a:p>
          </p:txBody>
        </p:sp>
      </p:grpSp>
      <p:grpSp>
        <p:nvGrpSpPr>
          <p:cNvPr id="3438" name="Google Shape;3438;p91"/>
          <p:cNvGrpSpPr/>
          <p:nvPr/>
        </p:nvGrpSpPr>
        <p:grpSpPr>
          <a:xfrm>
            <a:off x="725500" y="5811625"/>
            <a:ext cx="2043263" cy="369300"/>
            <a:chOff x="5822325" y="2222475"/>
            <a:chExt cx="2043263" cy="369300"/>
          </a:xfrm>
        </p:grpSpPr>
        <p:pic>
          <p:nvPicPr>
            <p:cNvPr id="3439" name="Google Shape;3439;p91"/>
            <p:cNvPicPr preferRelativeResize="0"/>
            <p:nvPr/>
          </p:nvPicPr>
          <p:blipFill rotWithShape="1">
            <a:blip r:embed="rId9">
              <a:alphaModFix/>
            </a:blip>
            <a:srcRect/>
            <a:stretch/>
          </p:blipFill>
          <p:spPr>
            <a:xfrm>
              <a:off x="5822325" y="2222475"/>
              <a:ext cx="1885950" cy="304800"/>
            </a:xfrm>
            <a:prstGeom prst="rect">
              <a:avLst/>
            </a:prstGeom>
            <a:noFill/>
            <a:ln>
              <a:noFill/>
            </a:ln>
          </p:spPr>
        </p:pic>
        <p:pic>
          <p:nvPicPr>
            <p:cNvPr id="3440" name="Google Shape;3440;p91"/>
            <p:cNvPicPr preferRelativeResize="0"/>
            <p:nvPr/>
          </p:nvPicPr>
          <p:blipFill rotWithShape="1">
            <a:blip r:embed="rId10">
              <a:alphaModFix/>
            </a:blip>
            <a:srcRect/>
            <a:stretch/>
          </p:blipFill>
          <p:spPr>
            <a:xfrm>
              <a:off x="6360506" y="2274875"/>
              <a:ext cx="1192175" cy="200025"/>
            </a:xfrm>
            <a:prstGeom prst="rect">
              <a:avLst/>
            </a:prstGeom>
            <a:noFill/>
            <a:ln>
              <a:noFill/>
            </a:ln>
          </p:spPr>
        </p:pic>
        <p:sp>
          <p:nvSpPr>
            <p:cNvPr id="3441" name="Google Shape;3441;p91"/>
            <p:cNvSpPr txBox="1"/>
            <p:nvPr/>
          </p:nvSpPr>
          <p:spPr>
            <a:xfrm>
              <a:off x="6360488" y="2222475"/>
              <a:ext cx="1505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t>Sensibility</a:t>
              </a:r>
              <a:endParaRPr sz="1200" b="0" i="0" u="none" strike="noStrike" cap="none">
                <a:solidFill>
                  <a:srgbClr val="000000"/>
                </a:solidFill>
                <a:latin typeface="Arial"/>
                <a:ea typeface="Arial"/>
                <a:cs typeface="Arial"/>
                <a:sym typeface="Arial"/>
              </a:endParaRPr>
            </a:p>
          </p:txBody>
        </p:sp>
      </p:grpSp>
      <p:pic>
        <p:nvPicPr>
          <p:cNvPr id="3442" name="Google Shape;3442;p91"/>
          <p:cNvPicPr preferRelativeResize="0"/>
          <p:nvPr/>
        </p:nvPicPr>
        <p:blipFill rotWithShape="1">
          <a:blip r:embed="rId11">
            <a:alphaModFix/>
          </a:blip>
          <a:srcRect/>
          <a:stretch/>
        </p:blipFill>
        <p:spPr>
          <a:xfrm>
            <a:off x="495725" y="2692762"/>
            <a:ext cx="266700" cy="1041050"/>
          </a:xfrm>
          <a:prstGeom prst="rect">
            <a:avLst/>
          </a:prstGeom>
          <a:noFill/>
          <a:ln>
            <a:noFill/>
          </a:ln>
        </p:spPr>
      </p:pic>
      <p:pic>
        <p:nvPicPr>
          <p:cNvPr id="3443" name="Google Shape;3443;p91"/>
          <p:cNvPicPr preferRelativeResize="0"/>
          <p:nvPr/>
        </p:nvPicPr>
        <p:blipFill>
          <a:blip r:embed="rId12">
            <a:alphaModFix/>
          </a:blip>
          <a:stretch>
            <a:fillRect/>
          </a:stretch>
        </p:blipFill>
        <p:spPr>
          <a:xfrm>
            <a:off x="848150" y="3688265"/>
            <a:ext cx="266700" cy="207710"/>
          </a:xfrm>
          <a:prstGeom prst="rect">
            <a:avLst/>
          </a:prstGeom>
          <a:noFill/>
          <a:ln>
            <a:noFill/>
          </a:ln>
        </p:spPr>
      </p:pic>
      <p:pic>
        <p:nvPicPr>
          <p:cNvPr id="3444" name="Google Shape;3444;p91"/>
          <p:cNvPicPr preferRelativeResize="0"/>
          <p:nvPr/>
        </p:nvPicPr>
        <p:blipFill rotWithShape="1">
          <a:blip r:embed="rId12">
            <a:alphaModFix/>
          </a:blip>
          <a:srcRect r="40821"/>
          <a:stretch/>
        </p:blipFill>
        <p:spPr>
          <a:xfrm>
            <a:off x="1114850" y="3909200"/>
            <a:ext cx="157825" cy="207700"/>
          </a:xfrm>
          <a:prstGeom prst="rect">
            <a:avLst/>
          </a:prstGeom>
          <a:noFill/>
          <a:ln>
            <a:noFill/>
          </a:ln>
        </p:spPr>
      </p:pic>
      <p:pic>
        <p:nvPicPr>
          <p:cNvPr id="3445" name="Google Shape;3445;p91"/>
          <p:cNvPicPr preferRelativeResize="0"/>
          <p:nvPr/>
        </p:nvPicPr>
        <p:blipFill rotWithShape="1">
          <a:blip r:embed="rId12">
            <a:alphaModFix/>
          </a:blip>
          <a:srcRect r="40821"/>
          <a:stretch/>
        </p:blipFill>
        <p:spPr>
          <a:xfrm>
            <a:off x="1114175" y="5602813"/>
            <a:ext cx="157825" cy="207700"/>
          </a:xfrm>
          <a:prstGeom prst="rect">
            <a:avLst/>
          </a:prstGeom>
          <a:noFill/>
          <a:ln>
            <a:noFill/>
          </a:ln>
        </p:spPr>
      </p:pic>
      <p:pic>
        <p:nvPicPr>
          <p:cNvPr id="3446" name="Google Shape;3446;p91"/>
          <p:cNvPicPr preferRelativeResize="0"/>
          <p:nvPr/>
        </p:nvPicPr>
        <p:blipFill rotWithShape="1">
          <a:blip r:embed="rId12">
            <a:alphaModFix/>
          </a:blip>
          <a:srcRect r="40821"/>
          <a:stretch/>
        </p:blipFill>
        <p:spPr>
          <a:xfrm>
            <a:off x="1114850" y="5889700"/>
            <a:ext cx="157825" cy="207700"/>
          </a:xfrm>
          <a:prstGeom prst="rect">
            <a:avLst/>
          </a:prstGeom>
          <a:noFill/>
          <a:ln>
            <a:noFill/>
          </a:ln>
        </p:spPr>
      </p:pic>
      <p:pic>
        <p:nvPicPr>
          <p:cNvPr id="3447" name="Google Shape;3447;p91"/>
          <p:cNvPicPr preferRelativeResize="0"/>
          <p:nvPr/>
        </p:nvPicPr>
        <p:blipFill rotWithShape="1">
          <a:blip r:embed="rId13">
            <a:alphaModFix/>
          </a:blip>
          <a:srcRect r="30666" b="10"/>
          <a:stretch/>
        </p:blipFill>
        <p:spPr>
          <a:xfrm>
            <a:off x="725500" y="2258721"/>
            <a:ext cx="157825" cy="277203"/>
          </a:xfrm>
          <a:prstGeom prst="rect">
            <a:avLst/>
          </a:prstGeom>
          <a:noFill/>
          <a:ln>
            <a:noFill/>
          </a:ln>
        </p:spPr>
      </p:pic>
      <p:grpSp>
        <p:nvGrpSpPr>
          <p:cNvPr id="3448" name="Google Shape;3448;p91"/>
          <p:cNvGrpSpPr/>
          <p:nvPr/>
        </p:nvGrpSpPr>
        <p:grpSpPr>
          <a:xfrm>
            <a:off x="880675" y="2557774"/>
            <a:ext cx="266700" cy="235225"/>
            <a:chOff x="4284525" y="3311386"/>
            <a:chExt cx="266700" cy="235225"/>
          </a:xfrm>
        </p:grpSpPr>
        <p:pic>
          <p:nvPicPr>
            <p:cNvPr id="3449" name="Google Shape;3449;p91"/>
            <p:cNvPicPr preferRelativeResize="0"/>
            <p:nvPr/>
          </p:nvPicPr>
          <p:blipFill>
            <a:blip r:embed="rId12">
              <a:alphaModFix/>
            </a:blip>
            <a:stretch>
              <a:fillRect/>
            </a:stretch>
          </p:blipFill>
          <p:spPr>
            <a:xfrm>
              <a:off x="4284525" y="3325140"/>
              <a:ext cx="266700" cy="207710"/>
            </a:xfrm>
            <a:prstGeom prst="rect">
              <a:avLst/>
            </a:prstGeom>
            <a:noFill/>
            <a:ln>
              <a:noFill/>
            </a:ln>
          </p:spPr>
        </p:pic>
        <p:pic>
          <p:nvPicPr>
            <p:cNvPr id="3450" name="Google Shape;3450;p91"/>
            <p:cNvPicPr preferRelativeResize="0"/>
            <p:nvPr/>
          </p:nvPicPr>
          <p:blipFill rotWithShape="1">
            <a:blip r:embed="rId13">
              <a:alphaModFix/>
            </a:blip>
            <a:srcRect r="30666" b="10"/>
            <a:stretch/>
          </p:blipFill>
          <p:spPr>
            <a:xfrm>
              <a:off x="4299825" y="3311386"/>
              <a:ext cx="133925" cy="235225"/>
            </a:xfrm>
            <a:prstGeom prst="rect">
              <a:avLst/>
            </a:prstGeom>
            <a:noFill/>
            <a:ln>
              <a:noFill/>
            </a:ln>
          </p:spPr>
        </p:pic>
      </p:grpSp>
      <p:grpSp>
        <p:nvGrpSpPr>
          <p:cNvPr id="3451" name="Google Shape;3451;p91"/>
          <p:cNvGrpSpPr/>
          <p:nvPr/>
        </p:nvGrpSpPr>
        <p:grpSpPr>
          <a:xfrm>
            <a:off x="724338" y="4095538"/>
            <a:ext cx="2048025" cy="369300"/>
            <a:chOff x="5754100" y="1512513"/>
            <a:chExt cx="2048025" cy="369300"/>
          </a:xfrm>
        </p:grpSpPr>
        <p:pic>
          <p:nvPicPr>
            <p:cNvPr id="3452" name="Google Shape;3452;p91"/>
            <p:cNvPicPr preferRelativeResize="0"/>
            <p:nvPr/>
          </p:nvPicPr>
          <p:blipFill rotWithShape="1">
            <a:blip r:embed="rId7">
              <a:alphaModFix/>
            </a:blip>
            <a:srcRect/>
            <a:stretch/>
          </p:blipFill>
          <p:spPr>
            <a:xfrm>
              <a:off x="5754100" y="1557350"/>
              <a:ext cx="1609725" cy="266700"/>
            </a:xfrm>
            <a:prstGeom prst="rect">
              <a:avLst/>
            </a:prstGeom>
            <a:noFill/>
            <a:ln>
              <a:noFill/>
            </a:ln>
          </p:spPr>
        </p:pic>
        <p:pic>
          <p:nvPicPr>
            <p:cNvPr id="3453" name="Google Shape;3453;p91"/>
            <p:cNvPicPr preferRelativeResize="0"/>
            <p:nvPr/>
          </p:nvPicPr>
          <p:blipFill rotWithShape="1">
            <a:blip r:embed="rId8">
              <a:alphaModFix/>
            </a:blip>
            <a:srcRect/>
            <a:stretch/>
          </p:blipFill>
          <p:spPr>
            <a:xfrm>
              <a:off x="6297025" y="1585925"/>
              <a:ext cx="1066800" cy="209550"/>
            </a:xfrm>
            <a:prstGeom prst="rect">
              <a:avLst/>
            </a:prstGeom>
            <a:noFill/>
            <a:ln>
              <a:noFill/>
            </a:ln>
          </p:spPr>
        </p:pic>
        <p:sp>
          <p:nvSpPr>
            <p:cNvPr id="3454" name="Google Shape;3454;p91"/>
            <p:cNvSpPr txBox="1"/>
            <p:nvPr/>
          </p:nvSpPr>
          <p:spPr>
            <a:xfrm>
              <a:off x="6297025" y="1512513"/>
              <a:ext cx="1505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t>DoE LHS n 50</a:t>
              </a:r>
              <a:endParaRPr sz="1200" b="0" i="0" u="none" strike="noStrike" cap="none">
                <a:solidFill>
                  <a:srgbClr val="000000"/>
                </a:solidFill>
                <a:latin typeface="Arial"/>
                <a:ea typeface="Arial"/>
                <a:cs typeface="Arial"/>
                <a:sym typeface="Arial"/>
              </a:endParaRPr>
            </a:p>
          </p:txBody>
        </p:sp>
      </p:grpSp>
      <p:pic>
        <p:nvPicPr>
          <p:cNvPr id="3455" name="Google Shape;3455;p91"/>
          <p:cNvPicPr preferRelativeResize="0"/>
          <p:nvPr/>
        </p:nvPicPr>
        <p:blipFill rotWithShape="1">
          <a:blip r:embed="rId12">
            <a:alphaModFix/>
          </a:blip>
          <a:srcRect r="40821"/>
          <a:stretch/>
        </p:blipFill>
        <p:spPr>
          <a:xfrm>
            <a:off x="1116075" y="4191375"/>
            <a:ext cx="157825" cy="207700"/>
          </a:xfrm>
          <a:prstGeom prst="rect">
            <a:avLst/>
          </a:prstGeom>
          <a:noFill/>
          <a:ln>
            <a:noFill/>
          </a:ln>
        </p:spPr>
      </p:pic>
      <p:grpSp>
        <p:nvGrpSpPr>
          <p:cNvPr id="3456" name="Google Shape;3456;p91"/>
          <p:cNvGrpSpPr/>
          <p:nvPr/>
        </p:nvGrpSpPr>
        <p:grpSpPr>
          <a:xfrm>
            <a:off x="723125" y="4341788"/>
            <a:ext cx="2048025" cy="369300"/>
            <a:chOff x="5754100" y="1512513"/>
            <a:chExt cx="2048025" cy="369300"/>
          </a:xfrm>
        </p:grpSpPr>
        <p:pic>
          <p:nvPicPr>
            <p:cNvPr id="3457" name="Google Shape;3457;p91"/>
            <p:cNvPicPr preferRelativeResize="0"/>
            <p:nvPr/>
          </p:nvPicPr>
          <p:blipFill rotWithShape="1">
            <a:blip r:embed="rId7">
              <a:alphaModFix/>
            </a:blip>
            <a:srcRect/>
            <a:stretch/>
          </p:blipFill>
          <p:spPr>
            <a:xfrm>
              <a:off x="5754100" y="1557350"/>
              <a:ext cx="1609725" cy="266700"/>
            </a:xfrm>
            <a:prstGeom prst="rect">
              <a:avLst/>
            </a:prstGeom>
            <a:noFill/>
            <a:ln>
              <a:noFill/>
            </a:ln>
          </p:spPr>
        </p:pic>
        <p:pic>
          <p:nvPicPr>
            <p:cNvPr id="3458" name="Google Shape;3458;p91"/>
            <p:cNvPicPr preferRelativeResize="0"/>
            <p:nvPr/>
          </p:nvPicPr>
          <p:blipFill rotWithShape="1">
            <a:blip r:embed="rId8">
              <a:alphaModFix/>
            </a:blip>
            <a:srcRect/>
            <a:stretch/>
          </p:blipFill>
          <p:spPr>
            <a:xfrm>
              <a:off x="6297025" y="1585925"/>
              <a:ext cx="1066800" cy="209550"/>
            </a:xfrm>
            <a:prstGeom prst="rect">
              <a:avLst/>
            </a:prstGeom>
            <a:noFill/>
            <a:ln>
              <a:noFill/>
            </a:ln>
          </p:spPr>
        </p:pic>
        <p:sp>
          <p:nvSpPr>
            <p:cNvPr id="3459" name="Google Shape;3459;p91"/>
            <p:cNvSpPr txBox="1"/>
            <p:nvPr/>
          </p:nvSpPr>
          <p:spPr>
            <a:xfrm>
              <a:off x="6297025" y="1512513"/>
              <a:ext cx="1505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t>DoE LHS n 100</a:t>
              </a:r>
              <a:endParaRPr sz="1200" b="0" i="0" u="none" strike="noStrike" cap="none">
                <a:solidFill>
                  <a:srgbClr val="000000"/>
                </a:solidFill>
                <a:latin typeface="Arial"/>
                <a:ea typeface="Arial"/>
                <a:cs typeface="Arial"/>
                <a:sym typeface="Arial"/>
              </a:endParaRPr>
            </a:p>
          </p:txBody>
        </p:sp>
      </p:grpSp>
      <p:pic>
        <p:nvPicPr>
          <p:cNvPr id="3460" name="Google Shape;3460;p91"/>
          <p:cNvPicPr preferRelativeResize="0"/>
          <p:nvPr/>
        </p:nvPicPr>
        <p:blipFill rotWithShape="1">
          <a:blip r:embed="rId12">
            <a:alphaModFix/>
          </a:blip>
          <a:srcRect r="40821"/>
          <a:stretch/>
        </p:blipFill>
        <p:spPr>
          <a:xfrm>
            <a:off x="1114862" y="4437625"/>
            <a:ext cx="157825" cy="207700"/>
          </a:xfrm>
          <a:prstGeom prst="rect">
            <a:avLst/>
          </a:prstGeom>
          <a:noFill/>
          <a:ln>
            <a:noFill/>
          </a:ln>
        </p:spPr>
      </p:pic>
      <p:grpSp>
        <p:nvGrpSpPr>
          <p:cNvPr id="3461" name="Google Shape;3461;p91"/>
          <p:cNvGrpSpPr/>
          <p:nvPr/>
        </p:nvGrpSpPr>
        <p:grpSpPr>
          <a:xfrm>
            <a:off x="724350" y="4564525"/>
            <a:ext cx="2365725" cy="369300"/>
            <a:chOff x="5754100" y="1512513"/>
            <a:chExt cx="2365725" cy="369300"/>
          </a:xfrm>
        </p:grpSpPr>
        <p:pic>
          <p:nvPicPr>
            <p:cNvPr id="3462" name="Google Shape;3462;p91"/>
            <p:cNvPicPr preferRelativeResize="0"/>
            <p:nvPr/>
          </p:nvPicPr>
          <p:blipFill rotWithShape="1">
            <a:blip r:embed="rId7">
              <a:alphaModFix/>
            </a:blip>
            <a:srcRect/>
            <a:stretch/>
          </p:blipFill>
          <p:spPr>
            <a:xfrm>
              <a:off x="5754100" y="1557350"/>
              <a:ext cx="1609725" cy="266700"/>
            </a:xfrm>
            <a:prstGeom prst="rect">
              <a:avLst/>
            </a:prstGeom>
            <a:noFill/>
            <a:ln>
              <a:noFill/>
            </a:ln>
          </p:spPr>
        </p:pic>
        <p:pic>
          <p:nvPicPr>
            <p:cNvPr id="3463" name="Google Shape;3463;p91"/>
            <p:cNvPicPr preferRelativeResize="0"/>
            <p:nvPr/>
          </p:nvPicPr>
          <p:blipFill rotWithShape="1">
            <a:blip r:embed="rId8">
              <a:alphaModFix/>
            </a:blip>
            <a:srcRect/>
            <a:stretch/>
          </p:blipFill>
          <p:spPr>
            <a:xfrm>
              <a:off x="6297025" y="1585925"/>
              <a:ext cx="1066800" cy="209550"/>
            </a:xfrm>
            <a:prstGeom prst="rect">
              <a:avLst/>
            </a:prstGeom>
            <a:noFill/>
            <a:ln>
              <a:noFill/>
            </a:ln>
          </p:spPr>
        </p:pic>
        <p:sp>
          <p:nvSpPr>
            <p:cNvPr id="3464" name="Google Shape;3464;p91"/>
            <p:cNvSpPr txBox="1"/>
            <p:nvPr/>
          </p:nvSpPr>
          <p:spPr>
            <a:xfrm>
              <a:off x="6297025" y="1512513"/>
              <a:ext cx="1822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200"/>
                <a:buFont typeface="Arial"/>
                <a:buNone/>
              </a:pPr>
              <a:r>
                <a:rPr lang="en-US" sz="1200">
                  <a:solidFill>
                    <a:schemeClr val="dk1"/>
                  </a:solidFill>
                </a:rPr>
                <a:t>MDO MDF SLSQP 20</a:t>
              </a:r>
              <a:endParaRPr sz="1200" b="0" i="0" u="none" strike="noStrike" cap="none">
                <a:solidFill>
                  <a:srgbClr val="000000"/>
                </a:solidFill>
                <a:latin typeface="Arial"/>
                <a:ea typeface="Arial"/>
                <a:cs typeface="Arial"/>
                <a:sym typeface="Arial"/>
              </a:endParaRPr>
            </a:p>
          </p:txBody>
        </p:sp>
      </p:grpSp>
      <p:pic>
        <p:nvPicPr>
          <p:cNvPr id="3465" name="Google Shape;3465;p91"/>
          <p:cNvPicPr preferRelativeResize="0"/>
          <p:nvPr/>
        </p:nvPicPr>
        <p:blipFill rotWithShape="1">
          <a:blip r:embed="rId12">
            <a:alphaModFix/>
          </a:blip>
          <a:srcRect r="40821"/>
          <a:stretch/>
        </p:blipFill>
        <p:spPr>
          <a:xfrm>
            <a:off x="1116087" y="4660363"/>
            <a:ext cx="157825" cy="207700"/>
          </a:xfrm>
          <a:prstGeom prst="rect">
            <a:avLst/>
          </a:prstGeom>
          <a:noFill/>
          <a:ln>
            <a:noFill/>
          </a:ln>
        </p:spPr>
      </p:pic>
      <p:grpSp>
        <p:nvGrpSpPr>
          <p:cNvPr id="3466" name="Google Shape;3466;p91"/>
          <p:cNvGrpSpPr/>
          <p:nvPr/>
        </p:nvGrpSpPr>
        <p:grpSpPr>
          <a:xfrm>
            <a:off x="724350" y="4784513"/>
            <a:ext cx="2048025" cy="369300"/>
            <a:chOff x="5754100" y="1512513"/>
            <a:chExt cx="2048025" cy="369300"/>
          </a:xfrm>
        </p:grpSpPr>
        <p:pic>
          <p:nvPicPr>
            <p:cNvPr id="3467" name="Google Shape;3467;p91"/>
            <p:cNvPicPr preferRelativeResize="0"/>
            <p:nvPr/>
          </p:nvPicPr>
          <p:blipFill rotWithShape="1">
            <a:blip r:embed="rId7">
              <a:alphaModFix/>
            </a:blip>
            <a:srcRect/>
            <a:stretch/>
          </p:blipFill>
          <p:spPr>
            <a:xfrm>
              <a:off x="5754100" y="1557350"/>
              <a:ext cx="1609725" cy="266700"/>
            </a:xfrm>
            <a:prstGeom prst="rect">
              <a:avLst/>
            </a:prstGeom>
            <a:noFill/>
            <a:ln>
              <a:noFill/>
            </a:ln>
          </p:spPr>
        </p:pic>
        <p:pic>
          <p:nvPicPr>
            <p:cNvPr id="3468" name="Google Shape;3468;p91"/>
            <p:cNvPicPr preferRelativeResize="0"/>
            <p:nvPr/>
          </p:nvPicPr>
          <p:blipFill rotWithShape="1">
            <a:blip r:embed="rId8">
              <a:alphaModFix/>
            </a:blip>
            <a:srcRect/>
            <a:stretch/>
          </p:blipFill>
          <p:spPr>
            <a:xfrm>
              <a:off x="6297025" y="1585925"/>
              <a:ext cx="1066800" cy="209550"/>
            </a:xfrm>
            <a:prstGeom prst="rect">
              <a:avLst/>
            </a:prstGeom>
            <a:noFill/>
            <a:ln>
              <a:noFill/>
            </a:ln>
          </p:spPr>
        </p:pic>
        <p:sp>
          <p:nvSpPr>
            <p:cNvPr id="3469" name="Google Shape;3469;p91"/>
            <p:cNvSpPr txBox="1"/>
            <p:nvPr/>
          </p:nvSpPr>
          <p:spPr>
            <a:xfrm>
              <a:off x="6297025" y="1512513"/>
              <a:ext cx="1505100" cy="369300"/>
            </a:xfrm>
            <a:prstGeom prst="rect">
              <a:avLst/>
            </a:prstGeom>
            <a:solidFill>
              <a:srgbClr val="CFE2F3"/>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t>DoE optim LHS</a:t>
              </a:r>
              <a:endParaRPr sz="1200" b="0" i="0" u="none" strike="noStrike" cap="none">
                <a:solidFill>
                  <a:srgbClr val="000000"/>
                </a:solidFill>
                <a:latin typeface="Arial"/>
                <a:ea typeface="Arial"/>
                <a:cs typeface="Arial"/>
                <a:sym typeface="Arial"/>
              </a:endParaRPr>
            </a:p>
          </p:txBody>
        </p:sp>
      </p:grpSp>
      <p:pic>
        <p:nvPicPr>
          <p:cNvPr id="3470" name="Google Shape;3470;p91"/>
          <p:cNvPicPr preferRelativeResize="0"/>
          <p:nvPr/>
        </p:nvPicPr>
        <p:blipFill rotWithShape="1">
          <a:blip r:embed="rId12">
            <a:alphaModFix/>
          </a:blip>
          <a:srcRect r="40821"/>
          <a:stretch/>
        </p:blipFill>
        <p:spPr>
          <a:xfrm>
            <a:off x="1097212" y="4878025"/>
            <a:ext cx="157825" cy="207700"/>
          </a:xfrm>
          <a:prstGeom prst="rect">
            <a:avLst/>
          </a:prstGeom>
          <a:noFill/>
          <a:ln>
            <a:noFill/>
          </a:ln>
        </p:spPr>
      </p:pic>
      <p:grpSp>
        <p:nvGrpSpPr>
          <p:cNvPr id="3471" name="Google Shape;3471;p91"/>
          <p:cNvGrpSpPr/>
          <p:nvPr/>
        </p:nvGrpSpPr>
        <p:grpSpPr>
          <a:xfrm>
            <a:off x="724350" y="5043825"/>
            <a:ext cx="2365725" cy="369300"/>
            <a:chOff x="5754100" y="1512525"/>
            <a:chExt cx="2365725" cy="369300"/>
          </a:xfrm>
        </p:grpSpPr>
        <p:pic>
          <p:nvPicPr>
            <p:cNvPr id="3472" name="Google Shape;3472;p91"/>
            <p:cNvPicPr preferRelativeResize="0"/>
            <p:nvPr/>
          </p:nvPicPr>
          <p:blipFill rotWithShape="1">
            <a:blip r:embed="rId7">
              <a:alphaModFix/>
            </a:blip>
            <a:srcRect/>
            <a:stretch/>
          </p:blipFill>
          <p:spPr>
            <a:xfrm>
              <a:off x="5754100" y="1557350"/>
              <a:ext cx="1609725" cy="266700"/>
            </a:xfrm>
            <a:prstGeom prst="rect">
              <a:avLst/>
            </a:prstGeom>
            <a:noFill/>
            <a:ln>
              <a:noFill/>
            </a:ln>
          </p:spPr>
        </p:pic>
        <p:pic>
          <p:nvPicPr>
            <p:cNvPr id="3473" name="Google Shape;3473;p91"/>
            <p:cNvPicPr preferRelativeResize="0"/>
            <p:nvPr/>
          </p:nvPicPr>
          <p:blipFill rotWithShape="1">
            <a:blip r:embed="rId8">
              <a:alphaModFix/>
            </a:blip>
            <a:srcRect/>
            <a:stretch/>
          </p:blipFill>
          <p:spPr>
            <a:xfrm>
              <a:off x="6297025" y="1585925"/>
              <a:ext cx="1066800" cy="209550"/>
            </a:xfrm>
            <a:prstGeom prst="rect">
              <a:avLst/>
            </a:prstGeom>
            <a:noFill/>
            <a:ln>
              <a:noFill/>
            </a:ln>
          </p:spPr>
        </p:pic>
        <p:sp>
          <p:nvSpPr>
            <p:cNvPr id="3474" name="Google Shape;3474;p91"/>
            <p:cNvSpPr txBox="1"/>
            <p:nvPr/>
          </p:nvSpPr>
          <p:spPr>
            <a:xfrm>
              <a:off x="6297025" y="1512525"/>
              <a:ext cx="1822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t>DoE LHS x=1.2</a:t>
              </a:r>
              <a:endParaRPr sz="1200" b="0" i="0" u="none" strike="noStrike" cap="none">
                <a:solidFill>
                  <a:srgbClr val="000000"/>
                </a:solidFill>
                <a:latin typeface="Arial"/>
                <a:ea typeface="Arial"/>
                <a:cs typeface="Arial"/>
                <a:sym typeface="Arial"/>
              </a:endParaRPr>
            </a:p>
          </p:txBody>
        </p:sp>
      </p:grpSp>
      <p:pic>
        <p:nvPicPr>
          <p:cNvPr id="3475" name="Google Shape;3475;p91"/>
          <p:cNvPicPr preferRelativeResize="0"/>
          <p:nvPr/>
        </p:nvPicPr>
        <p:blipFill rotWithShape="1">
          <a:blip r:embed="rId12">
            <a:alphaModFix/>
          </a:blip>
          <a:srcRect r="40821"/>
          <a:stretch/>
        </p:blipFill>
        <p:spPr>
          <a:xfrm>
            <a:off x="1097212" y="5137325"/>
            <a:ext cx="157825" cy="207700"/>
          </a:xfrm>
          <a:prstGeom prst="rect">
            <a:avLst/>
          </a:prstGeom>
          <a:noFill/>
          <a:ln>
            <a:noFill/>
          </a:ln>
        </p:spPr>
      </p:pic>
      <p:grpSp>
        <p:nvGrpSpPr>
          <p:cNvPr id="3476" name="Google Shape;3476;p91"/>
          <p:cNvGrpSpPr/>
          <p:nvPr/>
        </p:nvGrpSpPr>
        <p:grpSpPr>
          <a:xfrm>
            <a:off x="723125" y="5244125"/>
            <a:ext cx="2184225" cy="369300"/>
            <a:chOff x="5754100" y="1512525"/>
            <a:chExt cx="2184225" cy="369300"/>
          </a:xfrm>
        </p:grpSpPr>
        <p:pic>
          <p:nvPicPr>
            <p:cNvPr id="3477" name="Google Shape;3477;p91"/>
            <p:cNvPicPr preferRelativeResize="0"/>
            <p:nvPr/>
          </p:nvPicPr>
          <p:blipFill rotWithShape="1">
            <a:blip r:embed="rId7">
              <a:alphaModFix/>
            </a:blip>
            <a:srcRect/>
            <a:stretch/>
          </p:blipFill>
          <p:spPr>
            <a:xfrm>
              <a:off x="5754100" y="1557350"/>
              <a:ext cx="1609725" cy="266700"/>
            </a:xfrm>
            <a:prstGeom prst="rect">
              <a:avLst/>
            </a:prstGeom>
            <a:noFill/>
            <a:ln>
              <a:noFill/>
            </a:ln>
          </p:spPr>
        </p:pic>
        <p:pic>
          <p:nvPicPr>
            <p:cNvPr id="3478" name="Google Shape;3478;p91"/>
            <p:cNvPicPr preferRelativeResize="0"/>
            <p:nvPr/>
          </p:nvPicPr>
          <p:blipFill rotWithShape="1">
            <a:blip r:embed="rId8">
              <a:alphaModFix/>
            </a:blip>
            <a:srcRect/>
            <a:stretch/>
          </p:blipFill>
          <p:spPr>
            <a:xfrm>
              <a:off x="6297025" y="1585925"/>
              <a:ext cx="1066800" cy="209550"/>
            </a:xfrm>
            <a:prstGeom prst="rect">
              <a:avLst/>
            </a:prstGeom>
            <a:noFill/>
            <a:ln>
              <a:noFill/>
            </a:ln>
          </p:spPr>
        </p:pic>
        <p:sp>
          <p:nvSpPr>
            <p:cNvPr id="3479" name="Google Shape;3479;p91"/>
            <p:cNvSpPr txBox="1"/>
            <p:nvPr/>
          </p:nvSpPr>
          <p:spPr>
            <a:xfrm>
              <a:off x="6297025" y="1512525"/>
              <a:ext cx="16413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t>DoE optim LHS x=10</a:t>
              </a:r>
              <a:endParaRPr sz="1200" b="0" i="0" u="none" strike="noStrike" cap="none">
                <a:solidFill>
                  <a:srgbClr val="000000"/>
                </a:solidFill>
                <a:latin typeface="Arial"/>
                <a:ea typeface="Arial"/>
                <a:cs typeface="Arial"/>
                <a:sym typeface="Arial"/>
              </a:endParaRPr>
            </a:p>
          </p:txBody>
        </p:sp>
      </p:grpSp>
      <p:pic>
        <p:nvPicPr>
          <p:cNvPr id="3480" name="Google Shape;3480;p91"/>
          <p:cNvPicPr preferRelativeResize="0"/>
          <p:nvPr/>
        </p:nvPicPr>
        <p:blipFill rotWithShape="1">
          <a:blip r:embed="rId12">
            <a:alphaModFix/>
          </a:blip>
          <a:srcRect r="40821"/>
          <a:stretch/>
        </p:blipFill>
        <p:spPr>
          <a:xfrm>
            <a:off x="1095987" y="5337625"/>
            <a:ext cx="157825" cy="207700"/>
          </a:xfrm>
          <a:prstGeom prst="rect">
            <a:avLst/>
          </a:prstGeom>
          <a:noFill/>
          <a:ln>
            <a:noFill/>
          </a:ln>
        </p:spPr>
      </p:pic>
      <p:graphicFrame>
        <p:nvGraphicFramePr>
          <p:cNvPr id="3481" name="Google Shape;3481;p91"/>
          <p:cNvGraphicFramePr/>
          <p:nvPr/>
        </p:nvGraphicFramePr>
        <p:xfrm>
          <a:off x="3172088" y="2925748"/>
          <a:ext cx="8540475" cy="3103625"/>
        </p:xfrm>
        <a:graphic>
          <a:graphicData uri="http://schemas.openxmlformats.org/drawingml/2006/table">
            <a:tbl>
              <a:tblPr firstRow="1" bandRow="1">
                <a:noFill/>
              </a:tblPr>
              <a:tblGrid>
                <a:gridCol w="886700"/>
                <a:gridCol w="1046200"/>
                <a:gridCol w="892550"/>
                <a:gridCol w="959375"/>
                <a:gridCol w="1067250"/>
                <a:gridCol w="1213850"/>
                <a:gridCol w="824850"/>
                <a:gridCol w="749050"/>
                <a:gridCol w="900650"/>
              </a:tblGrid>
              <a:tr h="548650">
                <a:tc>
                  <a:txBody>
                    <a:bodyPr/>
                    <a:lstStyle/>
                    <a:p>
                      <a:pPr marL="0" marR="0" lvl="0" indent="0" algn="ctr" rtl="0">
                        <a:lnSpc>
                          <a:spcPct val="100000"/>
                        </a:lnSpc>
                        <a:spcBef>
                          <a:spcPts val="0"/>
                        </a:spcBef>
                        <a:spcAft>
                          <a:spcPts val="0"/>
                        </a:spcAft>
                        <a:buNone/>
                      </a:pPr>
                      <a:r>
                        <a:rPr lang="en-US" sz="1000" u="none" strike="noStrike" cap="none"/>
                        <a:t>Variable </a:t>
                      </a:r>
                      <a:endParaRPr sz="1000"/>
                    </a:p>
                    <a:p>
                      <a:pPr marL="0" marR="0" lvl="0" indent="0" algn="ctr" rtl="0">
                        <a:lnSpc>
                          <a:spcPct val="100000"/>
                        </a:lnSpc>
                        <a:spcBef>
                          <a:spcPts val="0"/>
                        </a:spcBef>
                        <a:spcAft>
                          <a:spcPts val="0"/>
                        </a:spcAft>
                        <a:buNone/>
                      </a:pPr>
                      <a:r>
                        <a:rPr lang="en-US" sz="1000" u="none" strike="noStrike" cap="none"/>
                        <a:t>name</a:t>
                      </a:r>
                      <a:endParaRPr sz="1000"/>
                    </a:p>
                  </a:txBody>
                  <a:tcPr marL="91450" marR="91450" marT="45725" marB="45725"/>
                </a:tc>
                <a:tc>
                  <a:txBody>
                    <a:bodyPr/>
                    <a:lstStyle/>
                    <a:p>
                      <a:pPr marL="0" marR="0" lvl="0" indent="0" algn="ctr" rtl="0">
                        <a:lnSpc>
                          <a:spcPct val="100000"/>
                        </a:lnSpc>
                        <a:spcBef>
                          <a:spcPts val="0"/>
                        </a:spcBef>
                        <a:spcAft>
                          <a:spcPts val="0"/>
                        </a:spcAft>
                        <a:buNone/>
                      </a:pPr>
                      <a:r>
                        <a:rPr lang="en-US" sz="1000" u="none" strike="noStrike" cap="none"/>
                        <a:t>Array Dim (Shape)</a:t>
                      </a:r>
                      <a:endParaRPr sz="1000"/>
                    </a:p>
                  </a:txBody>
                  <a:tcPr marL="91450" marR="91450" marT="45725" marB="45725"/>
                </a:tc>
                <a:tc>
                  <a:txBody>
                    <a:bodyPr/>
                    <a:lstStyle/>
                    <a:p>
                      <a:pPr marL="0" marR="0" lvl="0" indent="0" algn="ctr" rtl="0">
                        <a:lnSpc>
                          <a:spcPct val="100000"/>
                        </a:lnSpc>
                        <a:spcBef>
                          <a:spcPts val="0"/>
                        </a:spcBef>
                        <a:spcAft>
                          <a:spcPts val="0"/>
                        </a:spcAft>
                        <a:buNone/>
                      </a:pPr>
                      <a:r>
                        <a:rPr lang="en-US" sz="1000" u="none" strike="noStrike" cap="none"/>
                        <a:t>Data Type</a:t>
                      </a:r>
                      <a:endParaRPr sz="1000"/>
                    </a:p>
                  </a:txBody>
                  <a:tcPr marL="91450" marR="91450" marT="45725" marB="45725"/>
                </a:tc>
                <a:tc>
                  <a:txBody>
                    <a:bodyPr/>
                    <a:lstStyle/>
                    <a:p>
                      <a:pPr marL="0" marR="0" lvl="0" indent="0" algn="ctr" rtl="0">
                        <a:lnSpc>
                          <a:spcPct val="100000"/>
                        </a:lnSpc>
                        <a:spcBef>
                          <a:spcPts val="0"/>
                        </a:spcBef>
                        <a:spcAft>
                          <a:spcPts val="0"/>
                        </a:spcAft>
                        <a:buNone/>
                      </a:pPr>
                      <a:r>
                        <a:rPr lang="en-US" sz="1000" u="none" strike="noStrike" cap="none"/>
                        <a:t>I/O Type</a:t>
                      </a:r>
                      <a:endParaRPr sz="1000"/>
                    </a:p>
                  </a:txBody>
                  <a:tcPr marL="91450" marR="91450" marT="45725" marB="45725">
                    <a:lnR w="12700" cap="flat" cmpd="sng">
                      <a:solidFill>
                        <a:srgbClr val="A51890"/>
                      </a:solidFill>
                      <a:prstDash val="solid"/>
                      <a:round/>
                      <a:headEnd type="none" w="sm" len="sm"/>
                      <a:tailEnd type="none" w="sm" len="sm"/>
                    </a:lnR>
                  </a:tcPr>
                </a:tc>
                <a:tc>
                  <a:txBody>
                    <a:bodyPr/>
                    <a:lstStyle/>
                    <a:p>
                      <a:pPr marL="0" marR="0" lvl="0" indent="0" algn="ctr" rtl="0">
                        <a:lnSpc>
                          <a:spcPct val="100000"/>
                        </a:lnSpc>
                        <a:spcBef>
                          <a:spcPts val="0"/>
                        </a:spcBef>
                        <a:spcAft>
                          <a:spcPts val="0"/>
                        </a:spcAft>
                        <a:buNone/>
                      </a:pPr>
                      <a:r>
                        <a:rPr lang="en-US" sz="1000" u="none" strike="noStrike" cap="none"/>
                        <a:t>Coupled type</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solidFill>
                      <a:srgbClr val="B6D7A8"/>
                    </a:solidFill>
                  </a:tcPr>
                </a:tc>
                <a:tc>
                  <a:txBody>
                    <a:bodyPr/>
                    <a:lstStyle/>
                    <a:p>
                      <a:pPr marL="0" marR="0" lvl="0" indent="0" algn="ctr" rtl="0">
                        <a:lnSpc>
                          <a:spcPct val="100000"/>
                        </a:lnSpc>
                        <a:spcBef>
                          <a:spcPts val="0"/>
                        </a:spcBef>
                        <a:spcAft>
                          <a:spcPts val="0"/>
                        </a:spcAft>
                        <a:buNone/>
                      </a:pPr>
                      <a:r>
                        <a:rPr lang="en-US" sz="1000"/>
                        <a:t>Study</a:t>
                      </a:r>
                      <a:endParaRPr sz="1000"/>
                    </a:p>
                    <a:p>
                      <a:pPr marL="0" marR="0" lvl="0" indent="0" algn="ctr" rtl="0">
                        <a:lnSpc>
                          <a:spcPct val="100000"/>
                        </a:lnSpc>
                        <a:spcBef>
                          <a:spcPts val="0"/>
                        </a:spcBef>
                        <a:spcAft>
                          <a:spcPts val="0"/>
                        </a:spcAft>
                        <a:buNone/>
                      </a:pPr>
                      <a:r>
                        <a:rPr lang="en-US" sz="1000" u="none" strike="noStrike" cap="none"/>
                        <a:t>Variable Role</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25400" cap="flat" cmpd="sng">
                      <a:solidFill>
                        <a:srgbClr val="A51890"/>
                      </a:solidFill>
                      <a:prstDash val="solid"/>
                      <a:round/>
                      <a:headEnd type="none" w="sm" len="sm"/>
                      <a:tailEnd type="none" w="sm" len="sm"/>
                    </a:lnB>
                    <a:solidFill>
                      <a:srgbClr val="B6D7A8"/>
                    </a:solidFill>
                  </a:tcPr>
                </a:tc>
                <a:tc>
                  <a:txBody>
                    <a:bodyPr/>
                    <a:lstStyle/>
                    <a:p>
                      <a:pPr marL="0" marR="0" lvl="0" indent="0" algn="ctr" rtl="0">
                        <a:lnSpc>
                          <a:spcPct val="100000"/>
                        </a:lnSpc>
                        <a:spcBef>
                          <a:spcPts val="0"/>
                        </a:spcBef>
                        <a:spcAft>
                          <a:spcPts val="0"/>
                        </a:spcAft>
                        <a:buNone/>
                      </a:pPr>
                      <a:r>
                        <a:rPr lang="en-US" sz="1000" u="none" strike="noStrike" cap="none"/>
                        <a:t>Units</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254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u="none" strike="noStrike" cap="none"/>
                        <a:t>(Lower, Upper)</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254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u="none" strike="noStrike" cap="none"/>
                        <a:t>Value</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r>
              <a:tr h="396250">
                <a:tc>
                  <a:txBody>
                    <a:bodyPr/>
                    <a:lstStyle/>
                    <a:p>
                      <a:pPr marL="0" marR="0" lvl="0" indent="0" algn="ctr" rtl="0">
                        <a:lnSpc>
                          <a:spcPct val="100000"/>
                        </a:lnSpc>
                        <a:spcBef>
                          <a:spcPts val="0"/>
                        </a:spcBef>
                        <a:spcAft>
                          <a:spcPts val="0"/>
                        </a:spcAft>
                        <a:buNone/>
                      </a:pPr>
                      <a:r>
                        <a:rPr lang="en-US" sz="1000" u="none" strike="noStrike" cap="none"/>
                        <a:t>x</a:t>
                      </a:r>
                      <a:endParaRPr sz="10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000"/>
                        <a:t>1</a:t>
                      </a:r>
                      <a:endParaRPr sz="1000"/>
                    </a:p>
                  </a:txBody>
                  <a:tcPr marL="91450" marR="91450" marT="45725" marB="45725"/>
                </a:tc>
                <a:tc>
                  <a:txBody>
                    <a:bodyPr/>
                    <a:lstStyle/>
                    <a:p>
                      <a:pPr marL="0" marR="0" lvl="0" indent="0" algn="ctr" rtl="0">
                        <a:lnSpc>
                          <a:spcPct val="100000"/>
                        </a:lnSpc>
                        <a:spcBef>
                          <a:spcPts val="0"/>
                        </a:spcBef>
                        <a:spcAft>
                          <a:spcPts val="0"/>
                        </a:spcAft>
                        <a:buNone/>
                      </a:pPr>
                      <a:r>
                        <a:rPr lang="en-US" sz="1000" u="none" strike="noStrike" cap="none"/>
                        <a:t>float</a:t>
                      </a:r>
                      <a:endParaRPr sz="1000"/>
                    </a:p>
                  </a:txBody>
                  <a:tcPr marL="91450" marR="91450" marT="45725" marB="45725"/>
                </a:tc>
                <a:tc>
                  <a:txBody>
                    <a:bodyPr/>
                    <a:lstStyle/>
                    <a:p>
                      <a:pPr marL="0" marR="0" lvl="0" indent="0" algn="ctr" rtl="0">
                        <a:lnSpc>
                          <a:spcPct val="100000"/>
                        </a:lnSpc>
                        <a:spcBef>
                          <a:spcPts val="0"/>
                        </a:spcBef>
                        <a:spcAft>
                          <a:spcPts val="0"/>
                        </a:spcAft>
                        <a:buNone/>
                      </a:pPr>
                      <a:r>
                        <a:rPr lang="en-US" sz="1000" u="none" strike="noStrike" cap="none"/>
                        <a:t>IN</a:t>
                      </a:r>
                      <a:endParaRPr sz="1000"/>
                    </a:p>
                  </a:txBody>
                  <a:tcPr marL="91450" marR="91450" marT="45725" marB="45725">
                    <a:lnR w="12700" cap="flat" cmpd="sng">
                      <a:solidFill>
                        <a:srgbClr val="A51890"/>
                      </a:solidFill>
                      <a:prstDash val="solid"/>
                      <a:round/>
                      <a:headEnd type="none" w="sm" len="sm"/>
                      <a:tailEnd type="none" w="sm" len="sm"/>
                    </a:lnR>
                  </a:tcPr>
                </a:tc>
                <a:tc>
                  <a:txBody>
                    <a:bodyPr/>
                    <a:lstStyle/>
                    <a:p>
                      <a:pPr marL="0" lvl="0" indent="0" algn="ctr" rtl="0">
                        <a:spcBef>
                          <a:spcPts val="0"/>
                        </a:spcBef>
                        <a:spcAft>
                          <a:spcPts val="0"/>
                        </a:spcAft>
                        <a:buSzPts val="1400"/>
                        <a:buNone/>
                      </a:pPr>
                      <a:r>
                        <a:rPr lang="en-US" sz="1000">
                          <a:solidFill>
                            <a:srgbClr val="000000"/>
                          </a:solidFill>
                        </a:rPr>
                        <a:t>Local</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c>
                  <a:txBody>
                    <a:bodyPr/>
                    <a:lstStyle/>
                    <a:p>
                      <a:pPr marL="0" marR="0" lvl="0" indent="0" algn="ctr" rtl="0">
                        <a:lnSpc>
                          <a:spcPct val="100000"/>
                        </a:lnSpc>
                        <a:spcBef>
                          <a:spcPts val="0"/>
                        </a:spcBef>
                        <a:spcAft>
                          <a:spcPts val="0"/>
                        </a:spcAft>
                        <a:buNone/>
                      </a:pPr>
                      <a:r>
                        <a:rPr lang="en-US" sz="1000" u="none" strike="noStrike" cap="none"/>
                        <a:t>Design Variable</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254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u="none" strike="noStrike" cap="none"/>
                        <a:t>---</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254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000"/>
                        <a:t>(1,2)</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254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400"/>
                        <a:buFont typeface="Arial"/>
                        <a:buNone/>
                      </a:pPr>
                      <a:r>
                        <a:rPr lang="en-US" sz="1000">
                          <a:solidFill>
                            <a:srgbClr val="000000"/>
                          </a:solidFill>
                        </a:rPr>
                        <a:t>1.2</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r>
              <a:tr h="548650">
                <a:tc>
                  <a:txBody>
                    <a:bodyPr/>
                    <a:lstStyle/>
                    <a:p>
                      <a:pPr marL="0" marR="0" lvl="0" indent="0" algn="ctr" rtl="0">
                        <a:lnSpc>
                          <a:spcPct val="100000"/>
                        </a:lnSpc>
                        <a:spcBef>
                          <a:spcPts val="0"/>
                        </a:spcBef>
                        <a:spcAft>
                          <a:spcPts val="0"/>
                        </a:spcAft>
                        <a:buClr>
                          <a:srgbClr val="000000"/>
                        </a:buClr>
                        <a:buSzPts val="1400"/>
                        <a:buFont typeface="Arial"/>
                        <a:buNone/>
                      </a:pPr>
                      <a:r>
                        <a:rPr lang="en-US" sz="1000" u="none" strike="noStrike" cap="none"/>
                        <a:t>z</a:t>
                      </a:r>
                      <a:endParaRPr sz="1000" u="none" strike="noStrike" cap="none">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None/>
                      </a:pPr>
                      <a:r>
                        <a:rPr lang="en-US" sz="1000"/>
                        <a:t>2</a:t>
                      </a:r>
                      <a:endParaRPr sz="1000"/>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000" u="none" strike="noStrike" cap="none"/>
                        <a:t>float</a:t>
                      </a:r>
                      <a:endParaRPr sz="1000"/>
                    </a:p>
                  </a:txBody>
                  <a:tcPr marL="91450" marR="91450" marT="45725" marB="45725"/>
                </a:tc>
                <a:tc>
                  <a:txBody>
                    <a:bodyPr/>
                    <a:lstStyle/>
                    <a:p>
                      <a:pPr marL="0" marR="0" lvl="0" indent="0" algn="ctr" rtl="0">
                        <a:lnSpc>
                          <a:spcPct val="100000"/>
                        </a:lnSpc>
                        <a:spcBef>
                          <a:spcPts val="0"/>
                        </a:spcBef>
                        <a:spcAft>
                          <a:spcPts val="0"/>
                        </a:spcAft>
                        <a:buNone/>
                      </a:pPr>
                      <a:r>
                        <a:rPr lang="en-US" sz="1000" u="none" strike="noStrike" cap="none"/>
                        <a:t>IN</a:t>
                      </a:r>
                      <a:endParaRPr sz="1000"/>
                    </a:p>
                  </a:txBody>
                  <a:tcPr marL="91450" marR="91450" marT="45725" marB="45725">
                    <a:lnR w="12700" cap="flat" cmpd="sng">
                      <a:solidFill>
                        <a:srgbClr val="A51890"/>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000"/>
                        <a:t>Shared</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000" u="none" strike="noStrike" cap="none"/>
                        <a:t>Design Variable</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u="none" strike="noStrike" cap="none"/>
                        <a:t>---</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000"/>
                        <a:t>((1,2,1.2),(1,2,1.2))</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400"/>
                        <a:buFont typeface="Arial"/>
                        <a:buNone/>
                      </a:pPr>
                      <a:r>
                        <a:rPr lang="en-US" sz="1000">
                          <a:solidFill>
                            <a:srgbClr val="000000"/>
                          </a:solidFill>
                        </a:rPr>
                        <a:t>(1.2,1.2)</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r>
              <a:tr h="272525">
                <a:tc>
                  <a:txBody>
                    <a:bodyPr/>
                    <a:lstStyle/>
                    <a:p>
                      <a:pPr marL="0" marR="0" lvl="0" indent="0" algn="ctr" rtl="0">
                        <a:lnSpc>
                          <a:spcPct val="100000"/>
                        </a:lnSpc>
                        <a:spcBef>
                          <a:spcPts val="0"/>
                        </a:spcBef>
                        <a:spcAft>
                          <a:spcPts val="0"/>
                        </a:spcAft>
                        <a:buNone/>
                      </a:pPr>
                      <a:r>
                        <a:rPr lang="en-US" sz="1000"/>
                        <a:t>y_1</a:t>
                      </a:r>
                      <a:endParaRPr sz="10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000" u="none" strike="noStrike" cap="none"/>
                        <a:t>1</a:t>
                      </a:r>
                      <a:endParaRPr sz="1000"/>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000" u="none" strike="noStrike" cap="none"/>
                        <a:t>float</a:t>
                      </a:r>
                      <a:endParaRPr sz="1000"/>
                    </a:p>
                  </a:txBody>
                  <a:tcPr marL="91450" marR="91450" marT="45725" marB="45725"/>
                </a:tc>
                <a:tc>
                  <a:txBody>
                    <a:bodyPr/>
                    <a:lstStyle/>
                    <a:p>
                      <a:pPr marL="0" marR="0" lvl="0" indent="0" algn="ctr" rtl="0">
                        <a:lnSpc>
                          <a:spcPct val="100000"/>
                        </a:lnSpc>
                        <a:spcBef>
                          <a:spcPts val="0"/>
                        </a:spcBef>
                        <a:spcAft>
                          <a:spcPts val="0"/>
                        </a:spcAft>
                        <a:buNone/>
                      </a:pPr>
                      <a:r>
                        <a:rPr lang="en-US" sz="1000"/>
                        <a:t>OUT</a:t>
                      </a:r>
                      <a:endParaRPr sz="1000"/>
                    </a:p>
                  </a:txBody>
                  <a:tcPr marL="91450" marR="91450" marT="45725" marB="45725">
                    <a:lnR w="12700" cap="flat" cmpd="sng">
                      <a:solidFill>
                        <a:srgbClr val="A51890"/>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000"/>
                        <a:t>Coupled</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c>
                  <a:txBody>
                    <a:bodyPr/>
                    <a:lstStyle/>
                    <a:p>
                      <a:pPr marL="0" lvl="0" indent="0" algn="ctr" rtl="0">
                        <a:spcBef>
                          <a:spcPts val="0"/>
                        </a:spcBef>
                        <a:spcAft>
                          <a:spcPts val="0"/>
                        </a:spcAft>
                        <a:buClr>
                          <a:srgbClr val="000000"/>
                        </a:buClr>
                        <a:buFont typeface="Arial"/>
                        <a:buNone/>
                      </a:pPr>
                      <a:r>
                        <a:rPr lang="en-US" sz="1000"/>
                        <a:t>Response</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u="none" strike="noStrike" cap="none"/>
                        <a:t>---</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000"/>
                        <a:t>(1,2)</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000" u="none" strike="noStrike" cap="none"/>
                        <a:t>1.2</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r>
              <a:tr h="272525">
                <a:tc>
                  <a:txBody>
                    <a:bodyPr/>
                    <a:lstStyle/>
                    <a:p>
                      <a:pPr marL="0" marR="0" lvl="0" indent="0" algn="ctr" rtl="0">
                        <a:lnSpc>
                          <a:spcPct val="100000"/>
                        </a:lnSpc>
                        <a:spcBef>
                          <a:spcPts val="0"/>
                        </a:spcBef>
                        <a:spcAft>
                          <a:spcPts val="0"/>
                        </a:spcAft>
                        <a:buNone/>
                      </a:pPr>
                      <a:r>
                        <a:rPr lang="en-US" sz="1000"/>
                        <a:t>y_2</a:t>
                      </a:r>
                      <a:endParaRPr sz="1000"/>
                    </a:p>
                  </a:txBody>
                  <a:tcPr marL="91450" marR="91450" marT="45725" marB="45725"/>
                </a:tc>
                <a:tc>
                  <a:txBody>
                    <a:bodyPr/>
                    <a:lstStyle/>
                    <a:p>
                      <a:pPr marL="0" marR="0" lvl="0" indent="0" algn="ctr" rtl="0">
                        <a:lnSpc>
                          <a:spcPct val="100000"/>
                        </a:lnSpc>
                        <a:spcBef>
                          <a:spcPts val="0"/>
                        </a:spcBef>
                        <a:spcAft>
                          <a:spcPts val="0"/>
                        </a:spcAft>
                        <a:buNone/>
                      </a:pPr>
                      <a:r>
                        <a:rPr lang="en-US" sz="1000"/>
                        <a:t>1</a:t>
                      </a:r>
                      <a:endParaRPr sz="10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000"/>
                        <a:t>float</a:t>
                      </a:r>
                      <a:endParaRPr sz="10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000"/>
                        <a:t>OUT</a:t>
                      </a:r>
                      <a:endParaRPr sz="1000" u="none" strike="noStrike" cap="none"/>
                    </a:p>
                  </a:txBody>
                  <a:tcPr marL="91450" marR="91450" marT="45725" marB="45725">
                    <a:lnR w="12700" cap="flat" cmpd="sng">
                      <a:solidFill>
                        <a:srgbClr val="A51890"/>
                      </a:solidFill>
                      <a:prstDash val="solid"/>
                      <a:round/>
                      <a:headEnd type="none" w="sm" len="sm"/>
                      <a:tailEnd type="none" w="sm" len="sm"/>
                    </a:lnR>
                  </a:tcPr>
                </a:tc>
                <a:tc>
                  <a:txBody>
                    <a:bodyPr/>
                    <a:lstStyle/>
                    <a:p>
                      <a:pPr marL="0" marR="0" lvl="0" indent="0" algn="ctr" rtl="0">
                        <a:lnSpc>
                          <a:spcPct val="100000"/>
                        </a:lnSpc>
                        <a:spcBef>
                          <a:spcPts val="0"/>
                        </a:spcBef>
                        <a:spcAft>
                          <a:spcPts val="0"/>
                        </a:spcAft>
                        <a:buNone/>
                      </a:pPr>
                      <a:r>
                        <a:rPr lang="en-US" sz="1000"/>
                        <a:t>Coupled</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c>
                  <a:txBody>
                    <a:bodyPr/>
                    <a:lstStyle/>
                    <a:p>
                      <a:pPr marL="0" lvl="0" indent="0" algn="ctr" rtl="0">
                        <a:spcBef>
                          <a:spcPts val="0"/>
                        </a:spcBef>
                        <a:spcAft>
                          <a:spcPts val="0"/>
                        </a:spcAft>
                        <a:buNone/>
                      </a:pPr>
                      <a:r>
                        <a:rPr lang="en-US" sz="1000"/>
                        <a:t>Response</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rgbClr val="000000"/>
                          </a:solidFill>
                        </a:rPr>
                        <a:t>---</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a:t>(1,2)</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rgbClr val="000000"/>
                          </a:solidFill>
                        </a:rPr>
                        <a:t>1.2</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r>
              <a:tr h="272525">
                <a:tc>
                  <a:txBody>
                    <a:bodyPr/>
                    <a:lstStyle/>
                    <a:p>
                      <a:pPr marL="0" marR="0" lvl="0" indent="0" algn="ctr" rtl="0">
                        <a:lnSpc>
                          <a:spcPct val="100000"/>
                        </a:lnSpc>
                        <a:spcBef>
                          <a:spcPts val="0"/>
                        </a:spcBef>
                        <a:spcAft>
                          <a:spcPts val="0"/>
                        </a:spcAft>
                        <a:buNone/>
                      </a:pPr>
                      <a:r>
                        <a:rPr lang="en-US" sz="1000"/>
                        <a:t>cost</a:t>
                      </a:r>
                      <a:endParaRPr sz="1000"/>
                    </a:p>
                  </a:txBody>
                  <a:tcPr marL="91450" marR="91450" marT="45725" marB="45725"/>
                </a:tc>
                <a:tc>
                  <a:txBody>
                    <a:bodyPr/>
                    <a:lstStyle/>
                    <a:p>
                      <a:pPr marL="0" marR="0" lvl="0" indent="0" algn="ctr" rtl="0">
                        <a:lnSpc>
                          <a:spcPct val="100000"/>
                        </a:lnSpc>
                        <a:spcBef>
                          <a:spcPts val="0"/>
                        </a:spcBef>
                        <a:spcAft>
                          <a:spcPts val="0"/>
                        </a:spcAft>
                        <a:buNone/>
                      </a:pPr>
                      <a:r>
                        <a:rPr lang="en-US" sz="1000"/>
                        <a:t>1</a:t>
                      </a:r>
                      <a:endParaRPr sz="1000"/>
                    </a:p>
                  </a:txBody>
                  <a:tcPr marL="91450" marR="91450" marT="45725" marB="45725"/>
                </a:tc>
                <a:tc>
                  <a:txBody>
                    <a:bodyPr/>
                    <a:lstStyle/>
                    <a:p>
                      <a:pPr marL="0" marR="0" lvl="0" indent="0" algn="ctr" rtl="0">
                        <a:lnSpc>
                          <a:spcPct val="100000"/>
                        </a:lnSpc>
                        <a:spcBef>
                          <a:spcPts val="0"/>
                        </a:spcBef>
                        <a:spcAft>
                          <a:spcPts val="0"/>
                        </a:spcAft>
                        <a:buNone/>
                      </a:pPr>
                      <a:r>
                        <a:rPr lang="en-US" sz="1000"/>
                        <a:t>float</a:t>
                      </a:r>
                      <a:endParaRPr sz="1000"/>
                    </a:p>
                  </a:txBody>
                  <a:tcPr marL="91450" marR="91450" marT="45725" marB="45725">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a:t>OUT</a:t>
                      </a:r>
                      <a:endParaRPr sz="1000"/>
                    </a:p>
                  </a:txBody>
                  <a:tcPr marL="91450" marR="91450" marT="45725" marB="45725">
                    <a:lnR w="12700" cap="flat" cmpd="sng">
                      <a:solidFill>
                        <a:srgbClr val="A51890"/>
                      </a:solidFill>
                      <a:prstDash val="solid"/>
                      <a:round/>
                      <a:headEnd type="none" w="sm" len="sm"/>
                      <a:tailEnd type="none" w="sm" len="sm"/>
                    </a:lnR>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None/>
                      </a:pPr>
                      <a:r>
                        <a:rPr lang="en-US" sz="1000"/>
                        <a:t>Response</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400"/>
                        <a:buFont typeface="Arial"/>
                        <a:buNone/>
                      </a:pPr>
                      <a:r>
                        <a:rPr lang="en-US" sz="1000">
                          <a:solidFill>
                            <a:srgbClr val="000000"/>
                          </a:solidFill>
                        </a:rPr>
                        <a:t>Min Objective</a:t>
                      </a:r>
                      <a:endParaRPr sz="600">
                        <a:solidFill>
                          <a:srgbClr val="000000"/>
                        </a:solidFill>
                      </a:endParaRPr>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000000"/>
                        </a:solidFill>
                      </a:endParaRPr>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000000"/>
                        </a:solidFill>
                      </a:endParaRPr>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r>
              <a:tr h="396250">
                <a:tc>
                  <a:txBody>
                    <a:bodyPr/>
                    <a:lstStyle/>
                    <a:p>
                      <a:pPr marL="0" marR="0" lvl="0" indent="0" algn="ctr" rtl="0">
                        <a:lnSpc>
                          <a:spcPct val="100000"/>
                        </a:lnSpc>
                        <a:spcBef>
                          <a:spcPts val="0"/>
                        </a:spcBef>
                        <a:spcAft>
                          <a:spcPts val="0"/>
                        </a:spcAft>
                        <a:buNone/>
                      </a:pPr>
                      <a:r>
                        <a:rPr lang="en-US" sz="1000"/>
                        <a:t>c1</a:t>
                      </a:r>
                      <a:endParaRPr sz="1000"/>
                    </a:p>
                  </a:txBody>
                  <a:tcPr marL="91450" marR="91450" marT="45725" marB="45725">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a:t>1</a:t>
                      </a:r>
                      <a:endParaRPr sz="1000"/>
                    </a:p>
                  </a:txBody>
                  <a:tcPr marL="91450" marR="91450" marT="45725" marB="45725">
                    <a:lnR w="12700" cap="flat" cmpd="sng">
                      <a:solidFill>
                        <a:srgbClr val="A51890"/>
                      </a:solidFill>
                      <a:prstDash val="solid"/>
                      <a:round/>
                      <a:headEnd type="none" w="sm" len="sm"/>
                      <a:tailEnd type="none" w="sm" len="sm"/>
                    </a:lnR>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a:t>float</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a:t>OUT</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000">
                          <a:solidFill>
                            <a:schemeClr val="dk1"/>
                          </a:solidFill>
                        </a:rPr>
                        <a:t>Response</a:t>
                      </a:r>
                      <a:endParaRPr sz="1000">
                        <a:solidFill>
                          <a:srgbClr val="000000"/>
                        </a:solidFill>
                      </a:endParaRPr>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400"/>
                        <a:buFont typeface="Arial"/>
                        <a:buNone/>
                      </a:pPr>
                      <a:r>
                        <a:rPr lang="en-US" sz="1000">
                          <a:solidFill>
                            <a:srgbClr val="000000"/>
                          </a:solidFill>
                        </a:rPr>
                        <a:t>Neg Constraint</a:t>
                      </a:r>
                      <a:endParaRPr sz="600">
                        <a:solidFill>
                          <a:srgbClr val="000000"/>
                        </a:solidFill>
                      </a:endParaRPr>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000000"/>
                        </a:solidFill>
                      </a:endParaRPr>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000000"/>
                        </a:solidFill>
                      </a:endParaRPr>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r>
              <a:tr h="396250">
                <a:tc>
                  <a:txBody>
                    <a:bodyPr/>
                    <a:lstStyle/>
                    <a:p>
                      <a:pPr marL="0" marR="0" lvl="0" indent="0" algn="ctr" rtl="0">
                        <a:lnSpc>
                          <a:spcPct val="100000"/>
                        </a:lnSpc>
                        <a:spcBef>
                          <a:spcPts val="0"/>
                        </a:spcBef>
                        <a:spcAft>
                          <a:spcPts val="0"/>
                        </a:spcAft>
                        <a:buNone/>
                      </a:pPr>
                      <a:r>
                        <a:rPr lang="en-US" sz="1000"/>
                        <a:t>c2</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254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a:t>1</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254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a:t>float</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a:t>OUT</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000">
                          <a:solidFill>
                            <a:schemeClr val="dk1"/>
                          </a:solidFill>
                        </a:rPr>
                        <a:t>Response</a:t>
                      </a:r>
                      <a:endParaRPr sz="1000">
                        <a:solidFill>
                          <a:srgbClr val="000000"/>
                        </a:solidFill>
                      </a:endParaRPr>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US" sz="1000">
                          <a:solidFill>
                            <a:srgbClr val="000000"/>
                          </a:solidFill>
                        </a:rPr>
                        <a:t>Neg Constraint</a:t>
                      </a:r>
                      <a:endParaRPr sz="1000">
                        <a:solidFill>
                          <a:srgbClr val="000000"/>
                        </a:solidFill>
                      </a:endParaRPr>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000000"/>
                        </a:solidFill>
                      </a:endParaRPr>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000000"/>
                        </a:solidFill>
                      </a:endParaRPr>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r>
            </a:tbl>
          </a:graphicData>
        </a:graphic>
      </p:graphicFrame>
      <p:grpSp>
        <p:nvGrpSpPr>
          <p:cNvPr id="3482" name="Google Shape;3482;p91"/>
          <p:cNvGrpSpPr/>
          <p:nvPr/>
        </p:nvGrpSpPr>
        <p:grpSpPr>
          <a:xfrm>
            <a:off x="10063035" y="3474398"/>
            <a:ext cx="1649744" cy="1459393"/>
            <a:chOff x="5364144" y="99236"/>
            <a:chExt cx="1463706" cy="1116000"/>
          </a:xfrm>
        </p:grpSpPr>
        <p:sp>
          <p:nvSpPr>
            <p:cNvPr id="3483" name="Google Shape;3483;p91"/>
            <p:cNvSpPr/>
            <p:nvPr/>
          </p:nvSpPr>
          <p:spPr>
            <a:xfrm>
              <a:off x="5364150" y="126225"/>
              <a:ext cx="1463700" cy="1062000"/>
            </a:xfrm>
            <a:prstGeom prst="rect">
              <a:avLst/>
            </a:prstGeom>
            <a:solidFill>
              <a:srgbClr val="FFFF00">
                <a:alpha val="28090"/>
              </a:srgbClr>
            </a:solidFill>
            <a:ln w="9525" cap="flat" cmpd="sng">
              <a:solidFill>
                <a:srgbClr val="00205B"/>
              </a:solidFill>
              <a:prstDash val="solid"/>
              <a:round/>
              <a:headEnd type="none" w="sm" len="sm"/>
              <a:tailEnd type="none" w="sm" len="sm"/>
            </a:ln>
            <a:effectLst>
              <a:outerShdw blurRad="57150" dist="19050" dir="540000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91"/>
            <p:cNvSpPr/>
            <p:nvPr/>
          </p:nvSpPr>
          <p:spPr>
            <a:xfrm>
              <a:off x="5364144" y="99236"/>
              <a:ext cx="1463700" cy="1116000"/>
            </a:xfrm>
            <a:prstGeom prst="roundRect">
              <a:avLst>
                <a:gd name="adj" fmla="val 16667"/>
              </a:avLst>
            </a:prstGeom>
            <a:noFill/>
            <a:ln w="50800" cap="flat" cmpd="sng">
              <a:solidFill>
                <a:srgbClr val="7F7F7F"/>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FFFF00"/>
                </a:highlight>
                <a:latin typeface="Arial"/>
                <a:ea typeface="Arial"/>
                <a:cs typeface="Arial"/>
                <a:sym typeface="Arial"/>
              </a:endParaRPr>
            </a:p>
          </p:txBody>
        </p:sp>
      </p:grpSp>
      <p:sp>
        <p:nvSpPr>
          <p:cNvPr id="3485" name="Google Shape;3485;p91"/>
          <p:cNvSpPr/>
          <p:nvPr/>
        </p:nvSpPr>
        <p:spPr>
          <a:xfrm>
            <a:off x="4585700" y="2695975"/>
            <a:ext cx="1755600" cy="200100"/>
          </a:xfrm>
          <a:prstGeom prst="round2SameRect">
            <a:avLst>
              <a:gd name="adj1" fmla="val 16667"/>
              <a:gd name="adj2" fmla="val 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Study Param</a:t>
            </a:r>
            <a:endParaRPr/>
          </a:p>
        </p:txBody>
      </p:sp>
      <p:sp>
        <p:nvSpPr>
          <p:cNvPr id="3486" name="Google Shape;3486;p91"/>
          <p:cNvSpPr/>
          <p:nvPr/>
        </p:nvSpPr>
        <p:spPr>
          <a:xfrm>
            <a:off x="6341300" y="2692750"/>
            <a:ext cx="1755600" cy="200100"/>
          </a:xfrm>
          <a:prstGeom prst="round2SameRect">
            <a:avLst>
              <a:gd name="adj1" fmla="val 16667"/>
              <a:gd name="adj2" fmla="val 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Run Param</a:t>
            </a:r>
            <a:endParaRPr/>
          </a:p>
        </p:txBody>
      </p:sp>
      <p:sp>
        <p:nvSpPr>
          <p:cNvPr id="3487" name="Google Shape;3487;p91"/>
          <p:cNvSpPr/>
          <p:nvPr/>
        </p:nvSpPr>
        <p:spPr>
          <a:xfrm>
            <a:off x="3172100" y="2692750"/>
            <a:ext cx="1413600" cy="200100"/>
          </a:xfrm>
          <a:prstGeom prst="round2SameRect">
            <a:avLst>
              <a:gd name="adj1" fmla="val 16667"/>
              <a:gd name="adj2" fmla="val 0"/>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I/O variables</a:t>
            </a:r>
            <a:endParaRPr/>
          </a:p>
        </p:txBody>
      </p:sp>
      <p:sp>
        <p:nvSpPr>
          <p:cNvPr id="3488" name="Google Shape;3488;p91"/>
          <p:cNvSpPr/>
          <p:nvPr/>
        </p:nvSpPr>
        <p:spPr>
          <a:xfrm>
            <a:off x="8096900" y="2695975"/>
            <a:ext cx="1755600" cy="200100"/>
          </a:xfrm>
          <a:prstGeom prst="round2SameRect">
            <a:avLst>
              <a:gd name="adj1" fmla="val 16667"/>
              <a:gd name="adj2" fmla="val 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Results</a:t>
            </a:r>
            <a:endParaRPr/>
          </a:p>
        </p:txBody>
      </p:sp>
      <p:sp>
        <p:nvSpPr>
          <p:cNvPr id="3489" name="Google Shape;3489;p91"/>
          <p:cNvSpPr/>
          <p:nvPr/>
        </p:nvSpPr>
        <p:spPr>
          <a:xfrm>
            <a:off x="8024175" y="3471625"/>
            <a:ext cx="1213800" cy="2555100"/>
          </a:xfrm>
          <a:prstGeom prst="rect">
            <a:avLst/>
          </a:prstGeom>
          <a:solidFill>
            <a:srgbClr val="FFFF00">
              <a:alpha val="28090"/>
            </a:srgbClr>
          </a:solidFill>
          <a:ln w="9525" cap="flat" cmpd="sng">
            <a:solidFill>
              <a:srgbClr val="00205B"/>
            </a:solidFill>
            <a:prstDash val="solid"/>
            <a:round/>
            <a:headEnd type="none" w="sm" len="sm"/>
            <a:tailEnd type="none" w="sm" len="sm"/>
          </a:ln>
          <a:effectLst>
            <a:outerShdw blurRad="57150" dist="19050" dir="540000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91"/>
          <p:cNvSpPr/>
          <p:nvPr/>
        </p:nvSpPr>
        <p:spPr>
          <a:xfrm>
            <a:off x="8024175" y="4988450"/>
            <a:ext cx="1213800" cy="1041000"/>
          </a:xfrm>
          <a:prstGeom prst="roundRect">
            <a:avLst>
              <a:gd name="adj" fmla="val 16667"/>
            </a:avLst>
          </a:prstGeom>
          <a:noFill/>
          <a:ln w="50800" cap="flat" cmpd="sng">
            <a:solidFill>
              <a:srgbClr val="7F7F7F"/>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FFFF00"/>
              </a:highlight>
              <a:latin typeface="Arial"/>
              <a:ea typeface="Arial"/>
              <a:cs typeface="Arial"/>
              <a:sym typeface="Arial"/>
            </a:endParaRPr>
          </a:p>
        </p:txBody>
      </p:sp>
      <p:sp>
        <p:nvSpPr>
          <p:cNvPr id="3491" name="Google Shape;3491;p91"/>
          <p:cNvSpPr/>
          <p:nvPr/>
        </p:nvSpPr>
        <p:spPr>
          <a:xfrm>
            <a:off x="304801" y="1575334"/>
            <a:ext cx="11687400" cy="4647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b="1">
                <a:solidFill>
                  <a:schemeClr val="dk1"/>
                </a:solidFill>
              </a:rPr>
              <a:t>Study</a:t>
            </a:r>
            <a:endParaRPr sz="1400" b="1" i="0" u="none" strike="noStrike" cap="none">
              <a:solidFill>
                <a:schemeClr val="dk1"/>
              </a:solidFill>
              <a:latin typeface="Arial"/>
              <a:ea typeface="Arial"/>
              <a:cs typeface="Arial"/>
              <a:sym typeface="Arial"/>
            </a:endParaRPr>
          </a:p>
        </p:txBody>
      </p:sp>
      <p:sp>
        <p:nvSpPr>
          <p:cNvPr id="3492" name="Google Shape;3492;p91"/>
          <p:cNvSpPr/>
          <p:nvPr/>
        </p:nvSpPr>
        <p:spPr>
          <a:xfrm>
            <a:off x="5401140" y="1610853"/>
            <a:ext cx="2904600" cy="398100"/>
          </a:xfrm>
          <a:prstGeom prst="rect">
            <a:avLst/>
          </a:prstGeom>
          <a:solidFill>
            <a:schemeClr val="lt1"/>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lvl="0" indent="0" algn="l" rtl="0">
              <a:spcBef>
                <a:spcPts val="0"/>
              </a:spcBef>
              <a:spcAft>
                <a:spcPts val="0"/>
              </a:spcAft>
              <a:buSzPts val="1200"/>
              <a:buNone/>
            </a:pPr>
            <a:r>
              <a:rPr lang="en-US" sz="1200">
                <a:solidFill>
                  <a:schemeClr val="dk1"/>
                </a:solidFill>
              </a:rPr>
              <a:t>DoE optim LHS</a:t>
            </a:r>
            <a:endParaRPr sz="1400" b="0" i="0" u="none" strike="noStrike" cap="none">
              <a:solidFill>
                <a:schemeClr val="dk1"/>
              </a:solidFill>
              <a:latin typeface="Arial"/>
              <a:ea typeface="Arial"/>
              <a:cs typeface="Arial"/>
              <a:sym typeface="Arial"/>
            </a:endParaRPr>
          </a:p>
        </p:txBody>
      </p:sp>
      <p:sp>
        <p:nvSpPr>
          <p:cNvPr id="3493" name="Google Shape;3493;p91"/>
          <p:cNvSpPr txBox="1"/>
          <p:nvPr/>
        </p:nvSpPr>
        <p:spPr>
          <a:xfrm>
            <a:off x="3870375" y="1607575"/>
            <a:ext cx="146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Study Name :</a:t>
            </a:r>
            <a:endParaRPr/>
          </a:p>
        </p:txBody>
      </p:sp>
      <p:sp>
        <p:nvSpPr>
          <p:cNvPr id="3494" name="Google Shape;3494;p91"/>
          <p:cNvSpPr/>
          <p:nvPr/>
        </p:nvSpPr>
        <p:spPr>
          <a:xfrm>
            <a:off x="11151547" y="1630978"/>
            <a:ext cx="734400" cy="353400"/>
          </a:xfrm>
          <a:prstGeom prst="rect">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a:solidFill>
                  <a:schemeClr val="lt1"/>
                </a:solidFill>
              </a:rPr>
              <a:t>Copy</a:t>
            </a:r>
            <a:endParaRPr sz="1400" b="0" i="0" u="none" strike="noStrike" cap="none">
              <a:solidFill>
                <a:schemeClr val="lt1"/>
              </a:solidFill>
              <a:latin typeface="Arial"/>
              <a:ea typeface="Arial"/>
              <a:cs typeface="Arial"/>
              <a:sym typeface="Arial"/>
            </a:endParaRPr>
          </a:p>
        </p:txBody>
      </p:sp>
      <p:sp>
        <p:nvSpPr>
          <p:cNvPr id="3495" name="Google Shape;3495;p91"/>
          <p:cNvSpPr txBox="1">
            <a:spLocks noGrp="1"/>
          </p:cNvSpPr>
          <p:nvPr>
            <p:ph type="sldNum" idx="12"/>
          </p:nvPr>
        </p:nvSpPr>
        <p:spPr>
          <a:xfrm>
            <a:off x="478800" y="6444000"/>
            <a:ext cx="288000" cy="21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888888"/>
              </a:buClr>
              <a:buSzPts val="800"/>
              <a:buFont typeface="Arial"/>
              <a:buNone/>
            </a:pPr>
            <a:fld id="{00000000-1234-1234-1234-123412341234}" type="slidenum">
              <a:rPr lang="en-US"/>
              <a:t>98</a:t>
            </a:fld>
            <a:endParaRPr/>
          </a:p>
        </p:txBody>
      </p:sp>
      <p:sp>
        <p:nvSpPr>
          <p:cNvPr id="3496" name="Google Shape;3496;p91"/>
          <p:cNvSpPr txBox="1"/>
          <p:nvPr/>
        </p:nvSpPr>
        <p:spPr>
          <a:xfrm>
            <a:off x="3506250" y="6180925"/>
            <a:ext cx="5284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Same Table as for an MDO optimisation problem : the choice between MDO algos or DoE algos is made in Study Param</a:t>
            </a:r>
            <a:endParaRPr/>
          </a:p>
        </p:txBody>
      </p:sp>
    </p:spTree>
    <p:extLst>
      <p:ext uri="{BB962C8B-B14F-4D97-AF65-F5344CB8AC3E}">
        <p14:creationId xmlns:p14="http://schemas.microsoft.com/office/powerpoint/2010/main" val="272555731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900"/>
        <p:cNvGrpSpPr/>
        <p:nvPr/>
      </p:nvGrpSpPr>
      <p:grpSpPr>
        <a:xfrm>
          <a:off x="0" y="0"/>
          <a:ext cx="0" cy="0"/>
          <a:chOff x="0" y="0"/>
          <a:chExt cx="0" cy="0"/>
        </a:xfrm>
      </p:grpSpPr>
      <p:sp>
        <p:nvSpPr>
          <p:cNvPr id="3901" name="Google Shape;3901;p96"/>
          <p:cNvSpPr/>
          <p:nvPr/>
        </p:nvSpPr>
        <p:spPr>
          <a:xfrm>
            <a:off x="252300" y="2067575"/>
            <a:ext cx="2675400" cy="4463700"/>
          </a:xfrm>
          <a:prstGeom prst="rect">
            <a:avLst/>
          </a:prstGeom>
          <a:solidFill>
            <a:srgbClr val="FFFFFF">
              <a:alpha val="0"/>
            </a:srgbClr>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2D84"/>
              </a:solidFill>
              <a:latin typeface="Arial"/>
              <a:ea typeface="Arial"/>
              <a:cs typeface="Arial"/>
              <a:sym typeface="Arial"/>
            </a:endParaRPr>
          </a:p>
        </p:txBody>
      </p:sp>
      <p:sp>
        <p:nvSpPr>
          <p:cNvPr id="3902" name="Google Shape;3902;p96"/>
          <p:cNvSpPr/>
          <p:nvPr/>
        </p:nvSpPr>
        <p:spPr>
          <a:xfrm>
            <a:off x="252302" y="1083077"/>
            <a:ext cx="11687400" cy="464700"/>
          </a:xfrm>
          <a:prstGeom prst="rect">
            <a:avLst/>
          </a:pr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Gemseo Mockup</a:t>
            </a:r>
            <a:endParaRPr sz="1400" b="1" i="0" u="none" strike="noStrike" cap="none">
              <a:solidFill>
                <a:schemeClr val="lt1"/>
              </a:solidFill>
              <a:latin typeface="Arial"/>
              <a:ea typeface="Arial"/>
              <a:cs typeface="Arial"/>
              <a:sym typeface="Arial"/>
            </a:endParaRPr>
          </a:p>
        </p:txBody>
      </p:sp>
      <p:sp>
        <p:nvSpPr>
          <p:cNvPr id="3903" name="Google Shape;3903;p96"/>
          <p:cNvSpPr txBox="1">
            <a:spLocks noGrp="1"/>
          </p:cNvSpPr>
          <p:nvPr>
            <p:ph type="title"/>
          </p:nvPr>
        </p:nvSpPr>
        <p:spPr>
          <a:xfrm>
            <a:off x="194475" y="293825"/>
            <a:ext cx="11232000" cy="9000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SzPts val="2500"/>
              <a:buNone/>
            </a:pPr>
            <a:r>
              <a:rPr lang="en-US"/>
              <a:t>View by studies with filter on a study : </a:t>
            </a:r>
            <a:endParaRPr/>
          </a:p>
          <a:p>
            <a:pPr marL="0" lvl="0" indent="0" algn="l" rtl="0">
              <a:lnSpc>
                <a:spcPct val="110000"/>
              </a:lnSpc>
              <a:spcBef>
                <a:spcPts val="0"/>
              </a:spcBef>
              <a:spcAft>
                <a:spcPts val="0"/>
              </a:spcAft>
              <a:buSzPts val="2500"/>
              <a:buNone/>
            </a:pPr>
            <a:r>
              <a:rPr lang="en-US"/>
              <a:t>from simple to complex (great number of disciplines or/and variables) </a:t>
            </a:r>
            <a:endParaRPr/>
          </a:p>
        </p:txBody>
      </p:sp>
      <p:grpSp>
        <p:nvGrpSpPr>
          <p:cNvPr id="3904" name="Google Shape;3904;p96"/>
          <p:cNvGrpSpPr/>
          <p:nvPr/>
        </p:nvGrpSpPr>
        <p:grpSpPr>
          <a:xfrm>
            <a:off x="288713" y="3023763"/>
            <a:ext cx="2096325" cy="450275"/>
            <a:chOff x="5532375" y="937875"/>
            <a:chExt cx="2096325" cy="450275"/>
          </a:xfrm>
        </p:grpSpPr>
        <p:pic>
          <p:nvPicPr>
            <p:cNvPr id="3905" name="Google Shape;3905;p96"/>
            <p:cNvPicPr preferRelativeResize="0"/>
            <p:nvPr/>
          </p:nvPicPr>
          <p:blipFill rotWithShape="1">
            <a:blip r:embed="rId3">
              <a:alphaModFix/>
            </a:blip>
            <a:srcRect/>
            <a:stretch/>
          </p:blipFill>
          <p:spPr>
            <a:xfrm>
              <a:off x="5532375" y="937875"/>
              <a:ext cx="1504950" cy="400050"/>
            </a:xfrm>
            <a:prstGeom prst="rect">
              <a:avLst/>
            </a:prstGeom>
            <a:noFill/>
            <a:ln>
              <a:noFill/>
            </a:ln>
          </p:spPr>
        </p:pic>
        <p:pic>
          <p:nvPicPr>
            <p:cNvPr id="3906" name="Google Shape;3906;p96"/>
            <p:cNvPicPr preferRelativeResize="0"/>
            <p:nvPr/>
          </p:nvPicPr>
          <p:blipFill rotWithShape="1">
            <a:blip r:embed="rId4">
              <a:alphaModFix/>
            </a:blip>
            <a:srcRect/>
            <a:stretch/>
          </p:blipFill>
          <p:spPr>
            <a:xfrm>
              <a:off x="6123600" y="1018850"/>
              <a:ext cx="837850" cy="238125"/>
            </a:xfrm>
            <a:prstGeom prst="rect">
              <a:avLst/>
            </a:prstGeom>
            <a:noFill/>
            <a:ln>
              <a:noFill/>
            </a:ln>
          </p:spPr>
        </p:pic>
        <p:sp>
          <p:nvSpPr>
            <p:cNvPr id="3907" name="Google Shape;3907;p96"/>
            <p:cNvSpPr txBox="1"/>
            <p:nvPr/>
          </p:nvSpPr>
          <p:spPr>
            <a:xfrm>
              <a:off x="6123600" y="1018850"/>
              <a:ext cx="1505100" cy="369300"/>
            </a:xfrm>
            <a:prstGeom prst="rect">
              <a:avLst/>
            </a:prstGeom>
            <a:solidFill>
              <a:srgbClr val="FFFFFF"/>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t>SellarCoupling</a:t>
              </a:r>
              <a:endParaRPr sz="1200" b="0" i="0" u="none" strike="noStrike" cap="none">
                <a:solidFill>
                  <a:srgbClr val="000000"/>
                </a:solidFill>
                <a:latin typeface="Arial"/>
                <a:ea typeface="Arial"/>
                <a:cs typeface="Arial"/>
                <a:sym typeface="Arial"/>
              </a:endParaRPr>
            </a:p>
          </p:txBody>
        </p:sp>
      </p:grpSp>
      <p:grpSp>
        <p:nvGrpSpPr>
          <p:cNvPr id="3908" name="Google Shape;3908;p96"/>
          <p:cNvGrpSpPr/>
          <p:nvPr/>
        </p:nvGrpSpPr>
        <p:grpSpPr>
          <a:xfrm>
            <a:off x="503788" y="3348063"/>
            <a:ext cx="2387500" cy="369300"/>
            <a:chOff x="6847825" y="1912500"/>
            <a:chExt cx="2387500" cy="369300"/>
          </a:xfrm>
        </p:grpSpPr>
        <p:pic>
          <p:nvPicPr>
            <p:cNvPr id="3909" name="Google Shape;3909;p96"/>
            <p:cNvPicPr preferRelativeResize="0"/>
            <p:nvPr/>
          </p:nvPicPr>
          <p:blipFill rotWithShape="1">
            <a:blip r:embed="rId5">
              <a:alphaModFix/>
            </a:blip>
            <a:srcRect/>
            <a:stretch/>
          </p:blipFill>
          <p:spPr>
            <a:xfrm>
              <a:off x="6847825" y="1978075"/>
              <a:ext cx="1524000" cy="238125"/>
            </a:xfrm>
            <a:prstGeom prst="rect">
              <a:avLst/>
            </a:prstGeom>
            <a:noFill/>
            <a:ln>
              <a:noFill/>
            </a:ln>
          </p:spPr>
        </p:pic>
        <p:pic>
          <p:nvPicPr>
            <p:cNvPr id="3910" name="Google Shape;3910;p96"/>
            <p:cNvPicPr preferRelativeResize="0"/>
            <p:nvPr/>
          </p:nvPicPr>
          <p:blipFill rotWithShape="1">
            <a:blip r:embed="rId6">
              <a:alphaModFix/>
            </a:blip>
            <a:srcRect/>
            <a:stretch/>
          </p:blipFill>
          <p:spPr>
            <a:xfrm>
              <a:off x="7424250" y="2001888"/>
              <a:ext cx="800100" cy="190500"/>
            </a:xfrm>
            <a:prstGeom prst="rect">
              <a:avLst/>
            </a:prstGeom>
            <a:noFill/>
            <a:ln>
              <a:noFill/>
            </a:ln>
          </p:spPr>
        </p:pic>
        <p:sp>
          <p:nvSpPr>
            <p:cNvPr id="3911" name="Google Shape;3911;p96"/>
            <p:cNvSpPr txBox="1"/>
            <p:nvPr/>
          </p:nvSpPr>
          <p:spPr>
            <a:xfrm>
              <a:off x="7365125" y="1912500"/>
              <a:ext cx="18702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t>Disciplines</a:t>
              </a:r>
              <a:endParaRPr sz="1200" b="0" i="0" u="none" strike="noStrike" cap="none">
                <a:solidFill>
                  <a:srgbClr val="000000"/>
                </a:solidFill>
                <a:latin typeface="Arial"/>
                <a:ea typeface="Arial"/>
                <a:cs typeface="Arial"/>
                <a:sym typeface="Arial"/>
              </a:endParaRPr>
            </a:p>
          </p:txBody>
        </p:sp>
      </p:grpSp>
      <p:grpSp>
        <p:nvGrpSpPr>
          <p:cNvPr id="3912" name="Google Shape;3912;p96"/>
          <p:cNvGrpSpPr/>
          <p:nvPr/>
        </p:nvGrpSpPr>
        <p:grpSpPr>
          <a:xfrm>
            <a:off x="682875" y="3559150"/>
            <a:ext cx="2048025" cy="369300"/>
            <a:chOff x="5754100" y="1512513"/>
            <a:chExt cx="2048025" cy="369300"/>
          </a:xfrm>
        </p:grpSpPr>
        <p:pic>
          <p:nvPicPr>
            <p:cNvPr id="3913" name="Google Shape;3913;p96"/>
            <p:cNvPicPr preferRelativeResize="0"/>
            <p:nvPr/>
          </p:nvPicPr>
          <p:blipFill rotWithShape="1">
            <a:blip r:embed="rId7">
              <a:alphaModFix/>
            </a:blip>
            <a:srcRect/>
            <a:stretch/>
          </p:blipFill>
          <p:spPr>
            <a:xfrm>
              <a:off x="5754100" y="1557350"/>
              <a:ext cx="1609725" cy="266700"/>
            </a:xfrm>
            <a:prstGeom prst="rect">
              <a:avLst/>
            </a:prstGeom>
            <a:noFill/>
            <a:ln>
              <a:noFill/>
            </a:ln>
          </p:spPr>
        </p:pic>
        <p:pic>
          <p:nvPicPr>
            <p:cNvPr id="3914" name="Google Shape;3914;p96"/>
            <p:cNvPicPr preferRelativeResize="0"/>
            <p:nvPr/>
          </p:nvPicPr>
          <p:blipFill rotWithShape="1">
            <a:blip r:embed="rId8">
              <a:alphaModFix/>
            </a:blip>
            <a:srcRect/>
            <a:stretch/>
          </p:blipFill>
          <p:spPr>
            <a:xfrm>
              <a:off x="6297025" y="1585925"/>
              <a:ext cx="1066800" cy="209550"/>
            </a:xfrm>
            <a:prstGeom prst="rect">
              <a:avLst/>
            </a:prstGeom>
            <a:noFill/>
            <a:ln>
              <a:noFill/>
            </a:ln>
          </p:spPr>
        </p:pic>
        <p:sp>
          <p:nvSpPr>
            <p:cNvPr id="3915" name="Google Shape;3915;p96"/>
            <p:cNvSpPr txBox="1"/>
            <p:nvPr/>
          </p:nvSpPr>
          <p:spPr>
            <a:xfrm>
              <a:off x="6297025" y="1512513"/>
              <a:ext cx="1505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t>Sellar_1</a:t>
              </a:r>
              <a:endParaRPr sz="1200" b="0" i="0" u="none" strike="noStrike" cap="none">
                <a:solidFill>
                  <a:srgbClr val="000000"/>
                </a:solidFill>
                <a:latin typeface="Arial"/>
                <a:ea typeface="Arial"/>
                <a:cs typeface="Arial"/>
                <a:sym typeface="Arial"/>
              </a:endParaRPr>
            </a:p>
          </p:txBody>
        </p:sp>
      </p:grpSp>
      <p:grpSp>
        <p:nvGrpSpPr>
          <p:cNvPr id="3916" name="Google Shape;3916;p96"/>
          <p:cNvGrpSpPr/>
          <p:nvPr/>
        </p:nvGrpSpPr>
        <p:grpSpPr>
          <a:xfrm>
            <a:off x="681650" y="3824513"/>
            <a:ext cx="2048025" cy="369300"/>
            <a:chOff x="5754100" y="1506050"/>
            <a:chExt cx="2048025" cy="369300"/>
          </a:xfrm>
        </p:grpSpPr>
        <p:pic>
          <p:nvPicPr>
            <p:cNvPr id="3917" name="Google Shape;3917;p96"/>
            <p:cNvPicPr preferRelativeResize="0"/>
            <p:nvPr/>
          </p:nvPicPr>
          <p:blipFill rotWithShape="1">
            <a:blip r:embed="rId7">
              <a:alphaModFix/>
            </a:blip>
            <a:srcRect/>
            <a:stretch/>
          </p:blipFill>
          <p:spPr>
            <a:xfrm>
              <a:off x="5754100" y="1557350"/>
              <a:ext cx="1609725" cy="266700"/>
            </a:xfrm>
            <a:prstGeom prst="rect">
              <a:avLst/>
            </a:prstGeom>
            <a:noFill/>
            <a:ln>
              <a:noFill/>
            </a:ln>
          </p:spPr>
        </p:pic>
        <p:pic>
          <p:nvPicPr>
            <p:cNvPr id="3918" name="Google Shape;3918;p96"/>
            <p:cNvPicPr preferRelativeResize="0"/>
            <p:nvPr/>
          </p:nvPicPr>
          <p:blipFill rotWithShape="1">
            <a:blip r:embed="rId8">
              <a:alphaModFix/>
            </a:blip>
            <a:srcRect/>
            <a:stretch/>
          </p:blipFill>
          <p:spPr>
            <a:xfrm>
              <a:off x="6297025" y="1585925"/>
              <a:ext cx="1066800" cy="209550"/>
            </a:xfrm>
            <a:prstGeom prst="rect">
              <a:avLst/>
            </a:prstGeom>
            <a:noFill/>
            <a:ln>
              <a:noFill/>
            </a:ln>
          </p:spPr>
        </p:pic>
        <p:sp>
          <p:nvSpPr>
            <p:cNvPr id="3919" name="Google Shape;3919;p96"/>
            <p:cNvSpPr txBox="1"/>
            <p:nvPr/>
          </p:nvSpPr>
          <p:spPr>
            <a:xfrm>
              <a:off x="6297025" y="1506050"/>
              <a:ext cx="1505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t>Sellar_2</a:t>
              </a:r>
              <a:endParaRPr sz="1200" b="0" i="0" u="none" strike="noStrike" cap="none">
                <a:solidFill>
                  <a:srgbClr val="000000"/>
                </a:solidFill>
                <a:latin typeface="Arial"/>
                <a:ea typeface="Arial"/>
                <a:cs typeface="Arial"/>
                <a:sym typeface="Arial"/>
              </a:endParaRPr>
            </a:p>
          </p:txBody>
        </p:sp>
      </p:grpSp>
      <p:grpSp>
        <p:nvGrpSpPr>
          <p:cNvPr id="3920" name="Google Shape;3920;p96"/>
          <p:cNvGrpSpPr/>
          <p:nvPr/>
        </p:nvGrpSpPr>
        <p:grpSpPr>
          <a:xfrm>
            <a:off x="685263" y="4145788"/>
            <a:ext cx="2043263" cy="369300"/>
            <a:chOff x="5822325" y="2222475"/>
            <a:chExt cx="2043263" cy="369300"/>
          </a:xfrm>
        </p:grpSpPr>
        <p:pic>
          <p:nvPicPr>
            <p:cNvPr id="3921" name="Google Shape;3921;p96"/>
            <p:cNvPicPr preferRelativeResize="0"/>
            <p:nvPr/>
          </p:nvPicPr>
          <p:blipFill rotWithShape="1">
            <a:blip r:embed="rId9">
              <a:alphaModFix/>
            </a:blip>
            <a:srcRect/>
            <a:stretch/>
          </p:blipFill>
          <p:spPr>
            <a:xfrm>
              <a:off x="5822325" y="2222475"/>
              <a:ext cx="1885950" cy="304800"/>
            </a:xfrm>
            <a:prstGeom prst="rect">
              <a:avLst/>
            </a:prstGeom>
            <a:noFill/>
            <a:ln>
              <a:noFill/>
            </a:ln>
          </p:spPr>
        </p:pic>
        <p:pic>
          <p:nvPicPr>
            <p:cNvPr id="3922" name="Google Shape;3922;p96"/>
            <p:cNvPicPr preferRelativeResize="0"/>
            <p:nvPr/>
          </p:nvPicPr>
          <p:blipFill rotWithShape="1">
            <a:blip r:embed="rId10">
              <a:alphaModFix/>
            </a:blip>
            <a:srcRect/>
            <a:stretch/>
          </p:blipFill>
          <p:spPr>
            <a:xfrm>
              <a:off x="6360506" y="2274875"/>
              <a:ext cx="1192175" cy="200025"/>
            </a:xfrm>
            <a:prstGeom prst="rect">
              <a:avLst/>
            </a:prstGeom>
            <a:noFill/>
            <a:ln>
              <a:noFill/>
            </a:ln>
          </p:spPr>
        </p:pic>
        <p:sp>
          <p:nvSpPr>
            <p:cNvPr id="3923" name="Google Shape;3923;p96"/>
            <p:cNvSpPr txBox="1"/>
            <p:nvPr/>
          </p:nvSpPr>
          <p:spPr>
            <a:xfrm>
              <a:off x="6360488" y="2222475"/>
              <a:ext cx="15051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t>Sellar_3</a:t>
              </a:r>
              <a:endParaRPr sz="1200" b="0" i="0" u="none" strike="noStrike" cap="none">
                <a:solidFill>
                  <a:srgbClr val="000000"/>
                </a:solidFill>
                <a:latin typeface="Arial"/>
                <a:ea typeface="Arial"/>
                <a:cs typeface="Arial"/>
                <a:sym typeface="Arial"/>
              </a:endParaRPr>
            </a:p>
          </p:txBody>
        </p:sp>
      </p:grpSp>
      <p:pic>
        <p:nvPicPr>
          <p:cNvPr id="3924" name="Google Shape;3924;p96"/>
          <p:cNvPicPr preferRelativeResize="0"/>
          <p:nvPr/>
        </p:nvPicPr>
        <p:blipFill rotWithShape="1">
          <a:blip r:embed="rId11">
            <a:alphaModFix/>
          </a:blip>
          <a:srcRect/>
          <a:stretch/>
        </p:blipFill>
        <p:spPr>
          <a:xfrm>
            <a:off x="479638" y="3553599"/>
            <a:ext cx="266700" cy="1041050"/>
          </a:xfrm>
          <a:prstGeom prst="rect">
            <a:avLst/>
          </a:prstGeom>
          <a:noFill/>
          <a:ln>
            <a:noFill/>
          </a:ln>
        </p:spPr>
      </p:pic>
      <p:pic>
        <p:nvPicPr>
          <p:cNvPr id="3925" name="Google Shape;3925;p96"/>
          <p:cNvPicPr preferRelativeResize="0"/>
          <p:nvPr/>
        </p:nvPicPr>
        <p:blipFill rotWithShape="1">
          <a:blip r:embed="rId12">
            <a:alphaModFix/>
          </a:blip>
          <a:srcRect r="30666" b="10"/>
          <a:stretch/>
        </p:blipFill>
        <p:spPr>
          <a:xfrm>
            <a:off x="709413" y="3119558"/>
            <a:ext cx="157825" cy="277203"/>
          </a:xfrm>
          <a:prstGeom prst="rect">
            <a:avLst/>
          </a:prstGeom>
          <a:noFill/>
          <a:ln>
            <a:noFill/>
          </a:ln>
        </p:spPr>
      </p:pic>
      <p:grpSp>
        <p:nvGrpSpPr>
          <p:cNvPr id="3926" name="Google Shape;3926;p96"/>
          <p:cNvGrpSpPr/>
          <p:nvPr/>
        </p:nvGrpSpPr>
        <p:grpSpPr>
          <a:xfrm>
            <a:off x="864587" y="3418611"/>
            <a:ext cx="266700" cy="235225"/>
            <a:chOff x="4284525" y="3311386"/>
            <a:chExt cx="266700" cy="235225"/>
          </a:xfrm>
        </p:grpSpPr>
        <p:pic>
          <p:nvPicPr>
            <p:cNvPr id="3927" name="Google Shape;3927;p96"/>
            <p:cNvPicPr preferRelativeResize="0"/>
            <p:nvPr/>
          </p:nvPicPr>
          <p:blipFill>
            <a:blip r:embed="rId13">
              <a:alphaModFix/>
            </a:blip>
            <a:stretch>
              <a:fillRect/>
            </a:stretch>
          </p:blipFill>
          <p:spPr>
            <a:xfrm>
              <a:off x="4284525" y="3325140"/>
              <a:ext cx="266700" cy="207710"/>
            </a:xfrm>
            <a:prstGeom prst="rect">
              <a:avLst/>
            </a:prstGeom>
            <a:noFill/>
            <a:ln>
              <a:noFill/>
            </a:ln>
          </p:spPr>
        </p:pic>
        <p:pic>
          <p:nvPicPr>
            <p:cNvPr id="3928" name="Google Shape;3928;p96"/>
            <p:cNvPicPr preferRelativeResize="0"/>
            <p:nvPr/>
          </p:nvPicPr>
          <p:blipFill rotWithShape="1">
            <a:blip r:embed="rId12">
              <a:alphaModFix/>
            </a:blip>
            <a:srcRect r="30666" b="10"/>
            <a:stretch/>
          </p:blipFill>
          <p:spPr>
            <a:xfrm>
              <a:off x="4299825" y="3311386"/>
              <a:ext cx="133925" cy="235225"/>
            </a:xfrm>
            <a:prstGeom prst="rect">
              <a:avLst/>
            </a:prstGeom>
            <a:noFill/>
            <a:ln>
              <a:noFill/>
            </a:ln>
          </p:spPr>
        </p:pic>
      </p:grpSp>
      <p:grpSp>
        <p:nvGrpSpPr>
          <p:cNvPr id="3929" name="Google Shape;3929;p96"/>
          <p:cNvGrpSpPr/>
          <p:nvPr/>
        </p:nvGrpSpPr>
        <p:grpSpPr>
          <a:xfrm>
            <a:off x="479638" y="2745788"/>
            <a:ext cx="1853225" cy="2146250"/>
            <a:chOff x="5510600" y="-350775"/>
            <a:chExt cx="1853225" cy="2146250"/>
          </a:xfrm>
        </p:grpSpPr>
        <p:pic>
          <p:nvPicPr>
            <p:cNvPr id="3930" name="Google Shape;3930;p96"/>
            <p:cNvPicPr preferRelativeResize="0"/>
            <p:nvPr/>
          </p:nvPicPr>
          <p:blipFill rotWithShape="1">
            <a:blip r:embed="rId8">
              <a:alphaModFix/>
            </a:blip>
            <a:srcRect/>
            <a:stretch/>
          </p:blipFill>
          <p:spPr>
            <a:xfrm>
              <a:off x="6297025" y="1585925"/>
              <a:ext cx="1066800" cy="209550"/>
            </a:xfrm>
            <a:prstGeom prst="rect">
              <a:avLst/>
            </a:prstGeom>
            <a:noFill/>
            <a:ln>
              <a:noFill/>
            </a:ln>
          </p:spPr>
        </p:pic>
        <p:sp>
          <p:nvSpPr>
            <p:cNvPr id="3931" name="Google Shape;3931;p96"/>
            <p:cNvSpPr txBox="1"/>
            <p:nvPr/>
          </p:nvSpPr>
          <p:spPr>
            <a:xfrm>
              <a:off x="5510600" y="-350775"/>
              <a:ext cx="1505100" cy="369300"/>
            </a:xfrm>
            <a:prstGeom prst="rect">
              <a:avLst/>
            </a:prstGeom>
            <a:solidFill>
              <a:srgbClr val="00FFFF"/>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a:t>DoE LHS n 100</a:t>
              </a:r>
              <a:endParaRPr sz="1200" b="0" i="0" u="none" strike="noStrike" cap="none">
                <a:solidFill>
                  <a:srgbClr val="000000"/>
                </a:solidFill>
                <a:latin typeface="Arial"/>
                <a:ea typeface="Arial"/>
                <a:cs typeface="Arial"/>
                <a:sym typeface="Arial"/>
              </a:endParaRPr>
            </a:p>
          </p:txBody>
        </p:sp>
      </p:grpSp>
      <p:pic>
        <p:nvPicPr>
          <p:cNvPr id="3932" name="Google Shape;3932;p96"/>
          <p:cNvPicPr preferRelativeResize="0"/>
          <p:nvPr/>
        </p:nvPicPr>
        <p:blipFill rotWithShape="1">
          <a:blip r:embed="rId13">
            <a:alphaModFix/>
          </a:blip>
          <a:srcRect r="40821"/>
          <a:stretch/>
        </p:blipFill>
        <p:spPr>
          <a:xfrm>
            <a:off x="304825" y="2826600"/>
            <a:ext cx="157825" cy="207700"/>
          </a:xfrm>
          <a:prstGeom prst="rect">
            <a:avLst/>
          </a:prstGeom>
          <a:noFill/>
          <a:ln>
            <a:noFill/>
          </a:ln>
        </p:spPr>
      </p:pic>
      <p:sp>
        <p:nvSpPr>
          <p:cNvPr id="3933" name="Google Shape;3933;p96"/>
          <p:cNvSpPr/>
          <p:nvPr/>
        </p:nvSpPr>
        <p:spPr>
          <a:xfrm>
            <a:off x="304801" y="1575334"/>
            <a:ext cx="11687400" cy="4647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b="1">
                <a:solidFill>
                  <a:schemeClr val="dk1"/>
                </a:solidFill>
              </a:rPr>
              <a:t>Study</a:t>
            </a:r>
            <a:endParaRPr sz="1400" b="1" i="0" u="none" strike="noStrike" cap="none">
              <a:solidFill>
                <a:schemeClr val="dk1"/>
              </a:solidFill>
              <a:latin typeface="Arial"/>
              <a:ea typeface="Arial"/>
              <a:cs typeface="Arial"/>
              <a:sym typeface="Arial"/>
            </a:endParaRPr>
          </a:p>
        </p:txBody>
      </p:sp>
      <p:sp>
        <p:nvSpPr>
          <p:cNvPr id="3934" name="Google Shape;3934;p96"/>
          <p:cNvSpPr txBox="1">
            <a:spLocks noGrp="1"/>
          </p:cNvSpPr>
          <p:nvPr>
            <p:ph type="sldNum" idx="12"/>
          </p:nvPr>
        </p:nvSpPr>
        <p:spPr>
          <a:xfrm>
            <a:off x="478800" y="6444000"/>
            <a:ext cx="288000" cy="2160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888888"/>
              </a:buClr>
              <a:buSzPts val="800"/>
              <a:buFont typeface="Arial"/>
              <a:buNone/>
            </a:pPr>
            <a:fld id="{00000000-1234-1234-1234-123412341234}" type="slidenum">
              <a:rPr lang="en-US"/>
              <a:t>99</a:t>
            </a:fld>
            <a:endParaRPr/>
          </a:p>
        </p:txBody>
      </p:sp>
      <p:sp>
        <p:nvSpPr>
          <p:cNvPr id="3935" name="Google Shape;3935;p96"/>
          <p:cNvSpPr/>
          <p:nvPr/>
        </p:nvSpPr>
        <p:spPr>
          <a:xfrm>
            <a:off x="10822900" y="1610850"/>
            <a:ext cx="816300" cy="353400"/>
          </a:xfrm>
          <a:prstGeom prst="rect">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a:solidFill>
                  <a:schemeClr val="lt1"/>
                </a:solidFill>
              </a:rPr>
              <a:t>Quit</a:t>
            </a:r>
            <a:endParaRPr sz="1400" b="0" i="0" u="none" strike="noStrike" cap="none">
              <a:solidFill>
                <a:schemeClr val="lt1"/>
              </a:solidFill>
              <a:latin typeface="Arial"/>
              <a:ea typeface="Arial"/>
              <a:cs typeface="Arial"/>
              <a:sym typeface="Arial"/>
            </a:endParaRPr>
          </a:p>
        </p:txBody>
      </p:sp>
      <p:sp>
        <p:nvSpPr>
          <p:cNvPr id="3936" name="Google Shape;3936;p96"/>
          <p:cNvSpPr/>
          <p:nvPr/>
        </p:nvSpPr>
        <p:spPr>
          <a:xfrm>
            <a:off x="9791704" y="2116050"/>
            <a:ext cx="2200500" cy="353400"/>
          </a:xfrm>
          <a:prstGeom prst="rect">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Add </a:t>
            </a:r>
            <a:r>
              <a:rPr lang="en-US">
                <a:solidFill>
                  <a:schemeClr val="lt1"/>
                </a:solidFill>
              </a:rPr>
              <a:t>Study</a:t>
            </a:r>
            <a:endParaRPr sz="1400" b="0" i="0" u="none" strike="noStrike" cap="none">
              <a:solidFill>
                <a:schemeClr val="lt1"/>
              </a:solidFill>
              <a:latin typeface="Arial"/>
              <a:ea typeface="Arial"/>
              <a:cs typeface="Arial"/>
              <a:sym typeface="Arial"/>
            </a:endParaRPr>
          </a:p>
        </p:txBody>
      </p:sp>
      <p:sp>
        <p:nvSpPr>
          <p:cNvPr id="3937" name="Google Shape;3937;p96"/>
          <p:cNvSpPr/>
          <p:nvPr/>
        </p:nvSpPr>
        <p:spPr>
          <a:xfrm>
            <a:off x="11236198" y="1869716"/>
            <a:ext cx="262800" cy="346800"/>
          </a:xfrm>
          <a:prstGeom prst="upArrow">
            <a:avLst>
              <a:gd name="adj1" fmla="val 49471"/>
              <a:gd name="adj2" fmla="val 53774"/>
            </a:avLst>
          </a:prstGeom>
          <a:solidFill>
            <a:schemeClr val="accent5"/>
          </a:solidFill>
          <a:ln w="25400" cap="flat" cmpd="sng">
            <a:solidFill>
              <a:srgbClr val="B93A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38" name="Google Shape;3938;p96"/>
          <p:cNvSpPr/>
          <p:nvPr/>
        </p:nvSpPr>
        <p:spPr>
          <a:xfrm>
            <a:off x="388352" y="2186100"/>
            <a:ext cx="1411200" cy="277200"/>
          </a:xfrm>
          <a:prstGeom prst="rect">
            <a:avLst/>
          </a:prstGeom>
          <a:solidFill>
            <a:srgbClr val="D8D8D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900"/>
              <a:t>View by:  Studies</a:t>
            </a:r>
            <a:endParaRPr sz="900"/>
          </a:p>
        </p:txBody>
      </p:sp>
      <p:sp>
        <p:nvSpPr>
          <p:cNvPr id="3939" name="Google Shape;3939;p96"/>
          <p:cNvSpPr/>
          <p:nvPr/>
        </p:nvSpPr>
        <p:spPr>
          <a:xfrm>
            <a:off x="388325" y="2506350"/>
            <a:ext cx="1411200" cy="277200"/>
          </a:xfrm>
          <a:prstGeom prst="rect">
            <a:avLst/>
          </a:prstGeom>
          <a:solidFill>
            <a:srgbClr val="D8D8D8"/>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900"/>
              <a:t>Filter : DoE LHS n 100</a:t>
            </a:r>
            <a:endParaRPr sz="900"/>
          </a:p>
        </p:txBody>
      </p:sp>
      <p:cxnSp>
        <p:nvCxnSpPr>
          <p:cNvPr id="3940" name="Google Shape;3940;p96"/>
          <p:cNvCxnSpPr>
            <a:endCxn id="3938" idx="3"/>
          </p:cNvCxnSpPr>
          <p:nvPr/>
        </p:nvCxnSpPr>
        <p:spPr>
          <a:xfrm flipH="1">
            <a:off x="1799552" y="2253900"/>
            <a:ext cx="1447800" cy="70800"/>
          </a:xfrm>
          <a:prstGeom prst="straightConnector1">
            <a:avLst/>
          </a:prstGeom>
          <a:noFill/>
          <a:ln w="9525" cap="flat" cmpd="sng">
            <a:solidFill>
              <a:schemeClr val="dk2"/>
            </a:solidFill>
            <a:prstDash val="solid"/>
            <a:round/>
            <a:headEnd type="none" w="med" len="med"/>
            <a:tailEnd type="triangle" w="med" len="med"/>
          </a:ln>
        </p:spPr>
      </p:cxnSp>
      <p:sp>
        <p:nvSpPr>
          <p:cNvPr id="3941" name="Google Shape;3941;p96"/>
          <p:cNvSpPr txBox="1"/>
          <p:nvPr/>
        </p:nvSpPr>
        <p:spPr>
          <a:xfrm>
            <a:off x="288725" y="5174550"/>
            <a:ext cx="2439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One study applied on a combined </a:t>
            </a:r>
            <a:endParaRPr/>
          </a:p>
          <a:p>
            <a:pPr marL="0" lvl="0" indent="0" algn="l" rtl="0">
              <a:spcBef>
                <a:spcPts val="0"/>
              </a:spcBef>
              <a:spcAft>
                <a:spcPts val="0"/>
              </a:spcAft>
              <a:buNone/>
            </a:pPr>
            <a:r>
              <a:rPr lang="en-US"/>
              <a:t>discipline is what we have </a:t>
            </a:r>
            <a:endParaRPr/>
          </a:p>
          <a:p>
            <a:pPr marL="0" lvl="0" indent="0" algn="l" rtl="0">
              <a:spcBef>
                <a:spcPts val="0"/>
              </a:spcBef>
              <a:spcAft>
                <a:spcPts val="0"/>
              </a:spcAft>
              <a:buNone/>
            </a:pPr>
            <a:r>
              <a:rPr lang="en-US"/>
              <a:t>today in WhatsOpt or SoSTrades</a:t>
            </a:r>
            <a:endParaRPr/>
          </a:p>
        </p:txBody>
      </p:sp>
      <p:pic>
        <p:nvPicPr>
          <p:cNvPr id="3942" name="Google Shape;3942;p96"/>
          <p:cNvPicPr preferRelativeResize="0"/>
          <p:nvPr/>
        </p:nvPicPr>
        <p:blipFill rotWithShape="1">
          <a:blip r:embed="rId14">
            <a:alphaModFix/>
          </a:blip>
          <a:srcRect/>
          <a:stretch/>
        </p:blipFill>
        <p:spPr>
          <a:xfrm>
            <a:off x="2439325" y="5355013"/>
            <a:ext cx="1502975" cy="1502975"/>
          </a:xfrm>
          <a:prstGeom prst="rect">
            <a:avLst/>
          </a:prstGeom>
          <a:noFill/>
          <a:ln>
            <a:noFill/>
          </a:ln>
        </p:spPr>
      </p:pic>
      <p:pic>
        <p:nvPicPr>
          <p:cNvPr id="3943" name="Google Shape;3943;p96"/>
          <p:cNvPicPr preferRelativeResize="0"/>
          <p:nvPr/>
        </p:nvPicPr>
        <p:blipFill rotWithShape="1">
          <a:blip r:embed="rId14">
            <a:alphaModFix/>
          </a:blip>
          <a:srcRect l="3110" t="45891" r="85488" b="44675"/>
          <a:stretch/>
        </p:blipFill>
        <p:spPr>
          <a:xfrm>
            <a:off x="1050625" y="3635800"/>
            <a:ext cx="210494" cy="216000"/>
          </a:xfrm>
          <a:prstGeom prst="rect">
            <a:avLst/>
          </a:prstGeom>
          <a:noFill/>
          <a:ln>
            <a:noFill/>
          </a:ln>
        </p:spPr>
      </p:pic>
      <p:pic>
        <p:nvPicPr>
          <p:cNvPr id="3944" name="Google Shape;3944;p96"/>
          <p:cNvPicPr preferRelativeResize="0"/>
          <p:nvPr/>
        </p:nvPicPr>
        <p:blipFill rotWithShape="1">
          <a:blip r:embed="rId14">
            <a:alphaModFix/>
          </a:blip>
          <a:srcRect l="3110" t="45891" r="85488" b="44675"/>
          <a:stretch/>
        </p:blipFill>
        <p:spPr>
          <a:xfrm>
            <a:off x="1050625" y="3890800"/>
            <a:ext cx="210494" cy="216000"/>
          </a:xfrm>
          <a:prstGeom prst="rect">
            <a:avLst/>
          </a:prstGeom>
          <a:noFill/>
          <a:ln>
            <a:noFill/>
          </a:ln>
        </p:spPr>
      </p:pic>
      <p:pic>
        <p:nvPicPr>
          <p:cNvPr id="3945" name="Google Shape;3945;p96"/>
          <p:cNvPicPr preferRelativeResize="0"/>
          <p:nvPr/>
        </p:nvPicPr>
        <p:blipFill rotWithShape="1">
          <a:blip r:embed="rId14">
            <a:alphaModFix/>
          </a:blip>
          <a:srcRect l="3110" t="45891" r="85488" b="44675"/>
          <a:stretch/>
        </p:blipFill>
        <p:spPr>
          <a:xfrm>
            <a:off x="1050625" y="4216300"/>
            <a:ext cx="210494" cy="216000"/>
          </a:xfrm>
          <a:prstGeom prst="rect">
            <a:avLst/>
          </a:prstGeom>
          <a:noFill/>
          <a:ln>
            <a:noFill/>
          </a:ln>
        </p:spPr>
      </p:pic>
      <p:pic>
        <p:nvPicPr>
          <p:cNvPr id="3946" name="Google Shape;3946;p96"/>
          <p:cNvPicPr preferRelativeResize="0"/>
          <p:nvPr/>
        </p:nvPicPr>
        <p:blipFill rotWithShape="1">
          <a:blip r:embed="rId14">
            <a:alphaModFix/>
          </a:blip>
          <a:srcRect l="3110" t="45891" r="85488" b="44675"/>
          <a:stretch/>
        </p:blipFill>
        <p:spPr>
          <a:xfrm>
            <a:off x="683088" y="3127125"/>
            <a:ext cx="210494" cy="216000"/>
          </a:xfrm>
          <a:prstGeom prst="rect">
            <a:avLst/>
          </a:prstGeom>
          <a:noFill/>
          <a:ln>
            <a:noFill/>
          </a:ln>
        </p:spPr>
      </p:pic>
      <p:pic>
        <p:nvPicPr>
          <p:cNvPr id="3947" name="Google Shape;3947;p96"/>
          <p:cNvPicPr preferRelativeResize="0"/>
          <p:nvPr/>
        </p:nvPicPr>
        <p:blipFill rotWithShape="1">
          <a:blip r:embed="rId14">
            <a:alphaModFix/>
          </a:blip>
          <a:srcRect l="3110" t="45891" r="85488" b="44675"/>
          <a:stretch/>
        </p:blipFill>
        <p:spPr>
          <a:xfrm>
            <a:off x="374175" y="2826600"/>
            <a:ext cx="210494" cy="216000"/>
          </a:xfrm>
          <a:prstGeom prst="rect">
            <a:avLst/>
          </a:prstGeom>
          <a:noFill/>
          <a:ln>
            <a:noFill/>
          </a:ln>
        </p:spPr>
      </p:pic>
      <p:graphicFrame>
        <p:nvGraphicFramePr>
          <p:cNvPr id="3948" name="Google Shape;3948;p96"/>
          <p:cNvGraphicFramePr/>
          <p:nvPr/>
        </p:nvGraphicFramePr>
        <p:xfrm>
          <a:off x="3309163" y="3217048"/>
          <a:ext cx="8540475" cy="3103625"/>
        </p:xfrm>
        <a:graphic>
          <a:graphicData uri="http://schemas.openxmlformats.org/drawingml/2006/table">
            <a:tbl>
              <a:tblPr firstRow="1" bandRow="1">
                <a:noFill/>
              </a:tblPr>
              <a:tblGrid>
                <a:gridCol w="886700"/>
                <a:gridCol w="1046200"/>
                <a:gridCol w="892550"/>
                <a:gridCol w="959375"/>
                <a:gridCol w="1067250"/>
                <a:gridCol w="1213850"/>
                <a:gridCol w="824850"/>
                <a:gridCol w="749050"/>
                <a:gridCol w="900650"/>
              </a:tblGrid>
              <a:tr h="548650">
                <a:tc>
                  <a:txBody>
                    <a:bodyPr/>
                    <a:lstStyle/>
                    <a:p>
                      <a:pPr marL="0" marR="0" lvl="0" indent="0" algn="ctr" rtl="0">
                        <a:lnSpc>
                          <a:spcPct val="100000"/>
                        </a:lnSpc>
                        <a:spcBef>
                          <a:spcPts val="0"/>
                        </a:spcBef>
                        <a:spcAft>
                          <a:spcPts val="0"/>
                        </a:spcAft>
                        <a:buNone/>
                      </a:pPr>
                      <a:r>
                        <a:rPr lang="en-US" sz="1000" u="none" strike="noStrike" cap="none"/>
                        <a:t>Variable </a:t>
                      </a:r>
                      <a:endParaRPr sz="1000"/>
                    </a:p>
                    <a:p>
                      <a:pPr marL="0" marR="0" lvl="0" indent="0" algn="ctr" rtl="0">
                        <a:lnSpc>
                          <a:spcPct val="100000"/>
                        </a:lnSpc>
                        <a:spcBef>
                          <a:spcPts val="0"/>
                        </a:spcBef>
                        <a:spcAft>
                          <a:spcPts val="0"/>
                        </a:spcAft>
                        <a:buNone/>
                      </a:pPr>
                      <a:r>
                        <a:rPr lang="en-US" sz="1000" u="none" strike="noStrike" cap="none"/>
                        <a:t>name</a:t>
                      </a:r>
                      <a:endParaRPr sz="1000"/>
                    </a:p>
                  </a:txBody>
                  <a:tcPr marL="91450" marR="91450" marT="45725" marB="45725"/>
                </a:tc>
                <a:tc>
                  <a:txBody>
                    <a:bodyPr/>
                    <a:lstStyle/>
                    <a:p>
                      <a:pPr marL="0" marR="0" lvl="0" indent="0" algn="ctr" rtl="0">
                        <a:lnSpc>
                          <a:spcPct val="100000"/>
                        </a:lnSpc>
                        <a:spcBef>
                          <a:spcPts val="0"/>
                        </a:spcBef>
                        <a:spcAft>
                          <a:spcPts val="0"/>
                        </a:spcAft>
                        <a:buNone/>
                      </a:pPr>
                      <a:r>
                        <a:rPr lang="en-US" sz="1000" u="none" strike="noStrike" cap="none"/>
                        <a:t>Array Dim (Shape)</a:t>
                      </a:r>
                      <a:endParaRPr sz="1000"/>
                    </a:p>
                  </a:txBody>
                  <a:tcPr marL="91450" marR="91450" marT="45725" marB="45725"/>
                </a:tc>
                <a:tc>
                  <a:txBody>
                    <a:bodyPr/>
                    <a:lstStyle/>
                    <a:p>
                      <a:pPr marL="0" marR="0" lvl="0" indent="0" algn="ctr" rtl="0">
                        <a:lnSpc>
                          <a:spcPct val="100000"/>
                        </a:lnSpc>
                        <a:spcBef>
                          <a:spcPts val="0"/>
                        </a:spcBef>
                        <a:spcAft>
                          <a:spcPts val="0"/>
                        </a:spcAft>
                        <a:buNone/>
                      </a:pPr>
                      <a:r>
                        <a:rPr lang="en-US" sz="1000" u="none" strike="noStrike" cap="none"/>
                        <a:t>Data Type</a:t>
                      </a:r>
                      <a:endParaRPr sz="1000"/>
                    </a:p>
                  </a:txBody>
                  <a:tcPr marL="91450" marR="91450" marT="45725" marB="45725"/>
                </a:tc>
                <a:tc>
                  <a:txBody>
                    <a:bodyPr/>
                    <a:lstStyle/>
                    <a:p>
                      <a:pPr marL="0" marR="0" lvl="0" indent="0" algn="ctr" rtl="0">
                        <a:lnSpc>
                          <a:spcPct val="100000"/>
                        </a:lnSpc>
                        <a:spcBef>
                          <a:spcPts val="0"/>
                        </a:spcBef>
                        <a:spcAft>
                          <a:spcPts val="0"/>
                        </a:spcAft>
                        <a:buNone/>
                      </a:pPr>
                      <a:r>
                        <a:rPr lang="en-US" sz="1000" u="none" strike="noStrike" cap="none"/>
                        <a:t>I/O Type</a:t>
                      </a:r>
                      <a:endParaRPr sz="1000"/>
                    </a:p>
                  </a:txBody>
                  <a:tcPr marL="91450" marR="91450" marT="45725" marB="45725">
                    <a:lnR w="12700" cap="flat" cmpd="sng">
                      <a:solidFill>
                        <a:srgbClr val="A51890"/>
                      </a:solidFill>
                      <a:prstDash val="solid"/>
                      <a:round/>
                      <a:headEnd type="none" w="sm" len="sm"/>
                      <a:tailEnd type="none" w="sm" len="sm"/>
                    </a:lnR>
                  </a:tcPr>
                </a:tc>
                <a:tc>
                  <a:txBody>
                    <a:bodyPr/>
                    <a:lstStyle/>
                    <a:p>
                      <a:pPr marL="0" marR="0" lvl="0" indent="0" algn="ctr" rtl="0">
                        <a:lnSpc>
                          <a:spcPct val="100000"/>
                        </a:lnSpc>
                        <a:spcBef>
                          <a:spcPts val="0"/>
                        </a:spcBef>
                        <a:spcAft>
                          <a:spcPts val="0"/>
                        </a:spcAft>
                        <a:buNone/>
                      </a:pPr>
                      <a:r>
                        <a:rPr lang="en-US" sz="1000" u="none" strike="noStrike" cap="none"/>
                        <a:t>Coupled type</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solidFill>
                      <a:srgbClr val="B6D7A8"/>
                    </a:solidFill>
                  </a:tcPr>
                </a:tc>
                <a:tc>
                  <a:txBody>
                    <a:bodyPr/>
                    <a:lstStyle/>
                    <a:p>
                      <a:pPr marL="0" marR="0" lvl="0" indent="0" algn="ctr" rtl="0">
                        <a:lnSpc>
                          <a:spcPct val="100000"/>
                        </a:lnSpc>
                        <a:spcBef>
                          <a:spcPts val="0"/>
                        </a:spcBef>
                        <a:spcAft>
                          <a:spcPts val="0"/>
                        </a:spcAft>
                        <a:buNone/>
                      </a:pPr>
                      <a:r>
                        <a:rPr lang="en-US" sz="1000"/>
                        <a:t>Study</a:t>
                      </a:r>
                      <a:endParaRPr sz="1000"/>
                    </a:p>
                    <a:p>
                      <a:pPr marL="0" marR="0" lvl="0" indent="0" algn="ctr" rtl="0">
                        <a:lnSpc>
                          <a:spcPct val="100000"/>
                        </a:lnSpc>
                        <a:spcBef>
                          <a:spcPts val="0"/>
                        </a:spcBef>
                        <a:spcAft>
                          <a:spcPts val="0"/>
                        </a:spcAft>
                        <a:buNone/>
                      </a:pPr>
                      <a:r>
                        <a:rPr lang="en-US" sz="1000" u="none" strike="noStrike" cap="none"/>
                        <a:t>Variable Role</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25400" cap="flat" cmpd="sng">
                      <a:solidFill>
                        <a:srgbClr val="A51890"/>
                      </a:solidFill>
                      <a:prstDash val="solid"/>
                      <a:round/>
                      <a:headEnd type="none" w="sm" len="sm"/>
                      <a:tailEnd type="none" w="sm" len="sm"/>
                    </a:lnB>
                    <a:solidFill>
                      <a:srgbClr val="B6D7A8"/>
                    </a:solidFill>
                  </a:tcPr>
                </a:tc>
                <a:tc>
                  <a:txBody>
                    <a:bodyPr/>
                    <a:lstStyle/>
                    <a:p>
                      <a:pPr marL="0" marR="0" lvl="0" indent="0" algn="ctr" rtl="0">
                        <a:lnSpc>
                          <a:spcPct val="100000"/>
                        </a:lnSpc>
                        <a:spcBef>
                          <a:spcPts val="0"/>
                        </a:spcBef>
                        <a:spcAft>
                          <a:spcPts val="0"/>
                        </a:spcAft>
                        <a:buNone/>
                      </a:pPr>
                      <a:r>
                        <a:rPr lang="en-US" sz="1000" u="none" strike="noStrike" cap="none"/>
                        <a:t>Units</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254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u="none" strike="noStrike" cap="none"/>
                        <a:t>(Lower, Upper)</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254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u="none" strike="noStrike" cap="none"/>
                        <a:t>Value</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r>
              <a:tr h="396250">
                <a:tc>
                  <a:txBody>
                    <a:bodyPr/>
                    <a:lstStyle/>
                    <a:p>
                      <a:pPr marL="0" marR="0" lvl="0" indent="0" algn="ctr" rtl="0">
                        <a:lnSpc>
                          <a:spcPct val="100000"/>
                        </a:lnSpc>
                        <a:spcBef>
                          <a:spcPts val="0"/>
                        </a:spcBef>
                        <a:spcAft>
                          <a:spcPts val="0"/>
                        </a:spcAft>
                        <a:buNone/>
                      </a:pPr>
                      <a:r>
                        <a:rPr lang="en-US" sz="1000" u="none" strike="noStrike" cap="none"/>
                        <a:t>x</a:t>
                      </a:r>
                      <a:endParaRPr sz="10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000"/>
                        <a:t>1</a:t>
                      </a:r>
                      <a:endParaRPr sz="1000"/>
                    </a:p>
                  </a:txBody>
                  <a:tcPr marL="91450" marR="91450" marT="45725" marB="45725"/>
                </a:tc>
                <a:tc>
                  <a:txBody>
                    <a:bodyPr/>
                    <a:lstStyle/>
                    <a:p>
                      <a:pPr marL="0" marR="0" lvl="0" indent="0" algn="ctr" rtl="0">
                        <a:lnSpc>
                          <a:spcPct val="100000"/>
                        </a:lnSpc>
                        <a:spcBef>
                          <a:spcPts val="0"/>
                        </a:spcBef>
                        <a:spcAft>
                          <a:spcPts val="0"/>
                        </a:spcAft>
                        <a:buNone/>
                      </a:pPr>
                      <a:r>
                        <a:rPr lang="en-US" sz="1000" u="none" strike="noStrike" cap="none"/>
                        <a:t>float</a:t>
                      </a:r>
                      <a:endParaRPr sz="1000"/>
                    </a:p>
                  </a:txBody>
                  <a:tcPr marL="91450" marR="91450" marT="45725" marB="45725"/>
                </a:tc>
                <a:tc>
                  <a:txBody>
                    <a:bodyPr/>
                    <a:lstStyle/>
                    <a:p>
                      <a:pPr marL="0" marR="0" lvl="0" indent="0" algn="ctr" rtl="0">
                        <a:lnSpc>
                          <a:spcPct val="100000"/>
                        </a:lnSpc>
                        <a:spcBef>
                          <a:spcPts val="0"/>
                        </a:spcBef>
                        <a:spcAft>
                          <a:spcPts val="0"/>
                        </a:spcAft>
                        <a:buNone/>
                      </a:pPr>
                      <a:r>
                        <a:rPr lang="en-US" sz="1000" u="none" strike="noStrike" cap="none"/>
                        <a:t>IN</a:t>
                      </a:r>
                      <a:endParaRPr sz="1000"/>
                    </a:p>
                  </a:txBody>
                  <a:tcPr marL="91450" marR="91450" marT="45725" marB="45725">
                    <a:lnR w="12700" cap="flat" cmpd="sng">
                      <a:solidFill>
                        <a:srgbClr val="A51890"/>
                      </a:solidFill>
                      <a:prstDash val="solid"/>
                      <a:round/>
                      <a:headEnd type="none" w="sm" len="sm"/>
                      <a:tailEnd type="none" w="sm" len="sm"/>
                    </a:lnR>
                  </a:tcPr>
                </a:tc>
                <a:tc>
                  <a:txBody>
                    <a:bodyPr/>
                    <a:lstStyle/>
                    <a:p>
                      <a:pPr marL="0" lvl="0" indent="0" algn="ctr" rtl="0">
                        <a:spcBef>
                          <a:spcPts val="0"/>
                        </a:spcBef>
                        <a:spcAft>
                          <a:spcPts val="0"/>
                        </a:spcAft>
                        <a:buSzPts val="1400"/>
                        <a:buNone/>
                      </a:pPr>
                      <a:r>
                        <a:rPr lang="en-US" sz="1000">
                          <a:solidFill>
                            <a:srgbClr val="000000"/>
                          </a:solidFill>
                        </a:rPr>
                        <a:t>Local</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c>
                  <a:txBody>
                    <a:bodyPr/>
                    <a:lstStyle/>
                    <a:p>
                      <a:pPr marL="0" marR="0" lvl="0" indent="0" algn="ctr" rtl="0">
                        <a:lnSpc>
                          <a:spcPct val="100000"/>
                        </a:lnSpc>
                        <a:spcBef>
                          <a:spcPts val="0"/>
                        </a:spcBef>
                        <a:spcAft>
                          <a:spcPts val="0"/>
                        </a:spcAft>
                        <a:buNone/>
                      </a:pPr>
                      <a:r>
                        <a:rPr lang="en-US" sz="1000" u="none" strike="noStrike" cap="none"/>
                        <a:t>Design Variable</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254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u="none" strike="noStrike" cap="none"/>
                        <a:t>---</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254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000"/>
                        <a:t>(1,2)</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254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400"/>
                        <a:buFont typeface="Arial"/>
                        <a:buNone/>
                      </a:pPr>
                      <a:r>
                        <a:rPr lang="en-US" sz="1000">
                          <a:solidFill>
                            <a:srgbClr val="000000"/>
                          </a:solidFill>
                        </a:rPr>
                        <a:t>1.2</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r>
              <a:tr h="548650">
                <a:tc>
                  <a:txBody>
                    <a:bodyPr/>
                    <a:lstStyle/>
                    <a:p>
                      <a:pPr marL="0" marR="0" lvl="0" indent="0" algn="ctr" rtl="0">
                        <a:lnSpc>
                          <a:spcPct val="100000"/>
                        </a:lnSpc>
                        <a:spcBef>
                          <a:spcPts val="0"/>
                        </a:spcBef>
                        <a:spcAft>
                          <a:spcPts val="0"/>
                        </a:spcAft>
                        <a:buClr>
                          <a:srgbClr val="000000"/>
                        </a:buClr>
                        <a:buSzPts val="1400"/>
                        <a:buFont typeface="Arial"/>
                        <a:buNone/>
                      </a:pPr>
                      <a:r>
                        <a:rPr lang="en-US" sz="1000" u="none" strike="noStrike" cap="none"/>
                        <a:t>z</a:t>
                      </a:r>
                      <a:endParaRPr sz="1000" u="none" strike="noStrike" cap="none">
                        <a:latin typeface="Calibri"/>
                        <a:ea typeface="Calibri"/>
                        <a:cs typeface="Calibri"/>
                        <a:sym typeface="Calibri"/>
                      </a:endParaRPr>
                    </a:p>
                  </a:txBody>
                  <a:tcPr marL="91450" marR="91450" marT="45725" marB="45725"/>
                </a:tc>
                <a:tc>
                  <a:txBody>
                    <a:bodyPr/>
                    <a:lstStyle/>
                    <a:p>
                      <a:pPr marL="0" marR="0" lvl="0" indent="0" algn="ctr" rtl="0">
                        <a:lnSpc>
                          <a:spcPct val="100000"/>
                        </a:lnSpc>
                        <a:spcBef>
                          <a:spcPts val="0"/>
                        </a:spcBef>
                        <a:spcAft>
                          <a:spcPts val="0"/>
                        </a:spcAft>
                        <a:buNone/>
                      </a:pPr>
                      <a:r>
                        <a:rPr lang="en-US" sz="1000"/>
                        <a:t>2</a:t>
                      </a:r>
                      <a:endParaRPr sz="1000"/>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000" u="none" strike="noStrike" cap="none"/>
                        <a:t>float</a:t>
                      </a:r>
                      <a:endParaRPr sz="1000"/>
                    </a:p>
                  </a:txBody>
                  <a:tcPr marL="91450" marR="91450" marT="45725" marB="45725"/>
                </a:tc>
                <a:tc>
                  <a:txBody>
                    <a:bodyPr/>
                    <a:lstStyle/>
                    <a:p>
                      <a:pPr marL="0" marR="0" lvl="0" indent="0" algn="ctr" rtl="0">
                        <a:lnSpc>
                          <a:spcPct val="100000"/>
                        </a:lnSpc>
                        <a:spcBef>
                          <a:spcPts val="0"/>
                        </a:spcBef>
                        <a:spcAft>
                          <a:spcPts val="0"/>
                        </a:spcAft>
                        <a:buNone/>
                      </a:pPr>
                      <a:r>
                        <a:rPr lang="en-US" sz="1000" u="none" strike="noStrike" cap="none"/>
                        <a:t>IN</a:t>
                      </a:r>
                      <a:endParaRPr sz="1000"/>
                    </a:p>
                  </a:txBody>
                  <a:tcPr marL="91450" marR="91450" marT="45725" marB="45725">
                    <a:lnR w="12700" cap="flat" cmpd="sng">
                      <a:solidFill>
                        <a:srgbClr val="A51890"/>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000"/>
                        <a:t>Shared</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000" u="none" strike="noStrike" cap="none"/>
                        <a:t>Design Variable</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u="none" strike="noStrike" cap="none"/>
                        <a:t>---</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000"/>
                        <a:t>((1,2,1.2),(1,2,1.2))</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400"/>
                        <a:buFont typeface="Arial"/>
                        <a:buNone/>
                      </a:pPr>
                      <a:r>
                        <a:rPr lang="en-US" sz="1000">
                          <a:solidFill>
                            <a:srgbClr val="000000"/>
                          </a:solidFill>
                        </a:rPr>
                        <a:t>(1.2,1.2)</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r>
              <a:tr h="272525">
                <a:tc>
                  <a:txBody>
                    <a:bodyPr/>
                    <a:lstStyle/>
                    <a:p>
                      <a:pPr marL="0" marR="0" lvl="0" indent="0" algn="ctr" rtl="0">
                        <a:lnSpc>
                          <a:spcPct val="100000"/>
                        </a:lnSpc>
                        <a:spcBef>
                          <a:spcPts val="0"/>
                        </a:spcBef>
                        <a:spcAft>
                          <a:spcPts val="0"/>
                        </a:spcAft>
                        <a:buNone/>
                      </a:pPr>
                      <a:r>
                        <a:rPr lang="en-US" sz="1000"/>
                        <a:t>y_1</a:t>
                      </a:r>
                      <a:endParaRPr sz="10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000" u="none" strike="noStrike" cap="none"/>
                        <a:t>1</a:t>
                      </a:r>
                      <a:endParaRPr sz="1000"/>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US" sz="1000" u="none" strike="noStrike" cap="none"/>
                        <a:t>float</a:t>
                      </a:r>
                      <a:endParaRPr sz="1000"/>
                    </a:p>
                  </a:txBody>
                  <a:tcPr marL="91450" marR="91450" marT="45725" marB="45725"/>
                </a:tc>
                <a:tc>
                  <a:txBody>
                    <a:bodyPr/>
                    <a:lstStyle/>
                    <a:p>
                      <a:pPr marL="0" marR="0" lvl="0" indent="0" algn="ctr" rtl="0">
                        <a:lnSpc>
                          <a:spcPct val="100000"/>
                        </a:lnSpc>
                        <a:spcBef>
                          <a:spcPts val="0"/>
                        </a:spcBef>
                        <a:spcAft>
                          <a:spcPts val="0"/>
                        </a:spcAft>
                        <a:buNone/>
                      </a:pPr>
                      <a:r>
                        <a:rPr lang="en-US" sz="1000"/>
                        <a:t>OUT</a:t>
                      </a:r>
                      <a:endParaRPr sz="1000"/>
                    </a:p>
                  </a:txBody>
                  <a:tcPr marL="91450" marR="91450" marT="45725" marB="45725">
                    <a:lnR w="12700" cap="flat" cmpd="sng">
                      <a:solidFill>
                        <a:srgbClr val="A51890"/>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000"/>
                        <a:t>Coupled</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c>
                  <a:txBody>
                    <a:bodyPr/>
                    <a:lstStyle/>
                    <a:p>
                      <a:pPr marL="0" lvl="0" indent="0" algn="ctr" rtl="0">
                        <a:spcBef>
                          <a:spcPts val="0"/>
                        </a:spcBef>
                        <a:spcAft>
                          <a:spcPts val="0"/>
                        </a:spcAft>
                        <a:buClr>
                          <a:schemeClr val="dk1"/>
                        </a:buClr>
                        <a:buSzPts val="1100"/>
                        <a:buFont typeface="Arial"/>
                        <a:buNone/>
                      </a:pPr>
                      <a:r>
                        <a:rPr lang="en-US" sz="1000">
                          <a:solidFill>
                            <a:schemeClr val="dk1"/>
                          </a:solidFill>
                        </a:rPr>
                        <a:t>Response</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u="none" strike="noStrike" cap="none"/>
                        <a:t>---</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000"/>
                        <a:t>(1,2)</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000" u="none" strike="noStrike" cap="none"/>
                        <a:t>1.2</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r>
              <a:tr h="272525">
                <a:tc>
                  <a:txBody>
                    <a:bodyPr/>
                    <a:lstStyle/>
                    <a:p>
                      <a:pPr marL="0" marR="0" lvl="0" indent="0" algn="ctr" rtl="0">
                        <a:lnSpc>
                          <a:spcPct val="100000"/>
                        </a:lnSpc>
                        <a:spcBef>
                          <a:spcPts val="0"/>
                        </a:spcBef>
                        <a:spcAft>
                          <a:spcPts val="0"/>
                        </a:spcAft>
                        <a:buNone/>
                      </a:pPr>
                      <a:r>
                        <a:rPr lang="en-US" sz="1000"/>
                        <a:t>y_2</a:t>
                      </a:r>
                      <a:endParaRPr sz="1000"/>
                    </a:p>
                  </a:txBody>
                  <a:tcPr marL="91450" marR="91450" marT="45725" marB="45725"/>
                </a:tc>
                <a:tc>
                  <a:txBody>
                    <a:bodyPr/>
                    <a:lstStyle/>
                    <a:p>
                      <a:pPr marL="0" marR="0" lvl="0" indent="0" algn="ctr" rtl="0">
                        <a:lnSpc>
                          <a:spcPct val="100000"/>
                        </a:lnSpc>
                        <a:spcBef>
                          <a:spcPts val="0"/>
                        </a:spcBef>
                        <a:spcAft>
                          <a:spcPts val="0"/>
                        </a:spcAft>
                        <a:buNone/>
                      </a:pPr>
                      <a:r>
                        <a:rPr lang="en-US" sz="1000"/>
                        <a:t>1</a:t>
                      </a:r>
                      <a:endParaRPr sz="10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000"/>
                        <a:t>float</a:t>
                      </a:r>
                      <a:endParaRPr sz="10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000"/>
                        <a:t>OUT</a:t>
                      </a:r>
                      <a:endParaRPr sz="1000" u="none" strike="noStrike" cap="none"/>
                    </a:p>
                  </a:txBody>
                  <a:tcPr marL="91450" marR="91450" marT="45725" marB="45725">
                    <a:lnR w="12700" cap="flat" cmpd="sng">
                      <a:solidFill>
                        <a:srgbClr val="A51890"/>
                      </a:solidFill>
                      <a:prstDash val="solid"/>
                      <a:round/>
                      <a:headEnd type="none" w="sm" len="sm"/>
                      <a:tailEnd type="none" w="sm" len="sm"/>
                    </a:lnR>
                  </a:tcPr>
                </a:tc>
                <a:tc>
                  <a:txBody>
                    <a:bodyPr/>
                    <a:lstStyle/>
                    <a:p>
                      <a:pPr marL="0" marR="0" lvl="0" indent="0" algn="ctr" rtl="0">
                        <a:lnSpc>
                          <a:spcPct val="100000"/>
                        </a:lnSpc>
                        <a:spcBef>
                          <a:spcPts val="0"/>
                        </a:spcBef>
                        <a:spcAft>
                          <a:spcPts val="0"/>
                        </a:spcAft>
                        <a:buNone/>
                      </a:pPr>
                      <a:r>
                        <a:rPr lang="en-US" sz="1000"/>
                        <a:t>Coupled</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c>
                  <a:txBody>
                    <a:bodyPr/>
                    <a:lstStyle/>
                    <a:p>
                      <a:pPr marL="0" lvl="0" indent="0" algn="ctr" rtl="0">
                        <a:spcBef>
                          <a:spcPts val="0"/>
                        </a:spcBef>
                        <a:spcAft>
                          <a:spcPts val="0"/>
                        </a:spcAft>
                        <a:buClr>
                          <a:schemeClr val="dk1"/>
                        </a:buClr>
                        <a:buSzPts val="1100"/>
                        <a:buFont typeface="Arial"/>
                        <a:buNone/>
                      </a:pPr>
                      <a:r>
                        <a:rPr lang="en-US" sz="1000">
                          <a:solidFill>
                            <a:schemeClr val="dk1"/>
                          </a:solidFill>
                        </a:rPr>
                        <a:t>Response</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rgbClr val="000000"/>
                          </a:solidFill>
                        </a:rPr>
                        <a:t>---</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a:t>(1,2)</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None/>
                      </a:pPr>
                      <a:r>
                        <a:rPr lang="en-US" sz="1000">
                          <a:solidFill>
                            <a:srgbClr val="000000"/>
                          </a:solidFill>
                        </a:rPr>
                        <a:t>1.2</a:t>
                      </a: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r>
              <a:tr h="272525">
                <a:tc>
                  <a:txBody>
                    <a:bodyPr/>
                    <a:lstStyle/>
                    <a:p>
                      <a:pPr marL="0" marR="0" lvl="0" indent="0" algn="ctr" rtl="0">
                        <a:lnSpc>
                          <a:spcPct val="100000"/>
                        </a:lnSpc>
                        <a:spcBef>
                          <a:spcPts val="0"/>
                        </a:spcBef>
                        <a:spcAft>
                          <a:spcPts val="0"/>
                        </a:spcAft>
                        <a:buNone/>
                      </a:pPr>
                      <a:r>
                        <a:rPr lang="en-US" sz="1000"/>
                        <a:t>cost</a:t>
                      </a:r>
                      <a:endParaRPr sz="1000"/>
                    </a:p>
                  </a:txBody>
                  <a:tcPr marL="91450" marR="91450" marT="45725" marB="45725"/>
                </a:tc>
                <a:tc>
                  <a:txBody>
                    <a:bodyPr/>
                    <a:lstStyle/>
                    <a:p>
                      <a:pPr marL="0" marR="0" lvl="0" indent="0" algn="ctr" rtl="0">
                        <a:lnSpc>
                          <a:spcPct val="100000"/>
                        </a:lnSpc>
                        <a:spcBef>
                          <a:spcPts val="0"/>
                        </a:spcBef>
                        <a:spcAft>
                          <a:spcPts val="0"/>
                        </a:spcAft>
                        <a:buNone/>
                      </a:pPr>
                      <a:r>
                        <a:rPr lang="en-US" sz="1000"/>
                        <a:t>1</a:t>
                      </a:r>
                      <a:endParaRPr sz="1000"/>
                    </a:p>
                  </a:txBody>
                  <a:tcPr marL="91450" marR="91450" marT="45725" marB="45725"/>
                </a:tc>
                <a:tc>
                  <a:txBody>
                    <a:bodyPr/>
                    <a:lstStyle/>
                    <a:p>
                      <a:pPr marL="0" marR="0" lvl="0" indent="0" algn="ctr" rtl="0">
                        <a:lnSpc>
                          <a:spcPct val="100000"/>
                        </a:lnSpc>
                        <a:spcBef>
                          <a:spcPts val="0"/>
                        </a:spcBef>
                        <a:spcAft>
                          <a:spcPts val="0"/>
                        </a:spcAft>
                        <a:buNone/>
                      </a:pPr>
                      <a:r>
                        <a:rPr lang="en-US" sz="1000"/>
                        <a:t>float</a:t>
                      </a:r>
                      <a:endParaRPr sz="1000"/>
                    </a:p>
                  </a:txBody>
                  <a:tcPr marL="91450" marR="91450" marT="45725" marB="45725">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a:t>OUT</a:t>
                      </a:r>
                      <a:endParaRPr sz="1000"/>
                    </a:p>
                  </a:txBody>
                  <a:tcPr marL="91450" marR="91450" marT="45725" marB="45725">
                    <a:lnR w="12700" cap="flat" cmpd="sng">
                      <a:solidFill>
                        <a:srgbClr val="A51890"/>
                      </a:solidFill>
                      <a:prstDash val="solid"/>
                      <a:round/>
                      <a:headEnd type="none" w="sm" len="sm"/>
                      <a:tailEnd type="none" w="sm" len="sm"/>
                    </a:lnR>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None/>
                      </a:pPr>
                      <a:r>
                        <a:rPr lang="en-US" sz="1000"/>
                        <a:t>Response</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000">
                          <a:solidFill>
                            <a:schemeClr val="dk1"/>
                          </a:solidFill>
                        </a:rPr>
                        <a:t>Response</a:t>
                      </a:r>
                      <a:endParaRPr sz="600">
                        <a:solidFill>
                          <a:srgbClr val="000000"/>
                        </a:solidFill>
                      </a:endParaRPr>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000000"/>
                        </a:solidFill>
                      </a:endParaRPr>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000000"/>
                        </a:solidFill>
                      </a:endParaRPr>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r>
              <a:tr h="396250">
                <a:tc>
                  <a:txBody>
                    <a:bodyPr/>
                    <a:lstStyle/>
                    <a:p>
                      <a:pPr marL="0" marR="0" lvl="0" indent="0" algn="ctr" rtl="0">
                        <a:lnSpc>
                          <a:spcPct val="100000"/>
                        </a:lnSpc>
                        <a:spcBef>
                          <a:spcPts val="0"/>
                        </a:spcBef>
                        <a:spcAft>
                          <a:spcPts val="0"/>
                        </a:spcAft>
                        <a:buNone/>
                      </a:pPr>
                      <a:r>
                        <a:rPr lang="en-US" sz="1000"/>
                        <a:t>c1</a:t>
                      </a:r>
                      <a:endParaRPr sz="1000"/>
                    </a:p>
                  </a:txBody>
                  <a:tcPr marL="91450" marR="91450" marT="45725" marB="45725">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a:t>1</a:t>
                      </a:r>
                      <a:endParaRPr sz="1000"/>
                    </a:p>
                  </a:txBody>
                  <a:tcPr marL="91450" marR="91450" marT="45725" marB="45725">
                    <a:lnR w="12700" cap="flat" cmpd="sng">
                      <a:solidFill>
                        <a:srgbClr val="A51890"/>
                      </a:solidFill>
                      <a:prstDash val="solid"/>
                      <a:round/>
                      <a:headEnd type="none" w="sm" len="sm"/>
                      <a:tailEnd type="none" w="sm" len="sm"/>
                    </a:lnR>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a:t>float</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a:t>OUT</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000">
                          <a:solidFill>
                            <a:schemeClr val="dk1"/>
                          </a:solidFill>
                        </a:rPr>
                        <a:t>Response</a:t>
                      </a:r>
                      <a:endParaRPr sz="1000">
                        <a:solidFill>
                          <a:srgbClr val="000000"/>
                        </a:solidFill>
                      </a:endParaRPr>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000">
                          <a:solidFill>
                            <a:schemeClr val="dk1"/>
                          </a:solidFill>
                        </a:rPr>
                        <a:t>Response</a:t>
                      </a:r>
                      <a:endParaRPr sz="600">
                        <a:solidFill>
                          <a:srgbClr val="000000"/>
                        </a:solidFill>
                      </a:endParaRPr>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000000"/>
                        </a:solidFill>
                      </a:endParaRPr>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000000"/>
                        </a:solidFill>
                      </a:endParaRPr>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r>
              <a:tr h="396250">
                <a:tc>
                  <a:txBody>
                    <a:bodyPr/>
                    <a:lstStyle/>
                    <a:p>
                      <a:pPr marL="0" marR="0" lvl="0" indent="0" algn="ctr" rtl="0">
                        <a:lnSpc>
                          <a:spcPct val="100000"/>
                        </a:lnSpc>
                        <a:spcBef>
                          <a:spcPts val="0"/>
                        </a:spcBef>
                        <a:spcAft>
                          <a:spcPts val="0"/>
                        </a:spcAft>
                        <a:buNone/>
                      </a:pPr>
                      <a:r>
                        <a:rPr lang="en-US" sz="1000"/>
                        <a:t>c2</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254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a:t>1</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254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a:t>float</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000"/>
                        <a:t>OUT</a:t>
                      </a:r>
                      <a:endParaRPr sz="1000"/>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000">
                          <a:solidFill>
                            <a:schemeClr val="dk1"/>
                          </a:solidFill>
                        </a:rPr>
                        <a:t>Response</a:t>
                      </a:r>
                      <a:endParaRPr sz="1000">
                        <a:solidFill>
                          <a:srgbClr val="000000"/>
                        </a:solidFill>
                      </a:endParaRPr>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000">
                          <a:solidFill>
                            <a:schemeClr val="dk1"/>
                          </a:solidFill>
                        </a:rPr>
                        <a:t>Response</a:t>
                      </a:r>
                      <a:endParaRPr sz="1000">
                        <a:solidFill>
                          <a:srgbClr val="000000"/>
                        </a:solidFill>
                      </a:endParaRPr>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000000"/>
                        </a:solidFill>
                      </a:endParaRPr>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endParaRPr sz="1000" u="none" strike="noStrike" cap="none"/>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lnT w="12700" cap="flat" cmpd="sng">
                      <a:solidFill>
                        <a:srgbClr val="A51890"/>
                      </a:solidFill>
                      <a:prstDash val="solid"/>
                      <a:round/>
                      <a:headEnd type="none" w="sm" len="sm"/>
                      <a:tailEnd type="none" w="sm" len="sm"/>
                    </a:lnT>
                    <a:lnB w="12700" cap="flat" cmpd="sng">
                      <a:solidFill>
                        <a:srgbClr val="A51890"/>
                      </a:solidFill>
                      <a:prstDash val="solid"/>
                      <a:round/>
                      <a:headEnd type="none" w="sm" len="sm"/>
                      <a:tailEnd type="none" w="sm" len="sm"/>
                    </a:lnB>
                  </a:tcPr>
                </a:tc>
                <a:tc>
                  <a:txBody>
                    <a:bodyPr/>
                    <a:lstStyle/>
                    <a:p>
                      <a:pPr marL="0" lvl="0" indent="0" algn="ctr" rtl="0">
                        <a:spcBef>
                          <a:spcPts val="0"/>
                        </a:spcBef>
                        <a:spcAft>
                          <a:spcPts val="0"/>
                        </a:spcAft>
                        <a:buNone/>
                      </a:pPr>
                      <a:endParaRPr sz="1000">
                        <a:solidFill>
                          <a:srgbClr val="000000"/>
                        </a:solidFill>
                      </a:endParaRPr>
                    </a:p>
                  </a:txBody>
                  <a:tcPr marL="91450" marR="91450" marT="45725" marB="45725">
                    <a:lnL w="12700" cap="flat" cmpd="sng">
                      <a:solidFill>
                        <a:srgbClr val="A51890"/>
                      </a:solidFill>
                      <a:prstDash val="solid"/>
                      <a:round/>
                      <a:headEnd type="none" w="sm" len="sm"/>
                      <a:tailEnd type="none" w="sm" len="sm"/>
                    </a:lnL>
                    <a:lnR w="12700" cap="flat" cmpd="sng">
                      <a:solidFill>
                        <a:srgbClr val="A51890"/>
                      </a:solidFill>
                      <a:prstDash val="solid"/>
                      <a:round/>
                      <a:headEnd type="none" w="sm" len="sm"/>
                      <a:tailEnd type="none" w="sm" len="sm"/>
                    </a:lnR>
                  </a:tcPr>
                </a:tc>
              </a:tr>
            </a:tbl>
          </a:graphicData>
        </a:graphic>
      </p:graphicFrame>
      <p:grpSp>
        <p:nvGrpSpPr>
          <p:cNvPr id="3949" name="Google Shape;3949;p96"/>
          <p:cNvGrpSpPr/>
          <p:nvPr/>
        </p:nvGrpSpPr>
        <p:grpSpPr>
          <a:xfrm>
            <a:off x="10200110" y="3765698"/>
            <a:ext cx="1649744" cy="1459393"/>
            <a:chOff x="5364144" y="99236"/>
            <a:chExt cx="1463706" cy="1116000"/>
          </a:xfrm>
        </p:grpSpPr>
        <p:sp>
          <p:nvSpPr>
            <p:cNvPr id="3950" name="Google Shape;3950;p96"/>
            <p:cNvSpPr/>
            <p:nvPr/>
          </p:nvSpPr>
          <p:spPr>
            <a:xfrm>
              <a:off x="5364150" y="126225"/>
              <a:ext cx="1463700" cy="1062000"/>
            </a:xfrm>
            <a:prstGeom prst="rect">
              <a:avLst/>
            </a:prstGeom>
            <a:solidFill>
              <a:srgbClr val="FFFF00">
                <a:alpha val="28090"/>
              </a:srgbClr>
            </a:solidFill>
            <a:ln w="9525" cap="flat" cmpd="sng">
              <a:solidFill>
                <a:srgbClr val="00205B"/>
              </a:solidFill>
              <a:prstDash val="solid"/>
              <a:round/>
              <a:headEnd type="none" w="sm" len="sm"/>
              <a:tailEnd type="none" w="sm" len="sm"/>
            </a:ln>
            <a:effectLst>
              <a:outerShdw blurRad="57150" dist="19050" dir="540000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96"/>
            <p:cNvSpPr/>
            <p:nvPr/>
          </p:nvSpPr>
          <p:spPr>
            <a:xfrm>
              <a:off x="5364144" y="99236"/>
              <a:ext cx="1463700" cy="1116000"/>
            </a:xfrm>
            <a:prstGeom prst="roundRect">
              <a:avLst>
                <a:gd name="adj" fmla="val 16667"/>
              </a:avLst>
            </a:prstGeom>
            <a:noFill/>
            <a:ln w="50800" cap="flat" cmpd="sng">
              <a:solidFill>
                <a:srgbClr val="7F7F7F"/>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FFFF00"/>
                </a:highlight>
                <a:latin typeface="Arial"/>
                <a:ea typeface="Arial"/>
                <a:cs typeface="Arial"/>
                <a:sym typeface="Arial"/>
              </a:endParaRPr>
            </a:p>
          </p:txBody>
        </p:sp>
      </p:grpSp>
      <p:sp>
        <p:nvSpPr>
          <p:cNvPr id="3952" name="Google Shape;3952;p96"/>
          <p:cNvSpPr/>
          <p:nvPr/>
        </p:nvSpPr>
        <p:spPr>
          <a:xfrm>
            <a:off x="4722775" y="2987275"/>
            <a:ext cx="1755600" cy="200100"/>
          </a:xfrm>
          <a:prstGeom prst="round2SameRect">
            <a:avLst>
              <a:gd name="adj1" fmla="val 16667"/>
              <a:gd name="adj2" fmla="val 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Study Param</a:t>
            </a:r>
            <a:endParaRPr/>
          </a:p>
        </p:txBody>
      </p:sp>
      <p:sp>
        <p:nvSpPr>
          <p:cNvPr id="3953" name="Google Shape;3953;p96"/>
          <p:cNvSpPr/>
          <p:nvPr/>
        </p:nvSpPr>
        <p:spPr>
          <a:xfrm>
            <a:off x="6478375" y="2984050"/>
            <a:ext cx="1755600" cy="200100"/>
          </a:xfrm>
          <a:prstGeom prst="round2SameRect">
            <a:avLst>
              <a:gd name="adj1" fmla="val 16667"/>
              <a:gd name="adj2" fmla="val 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Run Param</a:t>
            </a:r>
            <a:endParaRPr/>
          </a:p>
        </p:txBody>
      </p:sp>
      <p:sp>
        <p:nvSpPr>
          <p:cNvPr id="3954" name="Google Shape;3954;p96"/>
          <p:cNvSpPr/>
          <p:nvPr/>
        </p:nvSpPr>
        <p:spPr>
          <a:xfrm>
            <a:off x="3309175" y="2984050"/>
            <a:ext cx="1413600" cy="200100"/>
          </a:xfrm>
          <a:prstGeom prst="round2SameRect">
            <a:avLst>
              <a:gd name="adj1" fmla="val 16667"/>
              <a:gd name="adj2" fmla="val 0"/>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I/O variables</a:t>
            </a:r>
            <a:endParaRPr/>
          </a:p>
        </p:txBody>
      </p:sp>
      <p:sp>
        <p:nvSpPr>
          <p:cNvPr id="3955" name="Google Shape;3955;p96"/>
          <p:cNvSpPr/>
          <p:nvPr/>
        </p:nvSpPr>
        <p:spPr>
          <a:xfrm>
            <a:off x="8233975" y="2987275"/>
            <a:ext cx="1755600" cy="200100"/>
          </a:xfrm>
          <a:prstGeom prst="round2SameRect">
            <a:avLst>
              <a:gd name="adj1" fmla="val 16667"/>
              <a:gd name="adj2" fmla="val 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Results</a:t>
            </a:r>
            <a:endParaRPr/>
          </a:p>
        </p:txBody>
      </p:sp>
      <p:sp>
        <p:nvSpPr>
          <p:cNvPr id="3956" name="Google Shape;3956;p96"/>
          <p:cNvSpPr/>
          <p:nvPr/>
        </p:nvSpPr>
        <p:spPr>
          <a:xfrm>
            <a:off x="8161250" y="3768825"/>
            <a:ext cx="1213800" cy="2555100"/>
          </a:xfrm>
          <a:prstGeom prst="rect">
            <a:avLst/>
          </a:prstGeom>
          <a:solidFill>
            <a:srgbClr val="FFFF00">
              <a:alpha val="28090"/>
            </a:srgbClr>
          </a:solidFill>
          <a:ln w="9525" cap="flat" cmpd="sng">
            <a:solidFill>
              <a:srgbClr val="00205B"/>
            </a:solidFill>
            <a:prstDash val="solid"/>
            <a:round/>
            <a:headEnd type="none" w="sm" len="sm"/>
            <a:tailEnd type="none" w="sm" len="sm"/>
          </a:ln>
          <a:effectLst>
            <a:outerShdw blurRad="57150" dist="19050" dir="5400000" algn="bl" rotWithShape="0">
              <a:srgbClr val="000000">
                <a:alpha val="9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96"/>
          <p:cNvSpPr/>
          <p:nvPr/>
        </p:nvSpPr>
        <p:spPr>
          <a:xfrm>
            <a:off x="8161250" y="3768825"/>
            <a:ext cx="1213800" cy="941700"/>
          </a:xfrm>
          <a:prstGeom prst="roundRect">
            <a:avLst>
              <a:gd name="adj" fmla="val 16667"/>
            </a:avLst>
          </a:prstGeom>
          <a:noFill/>
          <a:ln w="50800" cap="flat" cmpd="sng">
            <a:solidFill>
              <a:srgbClr val="7F7F7F"/>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FFFF00"/>
              </a:highlight>
              <a:latin typeface="Arial"/>
              <a:ea typeface="Arial"/>
              <a:cs typeface="Arial"/>
              <a:sym typeface="Arial"/>
            </a:endParaRPr>
          </a:p>
        </p:txBody>
      </p:sp>
      <p:sp>
        <p:nvSpPr>
          <p:cNvPr id="3958" name="Google Shape;3958;p96"/>
          <p:cNvSpPr/>
          <p:nvPr/>
        </p:nvSpPr>
        <p:spPr>
          <a:xfrm>
            <a:off x="5401140" y="1610853"/>
            <a:ext cx="2904600" cy="398100"/>
          </a:xfrm>
          <a:prstGeom prst="rect">
            <a:avLst/>
          </a:prstGeom>
          <a:solidFill>
            <a:schemeClr val="lt1"/>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lvl="0" indent="0" algn="l" rtl="0">
              <a:spcBef>
                <a:spcPts val="0"/>
              </a:spcBef>
              <a:spcAft>
                <a:spcPts val="0"/>
              </a:spcAft>
              <a:buSzPts val="1200"/>
              <a:buNone/>
            </a:pPr>
            <a:r>
              <a:rPr lang="en-US" sz="1200">
                <a:solidFill>
                  <a:schemeClr val="dk1"/>
                </a:solidFill>
              </a:rPr>
              <a:t>DoE LHS n 100</a:t>
            </a:r>
            <a:endParaRPr sz="1400" b="0" i="0" u="none" strike="noStrike" cap="none">
              <a:solidFill>
                <a:schemeClr val="dk1"/>
              </a:solidFill>
              <a:latin typeface="Arial"/>
              <a:ea typeface="Arial"/>
              <a:cs typeface="Arial"/>
              <a:sym typeface="Arial"/>
            </a:endParaRPr>
          </a:p>
        </p:txBody>
      </p:sp>
      <p:sp>
        <p:nvSpPr>
          <p:cNvPr id="3959" name="Google Shape;3959;p96"/>
          <p:cNvSpPr txBox="1"/>
          <p:nvPr/>
        </p:nvSpPr>
        <p:spPr>
          <a:xfrm>
            <a:off x="3870375" y="1607575"/>
            <a:ext cx="146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Study Name :</a:t>
            </a:r>
            <a:endParaRPr/>
          </a:p>
        </p:txBody>
      </p:sp>
      <p:cxnSp>
        <p:nvCxnSpPr>
          <p:cNvPr id="3960" name="Google Shape;3960;p96"/>
          <p:cNvCxnSpPr/>
          <p:nvPr/>
        </p:nvCxnSpPr>
        <p:spPr>
          <a:xfrm rot="10800000">
            <a:off x="915175" y="4582625"/>
            <a:ext cx="556800" cy="848100"/>
          </a:xfrm>
          <a:prstGeom prst="straightConnector1">
            <a:avLst/>
          </a:prstGeom>
          <a:noFill/>
          <a:ln w="9525" cap="flat" cmpd="sng">
            <a:solidFill>
              <a:schemeClr val="dk2"/>
            </a:solidFill>
            <a:prstDash val="solid"/>
            <a:round/>
            <a:headEnd type="none" w="med" len="med"/>
            <a:tailEnd type="triangle" w="med" len="med"/>
          </a:ln>
        </p:spPr>
      </p:cxnSp>
      <p:sp>
        <p:nvSpPr>
          <p:cNvPr id="3961" name="Google Shape;3961;p96"/>
          <p:cNvSpPr txBox="1"/>
          <p:nvPr/>
        </p:nvSpPr>
        <p:spPr>
          <a:xfrm>
            <a:off x="3247325" y="2072025"/>
            <a:ext cx="243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By List/Study/Discipline</a:t>
            </a:r>
            <a:endParaRPr/>
          </a:p>
        </p:txBody>
      </p:sp>
      <p:cxnSp>
        <p:nvCxnSpPr>
          <p:cNvPr id="3962" name="Google Shape;3962;p96"/>
          <p:cNvCxnSpPr/>
          <p:nvPr/>
        </p:nvCxnSpPr>
        <p:spPr>
          <a:xfrm flipH="1">
            <a:off x="4087075" y="2365275"/>
            <a:ext cx="2073300" cy="1627800"/>
          </a:xfrm>
          <a:prstGeom prst="straightConnector1">
            <a:avLst/>
          </a:prstGeom>
          <a:noFill/>
          <a:ln w="9525" cap="flat" cmpd="sng">
            <a:solidFill>
              <a:schemeClr val="dk2"/>
            </a:solidFill>
            <a:prstDash val="solid"/>
            <a:round/>
            <a:headEnd type="none" w="med" len="med"/>
            <a:tailEnd type="triangle" w="med" len="med"/>
          </a:ln>
        </p:spPr>
      </p:cxnSp>
      <p:sp>
        <p:nvSpPr>
          <p:cNvPr id="3963" name="Google Shape;3963;p96"/>
          <p:cNvSpPr txBox="1"/>
          <p:nvPr/>
        </p:nvSpPr>
        <p:spPr>
          <a:xfrm>
            <a:off x="6218525" y="2124600"/>
            <a:ext cx="2439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Hierarchical tree view of variables (based on several dataframe?)</a:t>
            </a:r>
            <a:endParaRPr/>
          </a:p>
        </p:txBody>
      </p:sp>
    </p:spTree>
    <p:extLst>
      <p:ext uri="{BB962C8B-B14F-4D97-AF65-F5344CB8AC3E}">
        <p14:creationId xmlns:p14="http://schemas.microsoft.com/office/powerpoint/2010/main" val="1891675384"/>
      </p:ext>
    </p:extLst>
  </p:cSld>
  <p:clrMapOvr>
    <a:masterClrMapping/>
  </p:clrMapOvr>
  <p:timing>
    <p:tnLst>
      <p:par>
        <p:cTn id="1" dur="indefinite" restart="never" nodeType="tmRoot"/>
      </p:par>
    </p:tnLst>
  </p:timing>
</p:sld>
</file>

<file path=ppt/theme/theme1.xml><?xml version="1.0" encoding="utf-8"?>
<a:theme xmlns:a="http://schemas.openxmlformats.org/drawingml/2006/main" name="Amber_PPT Advanced Template">
  <a:themeElements>
    <a:clrScheme name="Airbus Colours">
      <a:dk1>
        <a:srgbClr val="000000"/>
      </a:dk1>
      <a:lt1>
        <a:srgbClr val="FFFFFF"/>
      </a:lt1>
      <a:dk2>
        <a:srgbClr val="00205B"/>
      </a:dk2>
      <a:lt2>
        <a:srgbClr val="005587"/>
      </a:lt2>
      <a:accent1>
        <a:srgbClr val="0085AD"/>
      </a:accent1>
      <a:accent2>
        <a:srgbClr val="859199"/>
      </a:accent2>
      <a:accent3>
        <a:srgbClr val="84BD00"/>
      </a:accent3>
      <a:accent4>
        <a:srgbClr val="E4002B"/>
      </a:accent4>
      <a:accent5>
        <a:srgbClr val="FE5000"/>
      </a:accent5>
      <a:accent6>
        <a:srgbClr val="A51890"/>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5854</Words>
  <Application>Microsoft Office PowerPoint</Application>
  <PresentationFormat>Grand écran</PresentationFormat>
  <Paragraphs>1870</Paragraphs>
  <Slides>99</Slides>
  <Notes>38</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99</vt:i4>
      </vt:variant>
    </vt:vector>
  </HeadingPairs>
  <TitlesOfParts>
    <vt:vector size="107" baseType="lpstr">
      <vt:lpstr>Calibri</vt:lpstr>
      <vt:lpstr>Segoe UI</vt:lpstr>
      <vt:lpstr>Roboto</vt:lpstr>
      <vt:lpstr>Times New Roman</vt:lpstr>
      <vt:lpstr>Arial</vt:lpstr>
      <vt:lpstr>Wingdings</vt:lpstr>
      <vt:lpstr>Courier New</vt:lpstr>
      <vt:lpstr>Amber_PPT Advanced Template</vt:lpstr>
      <vt:lpstr>Gemseo formulations and  User’s Inputs</vt:lpstr>
      <vt:lpstr>Content</vt:lpstr>
      <vt:lpstr>0. Terminology</vt:lpstr>
      <vt:lpstr>Set up of the used terminology / Definition of your need</vt:lpstr>
      <vt:lpstr>Set up of the used terminology / Definition of your need</vt:lpstr>
      <vt:lpstr>Set up of the used terminology / Definition of your need</vt:lpstr>
      <vt:lpstr>Set up of the used terminology / Definition of your need</vt:lpstr>
      <vt:lpstr>Set up of the used terminology / Definition of your need</vt:lpstr>
      <vt:lpstr>1. Definition of the Sobieski optimization Problem</vt:lpstr>
      <vt:lpstr>Problem definition</vt:lpstr>
      <vt:lpstr>Multi Disciplinary system Coupling variables : graph view</vt:lpstr>
      <vt:lpstr>Multi Disciplinary system Coupling variables : N2 view</vt:lpstr>
      <vt:lpstr>I/O variables of this Multi Disciplinary system: Inputs and Coupled</vt:lpstr>
      <vt:lpstr>I/O variables of this Multi Disciplinary system : Outputs</vt:lpstr>
      <vt:lpstr>Selected user’s constraints bounds and initial values for Inputs</vt:lpstr>
      <vt:lpstr>2. Solve optimization problem </vt:lpstr>
      <vt:lpstr>MDF architecture (optim) </vt:lpstr>
      <vt:lpstr>Scenario input selection and options</vt:lpstr>
      <vt:lpstr>MDF Options Default</vt:lpstr>
      <vt:lpstr>XDSM visualization of this algorithm</vt:lpstr>
      <vt:lpstr>Multi Disciplinary system Coupling variables : graph view</vt:lpstr>
      <vt:lpstr>Resulting simulation problem to be solved</vt:lpstr>
      <vt:lpstr>Scenario (executable inputs)</vt:lpstr>
      <vt:lpstr>IDF architecture (optim) </vt:lpstr>
      <vt:lpstr>Scenario input selection and options</vt:lpstr>
      <vt:lpstr>IDF Options Default</vt:lpstr>
      <vt:lpstr>XDSM visualization of this algorithm</vt:lpstr>
      <vt:lpstr>Optimization problem to be solved</vt:lpstr>
      <vt:lpstr>Selected user’s constraints bounds and initial values for Coupled</vt:lpstr>
      <vt:lpstr>Scenario (executable inputs)</vt:lpstr>
      <vt:lpstr>Bilevel architecture (optim) </vt:lpstr>
      <vt:lpstr>Sub-scenarios input selection and options</vt:lpstr>
      <vt:lpstr>Overall scenario input selection and options</vt:lpstr>
      <vt:lpstr>Overall scenario input selection and options</vt:lpstr>
      <vt:lpstr>XDSM visualization of this algorithm</vt:lpstr>
      <vt:lpstr>XDSM visualization of this algorithm</vt:lpstr>
      <vt:lpstr>Resulting simulation problem to be solved</vt:lpstr>
      <vt:lpstr>3. Solve doe optim problem </vt:lpstr>
      <vt:lpstr>DoE vs DoE optim </vt:lpstr>
      <vt:lpstr>MDF architecture (doe optim) </vt:lpstr>
      <vt:lpstr>Scenario input selection and options</vt:lpstr>
      <vt:lpstr>XDSM visualization of this algorithm</vt:lpstr>
      <vt:lpstr>Resulting simulation problem to be solved</vt:lpstr>
      <vt:lpstr>Scenario (executable inputs)</vt:lpstr>
      <vt:lpstr>Bilevel architecture (doe optim) </vt:lpstr>
      <vt:lpstr>Sub-scenarios input selection and options</vt:lpstr>
      <vt:lpstr>Overall scenario input selection and options</vt:lpstr>
      <vt:lpstr>Overall scenario input selection and options</vt:lpstr>
      <vt:lpstr>XDSM visualization of this algorithm</vt:lpstr>
      <vt:lpstr>XDSM visualization of this algorithm</vt:lpstr>
      <vt:lpstr>Resulting simulation problem to be solved</vt:lpstr>
      <vt:lpstr>4. Associated user process and GUI Tree views</vt:lpstr>
      <vt:lpstr>Global DoE/MDAO business process (Chevron view) (extracted from DOE-MDAO-FWs_Func-Map)</vt:lpstr>
      <vt:lpstr>Global DoE/MDAO business process (Chevron view) (extracted from DOE-MDAO-FWs_Func-Map)</vt:lpstr>
      <vt:lpstr>Simulation Problem definition</vt:lpstr>
      <vt:lpstr>Strategies to solve the simulation Problem</vt:lpstr>
      <vt:lpstr>5. MDO formulations and the power of gemseo</vt:lpstr>
      <vt:lpstr>Présentation PowerPoint</vt:lpstr>
      <vt:lpstr>Présentation PowerPoint</vt:lpstr>
      <vt:lpstr>Présentation PowerPoint</vt:lpstr>
      <vt:lpstr>Présentation PowerPoint</vt:lpstr>
      <vt:lpstr>Présentation PowerPoint</vt:lpstr>
      <vt:lpstr>Présentation PowerPoint</vt:lpstr>
      <vt:lpstr>GEMS vs OpenMDAO</vt:lpstr>
      <vt:lpstr>Présentation PowerPoint</vt:lpstr>
      <vt:lpstr>6. SoSTrades processes and Tree views     What about the complementarity/convergence     with SoSTrades functions and GUI? </vt:lpstr>
      <vt:lpstr>SoSTrades list of processes</vt:lpstr>
      <vt:lpstr>Tree views : optim process</vt:lpstr>
      <vt:lpstr>Simulation process Builder in python : e.g. Optimization on MDF </vt:lpstr>
      <vt:lpstr>Tree views : doe optim</vt:lpstr>
      <vt:lpstr>Doe in SoSTrades </vt:lpstr>
      <vt:lpstr>Doe in SoSTrades </vt:lpstr>
      <vt:lpstr>Tree views : other processes</vt:lpstr>
      <vt:lpstr>7. Synthèse des informations et des discussions lors de notre reunion de travail du 20/01/2022</vt:lpstr>
      <vt:lpstr>Une première liste de besoins utilisateur déjà couverts pas la maquette proposée</vt:lpstr>
      <vt:lpstr>Une première liste de besoins utilisateur déjà couverts pas la maquette proposée</vt:lpstr>
      <vt:lpstr>Oui mais ….</vt:lpstr>
      <vt:lpstr>Une deuxième liste de besoins utilisateur disponibles dans Gemseo mais non déjà couverts pas la maquette proposée</vt:lpstr>
      <vt:lpstr>Attention …</vt:lpstr>
      <vt:lpstr>Au sujet de la table des variables (… du « design space ») </vt:lpstr>
      <vt:lpstr>8. Analyse du flux d’inputs et d’actions Pour la réunion du 27/01/2022 </vt:lpstr>
      <vt:lpstr>Exploration des jeux de paramètres : MDO/DOE Options</vt:lpstr>
      <vt:lpstr>Exploration des jeux de paramètres : Bilevel Options Default</vt:lpstr>
      <vt:lpstr>Exploration des jeux de paramètres :  Exploration des jeux de paramètres : XDSM visualization of this algorithm MDF variant</vt:lpstr>
      <vt:lpstr>Exploration des jeux de paramètres : XDSM visualization of this algorithm Bilevel variant</vt:lpstr>
      <vt:lpstr>Exploration des jeux de paramètres :  XDSM visualization of this algorithm Bilevel variant</vt:lpstr>
      <vt:lpstr>Les types de formulations</vt:lpstr>
      <vt:lpstr>Input process : create a scenario (for MDF/IDF/Bilevels …)</vt:lpstr>
      <vt:lpstr>Analysis of the previous User’s activity diagram  (Discussion reunion 27/01/2021)</vt:lpstr>
      <vt:lpstr>Input process : create a list of disciplines (or scenarios)</vt:lpstr>
      <vt:lpstr>Input process : create “Design Space”</vt:lpstr>
      <vt:lpstr>Quid des DoE avec/sans  formulation ?</vt:lpstr>
      <vt:lpstr>DoE et choix d’une variable obj</vt:lpstr>
      <vt:lpstr>Questions complémentaires par pure curiosité ?</vt:lpstr>
      <vt:lpstr>9. Construction de l’interface adaptée (avec formulation)</vt:lpstr>
      <vt:lpstr>Construction de l’interface adaptée</vt:lpstr>
      <vt:lpstr>Présentation PowerPoint</vt:lpstr>
      <vt:lpstr>I/O variables of a DoE study with min/max evaluation of an objective variable</vt:lpstr>
      <vt:lpstr>View by studies with filter on a study :  from simple to complex (great number of disciplines or/and variables)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Gemseo Sobieski formulation User’s Inputs</dc:title>
  <dc:creator>MARGERIT, DANIEL</dc:creator>
  <cp:lastModifiedBy>MARGERIT Daniel</cp:lastModifiedBy>
  <cp:revision>118</cp:revision>
  <dcterms:modified xsi:type="dcterms:W3CDTF">2022-02-08T16:45:25Z</dcterms:modified>
</cp:coreProperties>
</file>